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mv" ContentType="video/x-ms-wmv"/>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notesMasterIdLst>
    <p:notesMasterId r:id="rId49"/>
  </p:notesMasterIdLst>
  <p:handoutMasterIdLst>
    <p:handoutMasterId r:id="rId50"/>
  </p:handoutMasterIdLst>
  <p:sldIdLst>
    <p:sldId id="256" r:id="rId2"/>
    <p:sldId id="448" r:id="rId3"/>
    <p:sldId id="449" r:id="rId4"/>
    <p:sldId id="410" r:id="rId5"/>
    <p:sldId id="411" r:id="rId6"/>
    <p:sldId id="416" r:id="rId7"/>
    <p:sldId id="414" r:id="rId8"/>
    <p:sldId id="415" r:id="rId9"/>
    <p:sldId id="417" r:id="rId10"/>
    <p:sldId id="419" r:id="rId11"/>
    <p:sldId id="422" r:id="rId12"/>
    <p:sldId id="423" r:id="rId13"/>
    <p:sldId id="265" r:id="rId14"/>
    <p:sldId id="424" r:id="rId15"/>
    <p:sldId id="450" r:id="rId16"/>
    <p:sldId id="425" r:id="rId17"/>
    <p:sldId id="426" r:id="rId18"/>
    <p:sldId id="350" r:id="rId19"/>
    <p:sldId id="396" r:id="rId20"/>
    <p:sldId id="397" r:id="rId21"/>
    <p:sldId id="445" r:id="rId22"/>
    <p:sldId id="433" r:id="rId23"/>
    <p:sldId id="428" r:id="rId24"/>
    <p:sldId id="446" r:id="rId25"/>
    <p:sldId id="435" r:id="rId26"/>
    <p:sldId id="429" r:id="rId27"/>
    <p:sldId id="436" r:id="rId28"/>
    <p:sldId id="430" r:id="rId29"/>
    <p:sldId id="388" r:id="rId30"/>
    <p:sldId id="444" r:id="rId31"/>
    <p:sldId id="439" r:id="rId32"/>
    <p:sldId id="440" r:id="rId33"/>
    <p:sldId id="441" r:id="rId34"/>
    <p:sldId id="372" r:id="rId35"/>
    <p:sldId id="443" r:id="rId36"/>
    <p:sldId id="431" r:id="rId37"/>
    <p:sldId id="322" r:id="rId38"/>
    <p:sldId id="276" r:id="rId39"/>
    <p:sldId id="371" r:id="rId40"/>
    <p:sldId id="301" r:id="rId41"/>
    <p:sldId id="402" r:id="rId42"/>
    <p:sldId id="404" r:id="rId43"/>
    <p:sldId id="405" r:id="rId44"/>
    <p:sldId id="406" r:id="rId45"/>
    <p:sldId id="293" r:id="rId46"/>
    <p:sldId id="282" r:id="rId47"/>
    <p:sldId id="407" r:id="rId48"/>
  </p:sldIdLst>
  <p:sldSz cx="9144000" cy="6858000" type="screen4x3"/>
  <p:notesSz cx="6734175" cy="9866313"/>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666FF"/>
    <a:srgbClr val="FFD9D9"/>
    <a:srgbClr val="D7E5E9"/>
    <a:srgbClr val="FFFFFF"/>
    <a:srgbClr val="D0EBB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間スタイル 2 - アクセント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vertBarState="maximized">
    <p:restoredLeft sz="10890" autoAdjust="0"/>
    <p:restoredTop sz="61636" autoAdjust="0"/>
  </p:normalViewPr>
  <p:slideViewPr>
    <p:cSldViewPr>
      <p:cViewPr>
        <p:scale>
          <a:sx n="100" d="100"/>
          <a:sy n="100" d="100"/>
        </p:scale>
        <p:origin x="-1932" y="-72"/>
      </p:cViewPr>
      <p:guideLst>
        <p:guide orient="horz" pos="2160"/>
        <p:guide pos="2880"/>
      </p:guideLst>
    </p:cSldViewPr>
  </p:slideViewPr>
  <p:outlineViewPr>
    <p:cViewPr>
      <p:scale>
        <a:sx n="33" d="100"/>
        <a:sy n="33" d="100"/>
      </p:scale>
      <p:origin x="0" y="6864"/>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88" d="100"/>
          <a:sy n="88" d="100"/>
        </p:scale>
        <p:origin x="-3870" y="-102"/>
      </p:cViewPr>
      <p:guideLst>
        <p:guide orient="horz" pos="3108"/>
        <p:guide pos="2121"/>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18143" cy="493315"/>
          </a:xfrm>
          <a:prstGeom prst="rect">
            <a:avLst/>
          </a:prstGeom>
        </p:spPr>
        <p:txBody>
          <a:bodyPr vert="horz" lIns="91413" tIns="45706" rIns="91413" bIns="45706" rtlCol="0"/>
          <a:lstStyle>
            <a:lvl1pPr algn="l">
              <a:defRPr sz="1200"/>
            </a:lvl1pPr>
          </a:lstStyle>
          <a:p>
            <a:endParaRPr kumimoji="1" lang="ja-JP" altLang="en-US"/>
          </a:p>
        </p:txBody>
      </p:sp>
      <p:sp>
        <p:nvSpPr>
          <p:cNvPr id="3" name="日付プレースホルダー 2"/>
          <p:cNvSpPr>
            <a:spLocks noGrp="1"/>
          </p:cNvSpPr>
          <p:nvPr>
            <p:ph type="dt" sz="quarter" idx="1"/>
          </p:nvPr>
        </p:nvSpPr>
        <p:spPr>
          <a:xfrm>
            <a:off x="3814474" y="0"/>
            <a:ext cx="2918143" cy="493315"/>
          </a:xfrm>
          <a:prstGeom prst="rect">
            <a:avLst/>
          </a:prstGeom>
        </p:spPr>
        <p:txBody>
          <a:bodyPr vert="horz" lIns="91413" tIns="45706" rIns="91413" bIns="45706" rtlCol="0"/>
          <a:lstStyle>
            <a:lvl1pPr algn="r">
              <a:defRPr sz="1200"/>
            </a:lvl1pPr>
          </a:lstStyle>
          <a:p>
            <a:fld id="{212C9A5A-867F-4DBC-975A-722E64E2CF42}" type="datetimeFigureOut">
              <a:rPr kumimoji="1" lang="ja-JP" altLang="en-US" smtClean="0"/>
              <a:t>2012/6/28</a:t>
            </a:fld>
            <a:endParaRPr kumimoji="1" lang="ja-JP" altLang="en-US"/>
          </a:p>
        </p:txBody>
      </p:sp>
      <p:sp>
        <p:nvSpPr>
          <p:cNvPr id="4" name="フッター プレースホルダー 3"/>
          <p:cNvSpPr>
            <a:spLocks noGrp="1"/>
          </p:cNvSpPr>
          <p:nvPr>
            <p:ph type="ftr" sz="quarter" idx="2"/>
          </p:nvPr>
        </p:nvSpPr>
        <p:spPr>
          <a:xfrm>
            <a:off x="0" y="9371285"/>
            <a:ext cx="2918143" cy="493315"/>
          </a:xfrm>
          <a:prstGeom prst="rect">
            <a:avLst/>
          </a:prstGeom>
        </p:spPr>
        <p:txBody>
          <a:bodyPr vert="horz" lIns="91413" tIns="45706" rIns="91413" bIns="45706" rtlCol="0" anchor="b"/>
          <a:lstStyle>
            <a:lvl1pPr algn="l">
              <a:defRPr sz="1200"/>
            </a:lvl1pPr>
          </a:lstStyle>
          <a:p>
            <a:endParaRPr kumimoji="1" lang="ja-JP" altLang="en-US"/>
          </a:p>
        </p:txBody>
      </p:sp>
      <p:sp>
        <p:nvSpPr>
          <p:cNvPr id="5" name="スライド番号プレースホルダー 4"/>
          <p:cNvSpPr>
            <a:spLocks noGrp="1"/>
          </p:cNvSpPr>
          <p:nvPr>
            <p:ph type="sldNum" sz="quarter" idx="3"/>
          </p:nvPr>
        </p:nvSpPr>
        <p:spPr>
          <a:xfrm>
            <a:off x="3814474" y="9371285"/>
            <a:ext cx="2918143" cy="493315"/>
          </a:xfrm>
          <a:prstGeom prst="rect">
            <a:avLst/>
          </a:prstGeom>
        </p:spPr>
        <p:txBody>
          <a:bodyPr vert="horz" lIns="91413" tIns="45706" rIns="91413" bIns="45706" rtlCol="0" anchor="b"/>
          <a:lstStyle>
            <a:lvl1pPr algn="r">
              <a:defRPr sz="1200"/>
            </a:lvl1pPr>
          </a:lstStyle>
          <a:p>
            <a:fld id="{2C4E6514-A120-4089-A719-55C4BA9C92E6}" type="slidenum">
              <a:rPr kumimoji="1" lang="ja-JP" altLang="en-US" smtClean="0"/>
              <a:t>‹#›</a:t>
            </a:fld>
            <a:endParaRPr kumimoji="1" lang="ja-JP" altLang="en-US"/>
          </a:p>
        </p:txBody>
      </p:sp>
    </p:spTree>
    <p:extLst>
      <p:ext uri="{BB962C8B-B14F-4D97-AF65-F5344CB8AC3E}">
        <p14:creationId xmlns:p14="http://schemas.microsoft.com/office/powerpoint/2010/main" val="77931727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18143" cy="493315"/>
          </a:xfrm>
          <a:prstGeom prst="rect">
            <a:avLst/>
          </a:prstGeom>
        </p:spPr>
        <p:txBody>
          <a:bodyPr vert="horz" lIns="91413" tIns="45706" rIns="91413" bIns="45706" rtlCol="0"/>
          <a:lstStyle>
            <a:lvl1pPr algn="l">
              <a:defRPr sz="1200"/>
            </a:lvl1pPr>
          </a:lstStyle>
          <a:p>
            <a:endParaRPr kumimoji="1" lang="ja-JP" altLang="en-US"/>
          </a:p>
        </p:txBody>
      </p:sp>
      <p:sp>
        <p:nvSpPr>
          <p:cNvPr id="3" name="日付プレースホルダー 2"/>
          <p:cNvSpPr>
            <a:spLocks noGrp="1"/>
          </p:cNvSpPr>
          <p:nvPr>
            <p:ph type="dt" idx="1"/>
          </p:nvPr>
        </p:nvSpPr>
        <p:spPr>
          <a:xfrm>
            <a:off x="3814474" y="0"/>
            <a:ext cx="2918143" cy="493315"/>
          </a:xfrm>
          <a:prstGeom prst="rect">
            <a:avLst/>
          </a:prstGeom>
        </p:spPr>
        <p:txBody>
          <a:bodyPr vert="horz" lIns="91413" tIns="45706" rIns="91413" bIns="45706" rtlCol="0"/>
          <a:lstStyle>
            <a:lvl1pPr algn="r">
              <a:defRPr sz="1200"/>
            </a:lvl1pPr>
          </a:lstStyle>
          <a:p>
            <a:fld id="{CDA6F9AD-5EB7-4D05-B57B-B5EE83D0C3A4}" type="datetimeFigureOut">
              <a:rPr kumimoji="1" lang="ja-JP" altLang="en-US" smtClean="0"/>
              <a:t>2012/6/28</a:t>
            </a:fld>
            <a:endParaRPr kumimoji="1" lang="ja-JP" altLang="en-US"/>
          </a:p>
        </p:txBody>
      </p:sp>
      <p:sp>
        <p:nvSpPr>
          <p:cNvPr id="4" name="スライド イメージ プレースホルダー 3"/>
          <p:cNvSpPr>
            <a:spLocks noGrp="1" noRot="1" noChangeAspect="1"/>
          </p:cNvSpPr>
          <p:nvPr>
            <p:ph type="sldImg" idx="2"/>
          </p:nvPr>
        </p:nvSpPr>
        <p:spPr>
          <a:xfrm>
            <a:off x="900113" y="739775"/>
            <a:ext cx="4933950" cy="3700463"/>
          </a:xfrm>
          <a:prstGeom prst="rect">
            <a:avLst/>
          </a:prstGeom>
          <a:noFill/>
          <a:ln w="12700">
            <a:solidFill>
              <a:prstClr val="black"/>
            </a:solidFill>
          </a:ln>
        </p:spPr>
        <p:txBody>
          <a:bodyPr vert="horz" lIns="91413" tIns="45706" rIns="91413" bIns="45706" rtlCol="0" anchor="ctr"/>
          <a:lstStyle/>
          <a:p>
            <a:endParaRPr lang="ja-JP" altLang="en-US"/>
          </a:p>
        </p:txBody>
      </p:sp>
      <p:sp>
        <p:nvSpPr>
          <p:cNvPr id="5" name="ノート プレースホルダー 4"/>
          <p:cNvSpPr>
            <a:spLocks noGrp="1"/>
          </p:cNvSpPr>
          <p:nvPr>
            <p:ph type="body" sz="quarter" idx="3"/>
          </p:nvPr>
        </p:nvSpPr>
        <p:spPr>
          <a:xfrm>
            <a:off x="673418" y="4686499"/>
            <a:ext cx="5387340" cy="4439841"/>
          </a:xfrm>
          <a:prstGeom prst="rect">
            <a:avLst/>
          </a:prstGeom>
        </p:spPr>
        <p:txBody>
          <a:bodyPr vert="horz" lIns="91413" tIns="45706" rIns="91413" bIns="45706"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9371285"/>
            <a:ext cx="2918143" cy="493315"/>
          </a:xfrm>
          <a:prstGeom prst="rect">
            <a:avLst/>
          </a:prstGeom>
        </p:spPr>
        <p:txBody>
          <a:bodyPr vert="horz" lIns="91413" tIns="45706" rIns="91413" bIns="45706"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14474" y="9371285"/>
            <a:ext cx="2918143" cy="493315"/>
          </a:xfrm>
          <a:prstGeom prst="rect">
            <a:avLst/>
          </a:prstGeom>
        </p:spPr>
        <p:txBody>
          <a:bodyPr vert="horz" lIns="91413" tIns="45706" rIns="91413" bIns="45706" rtlCol="0" anchor="b"/>
          <a:lstStyle>
            <a:lvl1pPr algn="r">
              <a:defRPr sz="1200"/>
            </a:lvl1pPr>
          </a:lstStyle>
          <a:p>
            <a:fld id="{3180384C-CDA2-4873-89E2-C7D21122EB15}" type="slidenum">
              <a:rPr kumimoji="1" lang="ja-JP" altLang="en-US" smtClean="0"/>
              <a:t>‹#›</a:t>
            </a:fld>
            <a:endParaRPr kumimoji="1" lang="ja-JP" altLang="en-US"/>
          </a:p>
        </p:txBody>
      </p:sp>
    </p:spTree>
    <p:extLst>
      <p:ext uri="{BB962C8B-B14F-4D97-AF65-F5344CB8AC3E}">
        <p14:creationId xmlns:p14="http://schemas.microsoft.com/office/powerpoint/2010/main" val="362363442"/>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180384C-CDA2-4873-89E2-C7D21122EB15}" type="slidenum">
              <a:rPr kumimoji="1" lang="ja-JP" altLang="en-US" smtClean="0"/>
              <a:t>1</a:t>
            </a:fld>
            <a:endParaRPr kumimoji="1" lang="ja-JP" altLang="en-US" dirty="0"/>
          </a:p>
        </p:txBody>
      </p:sp>
    </p:spTree>
    <p:extLst>
      <p:ext uri="{BB962C8B-B14F-4D97-AF65-F5344CB8AC3E}">
        <p14:creationId xmlns:p14="http://schemas.microsoft.com/office/powerpoint/2010/main" val="32213358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The Fresnel</a:t>
            </a:r>
            <a:r>
              <a:rPr kumimoji="1" lang="en-US" altLang="ja-JP" baseline="0" dirty="0" smtClean="0"/>
              <a:t> coefficient alpha is a function of the incident ray’s angle theta.</a:t>
            </a:r>
          </a:p>
          <a:p>
            <a:r>
              <a:rPr kumimoji="1" lang="en-US" altLang="ja-JP" baseline="0" dirty="0" smtClean="0"/>
              <a:t>Larger theta results in large alpha, then the observed color is dominated by the reflection color R.</a:t>
            </a:r>
          </a:p>
          <a:p>
            <a:r>
              <a:rPr kumimoji="1" lang="en-US" altLang="ja-JP" baseline="0" dirty="0" smtClean="0"/>
              <a:t>The alpha matte is visualized in the lower right image. The blight pixels denote large alpha values.</a:t>
            </a:r>
          </a:p>
          <a:p>
            <a:r>
              <a:rPr kumimoji="1" lang="en-US" altLang="ja-JP" dirty="0" smtClean="0"/>
              <a:t>In this example, the surface</a:t>
            </a:r>
            <a:r>
              <a:rPr kumimoji="1" lang="en-US" altLang="ja-JP" baseline="0" dirty="0" smtClean="0"/>
              <a:t> is wavy, so the alpha matte also varies according to the waves</a:t>
            </a:r>
            <a:r>
              <a:rPr kumimoji="1" lang="en-US" altLang="ja-JP" baseline="0" dirty="0" smtClean="0"/>
              <a:t>.</a:t>
            </a:r>
            <a:endParaRPr kumimoji="1" lang="ja-JP" altLang="en-US" dirty="0"/>
          </a:p>
        </p:txBody>
      </p:sp>
      <p:sp>
        <p:nvSpPr>
          <p:cNvPr id="4" name="スライド番号プレースホルダー 3"/>
          <p:cNvSpPr>
            <a:spLocks noGrp="1"/>
          </p:cNvSpPr>
          <p:nvPr>
            <p:ph type="sldNum" sz="quarter" idx="10"/>
          </p:nvPr>
        </p:nvSpPr>
        <p:spPr/>
        <p:txBody>
          <a:bodyPr/>
          <a:lstStyle/>
          <a:p>
            <a:fld id="{3180384C-CDA2-4873-89E2-C7D21122EB15}" type="slidenum">
              <a:rPr kumimoji="1" lang="ja-JP" altLang="en-US" smtClean="0"/>
              <a:t>10</a:t>
            </a:fld>
            <a:endParaRPr kumimoji="1" lang="ja-JP" altLang="en-US"/>
          </a:p>
        </p:txBody>
      </p:sp>
    </p:spTree>
    <p:extLst>
      <p:ext uri="{BB962C8B-B14F-4D97-AF65-F5344CB8AC3E}">
        <p14:creationId xmlns:p14="http://schemas.microsoft.com/office/powerpoint/2010/main" val="25753216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The Fresnel</a:t>
            </a:r>
            <a:r>
              <a:rPr kumimoji="1" lang="en-US" altLang="ja-JP" baseline="0" dirty="0" smtClean="0"/>
              <a:t> coefficient alpha is a function of the incident ray’s angle theta.</a:t>
            </a:r>
          </a:p>
          <a:p>
            <a:r>
              <a:rPr kumimoji="1" lang="en-US" altLang="ja-JP" baseline="0" dirty="0" smtClean="0"/>
              <a:t>Larger theta results in large alpha, then the observed color is dominated by the reflection color R.</a:t>
            </a:r>
          </a:p>
          <a:p>
            <a:r>
              <a:rPr kumimoji="1" lang="en-US" altLang="ja-JP" baseline="0" dirty="0" smtClean="0"/>
              <a:t>The alpha matte is visualized in the lower right image. The blight pixels denote large alpha values.</a:t>
            </a:r>
          </a:p>
          <a:p>
            <a:r>
              <a:rPr kumimoji="1" lang="en-US" altLang="ja-JP" dirty="0" smtClean="0"/>
              <a:t>In this example, the surface</a:t>
            </a:r>
            <a:r>
              <a:rPr kumimoji="1" lang="en-US" altLang="ja-JP" baseline="0" dirty="0" smtClean="0"/>
              <a:t> is wavy, so the alpha matte also varies according to the waves</a:t>
            </a:r>
            <a:r>
              <a:rPr kumimoji="1" lang="en-US" altLang="ja-JP" baseline="0" dirty="0" smtClean="0"/>
              <a:t>.</a:t>
            </a:r>
            <a:endParaRPr kumimoji="1" lang="ja-JP" altLang="en-US" dirty="0"/>
          </a:p>
        </p:txBody>
      </p:sp>
      <p:sp>
        <p:nvSpPr>
          <p:cNvPr id="4" name="スライド番号プレースホルダー 3"/>
          <p:cNvSpPr>
            <a:spLocks noGrp="1"/>
          </p:cNvSpPr>
          <p:nvPr>
            <p:ph type="sldNum" sz="quarter" idx="10"/>
          </p:nvPr>
        </p:nvSpPr>
        <p:spPr/>
        <p:txBody>
          <a:bodyPr/>
          <a:lstStyle/>
          <a:p>
            <a:fld id="{3180384C-CDA2-4873-89E2-C7D21122EB15}" type="slidenum">
              <a:rPr kumimoji="1" lang="ja-JP" altLang="en-US" smtClean="0"/>
              <a:t>11</a:t>
            </a:fld>
            <a:endParaRPr kumimoji="1" lang="ja-JP" altLang="en-US"/>
          </a:p>
        </p:txBody>
      </p:sp>
    </p:spTree>
    <p:extLst>
      <p:ext uri="{BB962C8B-B14F-4D97-AF65-F5344CB8AC3E}">
        <p14:creationId xmlns:p14="http://schemas.microsoft.com/office/powerpoint/2010/main" val="20044333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The Fresnel</a:t>
            </a:r>
            <a:r>
              <a:rPr kumimoji="1" lang="en-US" altLang="ja-JP" baseline="0" dirty="0" smtClean="0"/>
              <a:t> coefficient alpha is a function of the incident ray’s angle theta.</a:t>
            </a:r>
          </a:p>
          <a:p>
            <a:r>
              <a:rPr kumimoji="1" lang="en-US" altLang="ja-JP" baseline="0" dirty="0" smtClean="0"/>
              <a:t>Larger theta results in large alpha, then the observed color is dominated by the reflection color R.</a:t>
            </a:r>
          </a:p>
          <a:p>
            <a:r>
              <a:rPr kumimoji="1" lang="en-US" altLang="ja-JP" baseline="0" dirty="0" smtClean="0"/>
              <a:t>The alpha matte is visualized in the lower right image. The blight pixels denote large alpha values.</a:t>
            </a:r>
          </a:p>
          <a:p>
            <a:r>
              <a:rPr kumimoji="1" lang="en-US" altLang="ja-JP" dirty="0" smtClean="0"/>
              <a:t>In this example, the surface</a:t>
            </a:r>
            <a:r>
              <a:rPr kumimoji="1" lang="en-US" altLang="ja-JP" baseline="0" dirty="0" smtClean="0"/>
              <a:t> is wavy, so the alpha matte also varies according to the waves</a:t>
            </a:r>
            <a:r>
              <a:rPr kumimoji="1" lang="en-US" altLang="ja-JP" baseline="0" dirty="0" smtClean="0"/>
              <a:t>.</a:t>
            </a:r>
            <a:endParaRPr kumimoji="1" lang="ja-JP" altLang="en-US" dirty="0"/>
          </a:p>
        </p:txBody>
      </p:sp>
      <p:sp>
        <p:nvSpPr>
          <p:cNvPr id="4" name="スライド番号プレースホルダー 3"/>
          <p:cNvSpPr>
            <a:spLocks noGrp="1"/>
          </p:cNvSpPr>
          <p:nvPr>
            <p:ph type="sldNum" sz="quarter" idx="10"/>
          </p:nvPr>
        </p:nvSpPr>
        <p:spPr/>
        <p:txBody>
          <a:bodyPr/>
          <a:lstStyle/>
          <a:p>
            <a:fld id="{3180384C-CDA2-4873-89E2-C7D21122EB15}" type="slidenum">
              <a:rPr kumimoji="1" lang="ja-JP" altLang="en-US" smtClean="0"/>
              <a:t>12</a:t>
            </a:fld>
            <a:endParaRPr kumimoji="1" lang="ja-JP" altLang="en-US"/>
          </a:p>
        </p:txBody>
      </p:sp>
    </p:spTree>
    <p:extLst>
      <p:ext uri="{BB962C8B-B14F-4D97-AF65-F5344CB8AC3E}">
        <p14:creationId xmlns:p14="http://schemas.microsoft.com/office/powerpoint/2010/main" val="20044333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Now</a:t>
            </a:r>
            <a:r>
              <a:rPr kumimoji="1" lang="en-US" altLang="ja-JP" baseline="0" dirty="0" smtClean="0"/>
              <a:t> I explain our method</a:t>
            </a:r>
            <a:r>
              <a:rPr kumimoji="1" lang="en-US" altLang="ja-JP" baseline="0" dirty="0" smtClean="0"/>
              <a:t>.</a:t>
            </a:r>
            <a:endParaRPr kumimoji="1" lang="ja-JP" altLang="en-US" dirty="0"/>
          </a:p>
        </p:txBody>
      </p:sp>
      <p:sp>
        <p:nvSpPr>
          <p:cNvPr id="4" name="スライド番号プレースホルダー 3"/>
          <p:cNvSpPr>
            <a:spLocks noGrp="1"/>
          </p:cNvSpPr>
          <p:nvPr>
            <p:ph type="sldNum" sz="quarter" idx="10"/>
          </p:nvPr>
        </p:nvSpPr>
        <p:spPr/>
        <p:txBody>
          <a:bodyPr/>
          <a:lstStyle/>
          <a:p>
            <a:fld id="{3180384C-CDA2-4873-89E2-C7D21122EB15}" type="slidenum">
              <a:rPr kumimoji="1" lang="ja-JP" altLang="en-US" smtClean="0"/>
              <a:t>13</a:t>
            </a:fld>
            <a:endParaRPr kumimoji="1" lang="ja-JP" altLang="en-US"/>
          </a:p>
        </p:txBody>
      </p:sp>
    </p:spTree>
    <p:extLst>
      <p:ext uri="{BB962C8B-B14F-4D97-AF65-F5344CB8AC3E}">
        <p14:creationId xmlns:p14="http://schemas.microsoft.com/office/powerpoint/2010/main" val="2731271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Our</a:t>
            </a:r>
            <a:r>
              <a:rPr kumimoji="1" lang="en-US" altLang="ja-JP" baseline="0" dirty="0" smtClean="0"/>
              <a:t> first assumption is that, the transmitted color is uniform over the reflection region.</a:t>
            </a:r>
          </a:p>
          <a:p>
            <a:r>
              <a:rPr kumimoji="1" lang="en-US" altLang="ja-JP" baseline="0" dirty="0" smtClean="0"/>
              <a:t>For example, we handle images like these, but we don’t handle images with complicated transmitted patterns like this.</a:t>
            </a:r>
          </a:p>
          <a:p>
            <a:endParaRPr kumimoji="1" lang="en-US" altLang="ja-JP" baseline="0" dirty="0" smtClean="0"/>
          </a:p>
          <a:p>
            <a:r>
              <a:rPr kumimoji="1" lang="en-US" altLang="ja-JP" baseline="0" dirty="0" smtClean="0"/>
              <a:t>Second, we assume that a real object which causes reflection is also included in the input image.</a:t>
            </a:r>
          </a:p>
          <a:p>
            <a:r>
              <a:rPr kumimoji="1" lang="en-US" altLang="ja-JP" baseline="0" dirty="0" smtClean="0"/>
              <a:t>We use the color of the real object to estimate R.</a:t>
            </a:r>
          </a:p>
          <a:p>
            <a:endParaRPr kumimoji="1" lang="en-US" altLang="ja-JP" baseline="0" dirty="0" smtClean="0"/>
          </a:p>
          <a:p>
            <a:r>
              <a:rPr kumimoji="1" lang="en-US" altLang="ja-JP" baseline="0" dirty="0" smtClean="0"/>
              <a:t>Third, we assume the reflection plain is almost flat but possibly wavy</a:t>
            </a:r>
            <a:r>
              <a:rPr kumimoji="1" lang="en-US" altLang="ja-JP" baseline="0" dirty="0" smtClean="0"/>
              <a:t>.</a:t>
            </a:r>
          </a:p>
          <a:p>
            <a:endParaRPr kumimoji="1" lang="en-US" altLang="ja-JP" baseline="0" dirty="0" smtClean="0"/>
          </a:p>
        </p:txBody>
      </p:sp>
      <p:sp>
        <p:nvSpPr>
          <p:cNvPr id="4" name="スライド番号プレースホルダー 3"/>
          <p:cNvSpPr>
            <a:spLocks noGrp="1"/>
          </p:cNvSpPr>
          <p:nvPr>
            <p:ph type="sldNum" sz="quarter" idx="10"/>
          </p:nvPr>
        </p:nvSpPr>
        <p:spPr/>
        <p:txBody>
          <a:bodyPr/>
          <a:lstStyle/>
          <a:p>
            <a:fld id="{3180384C-CDA2-4873-89E2-C7D21122EB15}" type="slidenum">
              <a:rPr kumimoji="1" lang="ja-JP" altLang="en-US" smtClean="0"/>
              <a:t>15</a:t>
            </a:fld>
            <a:endParaRPr kumimoji="1" lang="ja-JP" altLang="en-US"/>
          </a:p>
        </p:txBody>
      </p:sp>
    </p:spTree>
    <p:extLst>
      <p:ext uri="{BB962C8B-B14F-4D97-AF65-F5344CB8AC3E}">
        <p14:creationId xmlns:p14="http://schemas.microsoft.com/office/powerpoint/2010/main" val="42394129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Our</a:t>
            </a:r>
            <a:r>
              <a:rPr kumimoji="1" lang="en-US" altLang="ja-JP" baseline="0" dirty="0" smtClean="0"/>
              <a:t> first assumption is that, the transmitted color is uniform over the reflection region.</a:t>
            </a:r>
          </a:p>
          <a:p>
            <a:r>
              <a:rPr kumimoji="1" lang="en-US" altLang="ja-JP" baseline="0" dirty="0" smtClean="0"/>
              <a:t>For example, we handle images like these, but we don’t handle images with complicated transmitted patterns like this.</a:t>
            </a:r>
          </a:p>
          <a:p>
            <a:endParaRPr kumimoji="1" lang="en-US" altLang="ja-JP" baseline="0" dirty="0" smtClean="0"/>
          </a:p>
          <a:p>
            <a:r>
              <a:rPr kumimoji="1" lang="en-US" altLang="ja-JP" baseline="0" dirty="0" smtClean="0"/>
              <a:t>Second, we assume that a real object which causes reflection is also included in the input image.</a:t>
            </a:r>
          </a:p>
          <a:p>
            <a:r>
              <a:rPr kumimoji="1" lang="en-US" altLang="ja-JP" baseline="0" dirty="0" smtClean="0"/>
              <a:t>We use the color of the real object to estimate R.</a:t>
            </a:r>
          </a:p>
          <a:p>
            <a:endParaRPr kumimoji="1" lang="en-US" altLang="ja-JP" baseline="0" dirty="0" smtClean="0"/>
          </a:p>
          <a:p>
            <a:r>
              <a:rPr kumimoji="1" lang="en-US" altLang="ja-JP" baseline="0" dirty="0" smtClean="0"/>
              <a:t>Third, we assume the reflection plain is almost flat but possibly wavy.</a:t>
            </a:r>
          </a:p>
          <a:p>
            <a:endParaRPr kumimoji="1" lang="en-US" altLang="ja-JP" dirty="0" smtClean="0"/>
          </a:p>
          <a:p>
            <a:endParaRPr kumimoji="1" lang="en-US" altLang="ja-JP" dirty="0" smtClean="0"/>
          </a:p>
          <a:p>
            <a:r>
              <a:rPr kumimoji="1" lang="ja-JP" altLang="en-US" dirty="0" smtClean="0"/>
              <a:t>三つの仮定のうち一つ目では、透過色</a:t>
            </a:r>
            <a:r>
              <a:rPr kumimoji="1" lang="en-US" altLang="ja-JP" dirty="0" smtClean="0"/>
              <a:t>T</a:t>
            </a:r>
            <a:r>
              <a:rPr kumimoji="1" lang="ja-JP" altLang="en-US" baseline="0" dirty="0" smtClean="0"/>
              <a:t> が映り込み全体で一様であると近似します。</a:t>
            </a:r>
            <a:endParaRPr kumimoji="1" lang="en-US" altLang="ja-JP" baseline="0" dirty="0" smtClean="0"/>
          </a:p>
          <a:p>
            <a:r>
              <a:rPr kumimoji="1" lang="ja-JP" altLang="en-US" baseline="0" dirty="0" smtClean="0"/>
              <a:t>例えばこのような（アニメ）画像を対象とし、このような（アニメ）複雑な模様が透過しているものは対象とはしません。</a:t>
            </a:r>
            <a:endParaRPr kumimoji="1" lang="en-US" altLang="ja-JP" baseline="0" dirty="0" smtClean="0"/>
          </a:p>
          <a:p>
            <a:r>
              <a:rPr kumimoji="1" lang="ja-JP" altLang="en-US" baseline="0" dirty="0" smtClean="0"/>
              <a:t>二つ目は、入力画像中に、映り込んでいる実物体が存在するという仮定を置きます。</a:t>
            </a:r>
            <a:endParaRPr kumimoji="1" lang="en-US" altLang="ja-JP" baseline="0" dirty="0" smtClean="0"/>
          </a:p>
          <a:p>
            <a:r>
              <a:rPr kumimoji="1" lang="ja-JP" altLang="en-US" baseline="0" dirty="0" smtClean="0"/>
              <a:t>これにより、実物体の色から、</a:t>
            </a:r>
            <a:r>
              <a:rPr kumimoji="1" lang="en-US" altLang="ja-JP" baseline="0" dirty="0" smtClean="0"/>
              <a:t>R </a:t>
            </a:r>
            <a:r>
              <a:rPr kumimoji="1" lang="ja-JP" altLang="en-US" baseline="0" dirty="0" smtClean="0"/>
              <a:t>を推定することができます。</a:t>
            </a:r>
            <a:endParaRPr kumimoji="1" lang="en-US" altLang="ja-JP" baseline="0" dirty="0" smtClean="0"/>
          </a:p>
          <a:p>
            <a:r>
              <a:rPr kumimoji="1" lang="ja-JP" altLang="en-US" baseline="0" dirty="0" smtClean="0"/>
              <a:t>三つ目として、対象とする反射面が水平面であり、</a:t>
            </a:r>
            <a:r>
              <a:rPr kumimoji="1" lang="en-US" altLang="ja-JP" baseline="0" dirty="0" smtClean="0"/>
              <a:t>α</a:t>
            </a:r>
            <a:r>
              <a:rPr kumimoji="1" lang="ja-JP" altLang="en-US" baseline="0" dirty="0" smtClean="0"/>
              <a:t>は滑らかに変化すると仮定します</a:t>
            </a:r>
            <a:r>
              <a:rPr kumimoji="1" lang="ja-JP" altLang="en-US" baseline="0" dirty="0" smtClean="0"/>
              <a:t>。</a:t>
            </a:r>
            <a:endParaRPr kumimoji="1" lang="en-US" altLang="ja-JP" baseline="0" dirty="0" smtClean="0"/>
          </a:p>
        </p:txBody>
      </p:sp>
      <p:sp>
        <p:nvSpPr>
          <p:cNvPr id="4" name="スライド番号プレースホルダー 3"/>
          <p:cNvSpPr>
            <a:spLocks noGrp="1"/>
          </p:cNvSpPr>
          <p:nvPr>
            <p:ph type="sldNum" sz="quarter" idx="10"/>
          </p:nvPr>
        </p:nvSpPr>
        <p:spPr/>
        <p:txBody>
          <a:bodyPr/>
          <a:lstStyle/>
          <a:p>
            <a:fld id="{3180384C-CDA2-4873-89E2-C7D21122EB15}" type="slidenum">
              <a:rPr kumimoji="1" lang="ja-JP" altLang="en-US" smtClean="0"/>
              <a:t>16</a:t>
            </a:fld>
            <a:endParaRPr kumimoji="1" lang="ja-JP" altLang="en-US"/>
          </a:p>
        </p:txBody>
      </p:sp>
    </p:spTree>
    <p:extLst>
      <p:ext uri="{BB962C8B-B14F-4D97-AF65-F5344CB8AC3E}">
        <p14:creationId xmlns:p14="http://schemas.microsoft.com/office/powerpoint/2010/main" val="42394129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Our</a:t>
            </a:r>
            <a:r>
              <a:rPr kumimoji="1" lang="en-US" altLang="ja-JP" baseline="0" dirty="0" smtClean="0"/>
              <a:t> first assumption is that, the transmitted color is uniform over the reflection region.</a:t>
            </a:r>
          </a:p>
          <a:p>
            <a:r>
              <a:rPr kumimoji="1" lang="en-US" altLang="ja-JP" baseline="0" dirty="0" smtClean="0"/>
              <a:t>For example, we handle images like these, but we don’t handle images with complicated transmitted patterns like this.</a:t>
            </a:r>
          </a:p>
          <a:p>
            <a:endParaRPr kumimoji="1" lang="en-US" altLang="ja-JP" baseline="0" dirty="0" smtClean="0"/>
          </a:p>
          <a:p>
            <a:r>
              <a:rPr kumimoji="1" lang="en-US" altLang="ja-JP" baseline="0" dirty="0" smtClean="0"/>
              <a:t>Second, we assume that a real object which causes reflection is also included in the input image.</a:t>
            </a:r>
          </a:p>
          <a:p>
            <a:r>
              <a:rPr kumimoji="1" lang="en-US" altLang="ja-JP" baseline="0" dirty="0" smtClean="0"/>
              <a:t>We use the color of the real object to estimate R.</a:t>
            </a:r>
          </a:p>
          <a:p>
            <a:endParaRPr kumimoji="1" lang="en-US" altLang="ja-JP" baseline="0" dirty="0" smtClean="0"/>
          </a:p>
          <a:p>
            <a:r>
              <a:rPr kumimoji="1" lang="en-US" altLang="ja-JP" baseline="0" dirty="0" smtClean="0"/>
              <a:t>Third, we assume the reflection plain is almost flat but possibly wavy.</a:t>
            </a:r>
          </a:p>
          <a:p>
            <a:endParaRPr kumimoji="1" lang="en-US" altLang="ja-JP" dirty="0" smtClean="0"/>
          </a:p>
          <a:p>
            <a:endParaRPr kumimoji="1" lang="en-US" altLang="ja-JP" dirty="0" smtClean="0"/>
          </a:p>
          <a:p>
            <a:r>
              <a:rPr kumimoji="1" lang="ja-JP" altLang="en-US" dirty="0" smtClean="0"/>
              <a:t>三つの仮定のうち一つ目では、透過色</a:t>
            </a:r>
            <a:r>
              <a:rPr kumimoji="1" lang="en-US" altLang="ja-JP" dirty="0" smtClean="0"/>
              <a:t>T</a:t>
            </a:r>
            <a:r>
              <a:rPr kumimoji="1" lang="ja-JP" altLang="en-US" baseline="0" dirty="0" smtClean="0"/>
              <a:t> が映り込み全体で一様であると近似します。</a:t>
            </a:r>
            <a:endParaRPr kumimoji="1" lang="en-US" altLang="ja-JP" baseline="0" dirty="0" smtClean="0"/>
          </a:p>
          <a:p>
            <a:r>
              <a:rPr kumimoji="1" lang="ja-JP" altLang="en-US" baseline="0" dirty="0" smtClean="0"/>
              <a:t>例えばこのような（アニメ）画像を対象とし、このような（アニメ）複雑な模様が透過しているものは対象とはしません。</a:t>
            </a:r>
            <a:endParaRPr kumimoji="1" lang="en-US" altLang="ja-JP" baseline="0" dirty="0" smtClean="0"/>
          </a:p>
          <a:p>
            <a:r>
              <a:rPr kumimoji="1" lang="ja-JP" altLang="en-US" baseline="0" dirty="0" smtClean="0"/>
              <a:t>二つ目は、入力画像中に、映り込んでいる実物体が存在するという仮定を置きます。</a:t>
            </a:r>
            <a:endParaRPr kumimoji="1" lang="en-US" altLang="ja-JP" baseline="0" dirty="0" smtClean="0"/>
          </a:p>
          <a:p>
            <a:r>
              <a:rPr kumimoji="1" lang="ja-JP" altLang="en-US" baseline="0" dirty="0" smtClean="0"/>
              <a:t>これにより、実物体の色から、</a:t>
            </a:r>
            <a:r>
              <a:rPr kumimoji="1" lang="en-US" altLang="ja-JP" baseline="0" dirty="0" smtClean="0"/>
              <a:t>R </a:t>
            </a:r>
            <a:r>
              <a:rPr kumimoji="1" lang="ja-JP" altLang="en-US" baseline="0" dirty="0" smtClean="0"/>
              <a:t>を推定することができます。</a:t>
            </a:r>
            <a:endParaRPr kumimoji="1" lang="en-US" altLang="ja-JP" baseline="0" dirty="0" smtClean="0"/>
          </a:p>
          <a:p>
            <a:r>
              <a:rPr kumimoji="1" lang="ja-JP" altLang="en-US" baseline="0" dirty="0" smtClean="0"/>
              <a:t>三つ目として、対象とする反射面が水平面であり、</a:t>
            </a:r>
            <a:r>
              <a:rPr kumimoji="1" lang="en-US" altLang="ja-JP" baseline="0" dirty="0" smtClean="0"/>
              <a:t>α</a:t>
            </a:r>
            <a:r>
              <a:rPr kumimoji="1" lang="ja-JP" altLang="en-US" baseline="0" dirty="0" smtClean="0"/>
              <a:t>は滑らかに変化すると仮定します</a:t>
            </a:r>
            <a:r>
              <a:rPr kumimoji="1" lang="ja-JP" altLang="en-US" baseline="0" dirty="0" smtClean="0"/>
              <a:t>。</a:t>
            </a:r>
            <a:endParaRPr kumimoji="1" lang="en-US" altLang="ja-JP" baseline="0" dirty="0" smtClean="0"/>
          </a:p>
        </p:txBody>
      </p:sp>
      <p:sp>
        <p:nvSpPr>
          <p:cNvPr id="4" name="スライド番号プレースホルダー 3"/>
          <p:cNvSpPr>
            <a:spLocks noGrp="1"/>
          </p:cNvSpPr>
          <p:nvPr>
            <p:ph type="sldNum" sz="quarter" idx="10"/>
          </p:nvPr>
        </p:nvSpPr>
        <p:spPr/>
        <p:txBody>
          <a:bodyPr/>
          <a:lstStyle/>
          <a:p>
            <a:fld id="{3180384C-CDA2-4873-89E2-C7D21122EB15}" type="slidenum">
              <a:rPr kumimoji="1" lang="ja-JP" altLang="en-US" smtClean="0"/>
              <a:t>17</a:t>
            </a:fld>
            <a:endParaRPr kumimoji="1" lang="ja-JP" altLang="en-US"/>
          </a:p>
        </p:txBody>
      </p:sp>
    </p:spTree>
    <p:extLst>
      <p:ext uri="{BB962C8B-B14F-4D97-AF65-F5344CB8AC3E}">
        <p14:creationId xmlns:p14="http://schemas.microsoft.com/office/powerpoint/2010/main" val="42394129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Our</a:t>
            </a:r>
            <a:r>
              <a:rPr kumimoji="1" lang="en-US" altLang="ja-JP" baseline="0" dirty="0" smtClean="0"/>
              <a:t> first assumption is that, the transmitted color is uniform over the reflection region.</a:t>
            </a:r>
          </a:p>
          <a:p>
            <a:r>
              <a:rPr kumimoji="1" lang="en-US" altLang="ja-JP" baseline="0" dirty="0" smtClean="0"/>
              <a:t>For example, we handle images like these, but we don’t handle images with complicated transmitted patterns like this.</a:t>
            </a:r>
          </a:p>
          <a:p>
            <a:endParaRPr kumimoji="1" lang="en-US" altLang="ja-JP" baseline="0" dirty="0" smtClean="0"/>
          </a:p>
          <a:p>
            <a:r>
              <a:rPr kumimoji="1" lang="en-US" altLang="ja-JP" baseline="0" dirty="0" smtClean="0"/>
              <a:t>Second, we assume that a real object which causes reflection is also included in the input image.</a:t>
            </a:r>
          </a:p>
          <a:p>
            <a:r>
              <a:rPr kumimoji="1" lang="en-US" altLang="ja-JP" baseline="0" dirty="0" smtClean="0"/>
              <a:t>We use the color of the real object to estimate R.</a:t>
            </a:r>
          </a:p>
          <a:p>
            <a:endParaRPr kumimoji="1" lang="en-US" altLang="ja-JP" baseline="0" dirty="0" smtClean="0"/>
          </a:p>
          <a:p>
            <a:r>
              <a:rPr kumimoji="1" lang="en-US" altLang="ja-JP" baseline="0" dirty="0" smtClean="0"/>
              <a:t>Third, we assume the reflection plain is almost flat but possibly wavy</a:t>
            </a:r>
            <a:r>
              <a:rPr kumimoji="1" lang="en-US" altLang="ja-JP" baseline="0" dirty="0" smtClean="0"/>
              <a:t>.</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3180384C-CDA2-4873-89E2-C7D21122EB15}" type="slidenum">
              <a:rPr kumimoji="1" lang="ja-JP" altLang="en-US" smtClean="0"/>
              <a:t>18</a:t>
            </a:fld>
            <a:endParaRPr kumimoji="1" lang="ja-JP" altLang="en-US"/>
          </a:p>
        </p:txBody>
      </p:sp>
    </p:spTree>
    <p:extLst>
      <p:ext uri="{BB962C8B-B14F-4D97-AF65-F5344CB8AC3E}">
        <p14:creationId xmlns:p14="http://schemas.microsoft.com/office/powerpoint/2010/main" val="42394129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This is the overview of</a:t>
            </a:r>
            <a:r>
              <a:rPr kumimoji="1" lang="en-US" altLang="ja-JP" baseline="0" dirty="0" smtClean="0"/>
              <a:t> our method.</a:t>
            </a:r>
          </a:p>
          <a:p>
            <a:endParaRPr kumimoji="1" lang="en-US" altLang="ja-JP" baseline="0" dirty="0" smtClean="0"/>
          </a:p>
          <a:p>
            <a:r>
              <a:rPr kumimoji="1" lang="en-US" altLang="ja-JP" baseline="0" dirty="0" smtClean="0"/>
              <a:t>Given the input image I and some user markups, our method calculates matting.</a:t>
            </a:r>
          </a:p>
          <a:p>
            <a:endParaRPr kumimoji="1" lang="en-US" altLang="ja-JP" baseline="0" dirty="0" smtClean="0"/>
          </a:p>
          <a:p>
            <a:r>
              <a:rPr kumimoji="1" lang="en-US" altLang="ja-JP" baseline="0" dirty="0" smtClean="0"/>
              <a:t>It first estimate the transmitted color T, assuming the color is constant.</a:t>
            </a:r>
          </a:p>
          <a:p>
            <a:r>
              <a:rPr kumimoji="1" lang="en-US" altLang="ja-JP" baseline="0" dirty="0" smtClean="0"/>
              <a:t>Then, it estimate the smooth alpha matte and the reflection color R.</a:t>
            </a:r>
          </a:p>
          <a:p>
            <a:r>
              <a:rPr kumimoji="1" lang="en-US" altLang="ja-JP" baseline="0" dirty="0" smtClean="0"/>
              <a:t>To account for the wavy surface, our method further refines the R and alpha.</a:t>
            </a:r>
          </a:p>
          <a:p>
            <a:endParaRPr kumimoji="1" lang="en-US" altLang="ja-JP" baseline="0" dirty="0" smtClean="0"/>
          </a:p>
          <a:p>
            <a:r>
              <a:rPr kumimoji="1" lang="en-US" altLang="ja-JP" baseline="0" dirty="0" smtClean="0"/>
              <a:t>After the matting is done, a user can composite a new object into the input image with plausible reflection.</a:t>
            </a:r>
          </a:p>
          <a:p>
            <a:endParaRPr kumimoji="1" lang="en-US" altLang="ja-JP" baseline="0"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3180384C-CDA2-4873-89E2-C7D21122EB15}" type="slidenum">
              <a:rPr kumimoji="1" lang="ja-JP" altLang="en-US" smtClean="0"/>
              <a:t>19</a:t>
            </a:fld>
            <a:endParaRPr kumimoji="1" lang="ja-JP" altLang="en-US"/>
          </a:p>
        </p:txBody>
      </p:sp>
    </p:spTree>
    <p:extLst>
      <p:ext uri="{BB962C8B-B14F-4D97-AF65-F5344CB8AC3E}">
        <p14:creationId xmlns:p14="http://schemas.microsoft.com/office/powerpoint/2010/main" val="30066426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180384C-CDA2-4873-89E2-C7D21122EB15}" type="slidenum">
              <a:rPr kumimoji="1" lang="ja-JP" altLang="en-US" smtClean="0"/>
              <a:t>20</a:t>
            </a:fld>
            <a:endParaRPr kumimoji="1" lang="ja-JP" altLang="en-US"/>
          </a:p>
        </p:txBody>
      </p:sp>
    </p:spTree>
    <p:extLst>
      <p:ext uri="{BB962C8B-B14F-4D97-AF65-F5344CB8AC3E}">
        <p14:creationId xmlns:p14="http://schemas.microsoft.com/office/powerpoint/2010/main" val="8092398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dirty="0" smtClean="0"/>
              <a:t>Scenes reﬂected on surfaces are popular photographic subjects, as are seen by a quick image search on the Internet.</a:t>
            </a:r>
          </a:p>
          <a:p>
            <a:r>
              <a:rPr lang="en-US" altLang="ja-JP" dirty="0" smtClean="0"/>
              <a:t>Here I show you some</a:t>
            </a:r>
            <a:r>
              <a:rPr lang="en-US" altLang="ja-JP" baseline="0" dirty="0" smtClean="0"/>
              <a:t> examples. We can see reflection at not only water surfaces but also glossy tabletops.</a:t>
            </a:r>
            <a:endParaRPr lang="en-US" altLang="ja-JP" dirty="0" smtClean="0"/>
          </a:p>
        </p:txBody>
      </p:sp>
      <p:sp>
        <p:nvSpPr>
          <p:cNvPr id="4" name="スライド番号プレースホルダー 3"/>
          <p:cNvSpPr>
            <a:spLocks noGrp="1"/>
          </p:cNvSpPr>
          <p:nvPr>
            <p:ph type="sldNum" sz="quarter" idx="10"/>
          </p:nvPr>
        </p:nvSpPr>
        <p:spPr/>
        <p:txBody>
          <a:bodyPr/>
          <a:lstStyle/>
          <a:p>
            <a:fld id="{3180384C-CDA2-4873-89E2-C7D21122EB15}" type="slidenum">
              <a:rPr kumimoji="1" lang="ja-JP" altLang="en-US" smtClean="0"/>
              <a:t>2</a:t>
            </a:fld>
            <a:endParaRPr kumimoji="1" lang="ja-JP" altLang="en-US"/>
          </a:p>
        </p:txBody>
      </p:sp>
    </p:spTree>
    <p:extLst>
      <p:ext uri="{BB962C8B-B14F-4D97-AF65-F5344CB8AC3E}">
        <p14:creationId xmlns:p14="http://schemas.microsoft.com/office/powerpoint/2010/main" val="12477310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First I explain how</a:t>
            </a:r>
            <a:r>
              <a:rPr kumimoji="1" lang="en-US" altLang="ja-JP" baseline="0" dirty="0" smtClean="0"/>
              <a:t> to estimate the transmission component T.</a:t>
            </a:r>
          </a:p>
          <a:p>
            <a:r>
              <a:rPr kumimoji="1" lang="en-US" altLang="ja-JP" dirty="0" smtClean="0"/>
              <a:t>Using the assumption that T is uniform, we can rewrite the matting equation as follows.</a:t>
            </a:r>
          </a:p>
          <a:p>
            <a:r>
              <a:rPr kumimoji="1" lang="en-US" altLang="ja-JP" dirty="0" smtClean="0"/>
              <a:t>Then, T is the same for each pixel x, so we can estimate</a:t>
            </a:r>
            <a:r>
              <a:rPr kumimoji="1" lang="en-US" altLang="ja-JP" baseline="0" dirty="0" smtClean="0"/>
              <a:t> T using alpha and R only in a partial region.</a:t>
            </a:r>
            <a:endParaRPr kumimoji="1" lang="en-US" altLang="ja-JP" dirty="0" smtClean="0"/>
          </a:p>
          <a:p>
            <a:endParaRPr kumimoji="1" lang="en-US" altLang="ja-JP" dirty="0" smtClean="0"/>
          </a:p>
          <a:p>
            <a:r>
              <a:rPr kumimoji="1" lang="en-US" altLang="ja-JP" dirty="0" smtClean="0"/>
              <a:t>By the way, alpha can be calculated</a:t>
            </a:r>
            <a:r>
              <a:rPr kumimoji="1" lang="en-US" altLang="ja-JP" baseline="0" dirty="0" smtClean="0"/>
              <a:t> using the following equation.</a:t>
            </a:r>
          </a:p>
          <a:p>
            <a:r>
              <a:rPr kumimoji="1" lang="en-US" altLang="ja-JP" dirty="0" smtClean="0"/>
              <a:t>By applying gradients to the above equation, we can</a:t>
            </a:r>
            <a:r>
              <a:rPr kumimoji="1" lang="en-US" altLang="ja-JP" baseline="0" dirty="0" smtClean="0"/>
              <a:t> omit T, and then alpha can be calculated from I and R.</a:t>
            </a:r>
            <a:r>
              <a:rPr kumimoji="1" lang="en-US" altLang="ja-JP" dirty="0" smtClean="0"/>
              <a:t> </a:t>
            </a:r>
          </a:p>
          <a:p>
            <a:endParaRPr kumimoji="1" lang="en-US" altLang="ja-JP" dirty="0" smtClean="0"/>
          </a:p>
          <a:p>
            <a:r>
              <a:rPr kumimoji="1" lang="en-US" altLang="ja-JP" dirty="0" smtClean="0"/>
              <a:t>To summarize,</a:t>
            </a:r>
            <a:r>
              <a:rPr kumimoji="1" lang="en-US" altLang="ja-JP" baseline="0" dirty="0" smtClean="0"/>
              <a:t> we can calculate alpha and then T, if we know R only in a partial region</a:t>
            </a:r>
            <a:r>
              <a:rPr kumimoji="1" lang="en-US" altLang="ja-JP" baseline="0" dirty="0" smtClean="0"/>
              <a:t>.</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3180384C-CDA2-4873-89E2-C7D21122EB15}" type="slidenum">
              <a:rPr kumimoji="1" lang="ja-JP" altLang="en-US" smtClean="0"/>
              <a:t>21</a:t>
            </a:fld>
            <a:endParaRPr kumimoji="1" lang="ja-JP" altLang="en-US"/>
          </a:p>
        </p:txBody>
      </p:sp>
    </p:spTree>
    <p:extLst>
      <p:ext uri="{BB962C8B-B14F-4D97-AF65-F5344CB8AC3E}">
        <p14:creationId xmlns:p14="http://schemas.microsoft.com/office/powerpoint/2010/main" val="24673074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defTabSz="914126">
              <a:defRPr/>
            </a:pPr>
            <a:endParaRPr lang="en-US" altLang="ja-JP" dirty="0" smtClean="0"/>
          </a:p>
          <a:p>
            <a:pPr defTabSz="914126">
              <a:defRPr/>
            </a:pPr>
            <a:endParaRPr lang="en-US" altLang="ja-JP" dirty="0" smtClean="0"/>
          </a:p>
          <a:p>
            <a:pPr marL="0" marR="0" lvl="2" indent="0" algn="l" defTabSz="914126" rtl="0" eaLnBrk="1" fontAlgn="auto" latinLnBrk="0" hangingPunct="1">
              <a:lnSpc>
                <a:spcPct val="100000"/>
              </a:lnSpc>
              <a:spcBef>
                <a:spcPts val="0"/>
              </a:spcBef>
              <a:spcAft>
                <a:spcPts val="0"/>
              </a:spcAft>
              <a:buClrTx/>
              <a:buSzTx/>
              <a:buFontTx/>
              <a:buNone/>
              <a:tabLst/>
              <a:defRPr/>
            </a:pPr>
            <a:r>
              <a:rPr lang="en-US" altLang="ja-JP" dirty="0" smtClean="0">
                <a:latin typeface="Times New Roman" pitchFamily="18" charset="0"/>
                <a:cs typeface="Times New Roman" pitchFamily="18" charset="0"/>
              </a:rPr>
              <a:t>Color transfer can </a:t>
            </a:r>
            <a:r>
              <a:rPr lang="en-US" altLang="ja-JP" dirty="0" smtClean="0">
                <a:latin typeface="Times New Roman" pitchFamily="18" charset="0"/>
                <a:cs typeface="Times New Roman" pitchFamily="18" charset="0"/>
              </a:rPr>
              <a:t>convert the color distribution in the small region of the reflections </a:t>
            </a:r>
            <a:br>
              <a:rPr lang="en-US" altLang="ja-JP" dirty="0" smtClean="0">
                <a:latin typeface="Times New Roman" pitchFamily="18" charset="0"/>
                <a:cs typeface="Times New Roman" pitchFamily="18" charset="0"/>
              </a:rPr>
            </a:br>
            <a:r>
              <a:rPr lang="en-US" altLang="ja-JP" dirty="0" smtClean="0">
                <a:latin typeface="Times New Roman" pitchFamily="18" charset="0"/>
                <a:cs typeface="Times New Roman" pitchFamily="18" charset="0"/>
              </a:rPr>
              <a:t>to be similar to that in the small region of the </a:t>
            </a:r>
            <a:r>
              <a:rPr lang="en-US" altLang="ja-JP" dirty="0" smtClean="0">
                <a:latin typeface="Times New Roman" pitchFamily="18" charset="0"/>
                <a:cs typeface="Times New Roman" pitchFamily="18" charset="0"/>
              </a:rPr>
              <a:t>objects</a:t>
            </a:r>
            <a:endParaRPr lang="en-US" altLang="ja-JP" dirty="0" smtClean="0">
              <a:latin typeface="Times New Roman" pitchFamily="18" charset="0"/>
              <a:cs typeface="Times New Roman" pitchFamily="18" charset="0"/>
            </a:endParaRPr>
          </a:p>
        </p:txBody>
      </p:sp>
      <p:sp>
        <p:nvSpPr>
          <p:cNvPr id="4" name="スライド番号プレースホルダー 3"/>
          <p:cNvSpPr>
            <a:spLocks noGrp="1"/>
          </p:cNvSpPr>
          <p:nvPr>
            <p:ph type="sldNum" sz="quarter" idx="10"/>
          </p:nvPr>
        </p:nvSpPr>
        <p:spPr/>
        <p:txBody>
          <a:bodyPr/>
          <a:lstStyle/>
          <a:p>
            <a:fld id="{3180384C-CDA2-4873-89E2-C7D21122EB15}" type="slidenum">
              <a:rPr kumimoji="1" lang="ja-JP" altLang="en-US" smtClean="0"/>
              <a:t>22</a:t>
            </a:fld>
            <a:endParaRPr kumimoji="1" lang="ja-JP" altLang="en-US"/>
          </a:p>
        </p:txBody>
      </p:sp>
    </p:spTree>
    <p:extLst>
      <p:ext uri="{BB962C8B-B14F-4D97-AF65-F5344CB8AC3E}">
        <p14:creationId xmlns:p14="http://schemas.microsoft.com/office/powerpoint/2010/main" val="120302449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Next I explain how to calculate</a:t>
            </a:r>
            <a:r>
              <a:rPr kumimoji="1" lang="en-US" altLang="ja-JP" baseline="0" dirty="0" smtClean="0"/>
              <a:t> alpha.</a:t>
            </a:r>
          </a:p>
          <a:p>
            <a:endParaRPr kumimoji="1" lang="ja-JP" altLang="en-US" dirty="0"/>
          </a:p>
        </p:txBody>
      </p:sp>
      <p:sp>
        <p:nvSpPr>
          <p:cNvPr id="4" name="スライド番号プレースホルダー 3"/>
          <p:cNvSpPr>
            <a:spLocks noGrp="1"/>
          </p:cNvSpPr>
          <p:nvPr>
            <p:ph type="sldNum" sz="quarter" idx="10"/>
          </p:nvPr>
        </p:nvSpPr>
        <p:spPr/>
        <p:txBody>
          <a:bodyPr/>
          <a:lstStyle/>
          <a:p>
            <a:fld id="{3180384C-CDA2-4873-89E2-C7D21122EB15}" type="slidenum">
              <a:rPr kumimoji="1" lang="ja-JP" altLang="en-US" smtClean="0"/>
              <a:t>23</a:t>
            </a:fld>
            <a:endParaRPr kumimoji="1" lang="ja-JP" altLang="en-US"/>
          </a:p>
        </p:txBody>
      </p:sp>
    </p:spTree>
    <p:extLst>
      <p:ext uri="{BB962C8B-B14F-4D97-AF65-F5344CB8AC3E}">
        <p14:creationId xmlns:p14="http://schemas.microsoft.com/office/powerpoint/2010/main" val="80923989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To calculate the alpha matte robustly, we compute it using</a:t>
            </a:r>
            <a:r>
              <a:rPr kumimoji="1" lang="en-US" altLang="ja-JP" baseline="0" dirty="0" smtClean="0"/>
              <a:t> the incident angle theta based on the Fresnel law.</a:t>
            </a:r>
          </a:p>
          <a:p>
            <a:r>
              <a:rPr kumimoji="1" lang="en-US" altLang="ja-JP" baseline="0" dirty="0" smtClean="0"/>
              <a:t>The angles can be easily computed in the case of a horizontal surface.</a:t>
            </a:r>
          </a:p>
          <a:p>
            <a:r>
              <a:rPr kumimoji="1" lang="en-US" altLang="ja-JP" baseline="0" dirty="0" smtClean="0"/>
              <a:t>Although we omit the detail today, we can calculate theta if we know how oblique the camera is against the reflection surface.</a:t>
            </a:r>
          </a:p>
          <a:p>
            <a:r>
              <a:rPr kumimoji="1" lang="en-US" altLang="ja-JP" baseline="0" dirty="0" smtClean="0"/>
              <a:t>So, we estimate the required camera parameters, </a:t>
            </a:r>
            <a:r>
              <a:rPr kumimoji="1" lang="en-US" altLang="ja-JP" baseline="0" dirty="0" err="1" smtClean="0"/>
              <a:t>theta_o</a:t>
            </a:r>
            <a:r>
              <a:rPr kumimoji="1" lang="en-US" altLang="ja-JP" baseline="0" dirty="0" smtClean="0"/>
              <a:t> and phi, as shown in this illustration</a:t>
            </a:r>
            <a:r>
              <a:rPr kumimoji="1" lang="en-US" altLang="ja-JP" baseline="0" dirty="0" smtClean="0"/>
              <a:t>.</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3180384C-CDA2-4873-89E2-C7D21122EB15}" type="slidenum">
              <a:rPr kumimoji="1" lang="ja-JP" altLang="en-US" smtClean="0"/>
              <a:t>24</a:t>
            </a:fld>
            <a:endParaRPr kumimoji="1" lang="ja-JP" altLang="en-US"/>
          </a:p>
        </p:txBody>
      </p:sp>
    </p:spTree>
    <p:extLst>
      <p:ext uri="{BB962C8B-B14F-4D97-AF65-F5344CB8AC3E}">
        <p14:creationId xmlns:p14="http://schemas.microsoft.com/office/powerpoint/2010/main" val="224332744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The camera parameters</a:t>
            </a:r>
            <a:r>
              <a:rPr kumimoji="1" lang="en-US" altLang="ja-JP" baseline="0" dirty="0" smtClean="0"/>
              <a:t> are estimated via a </a:t>
            </a:r>
            <a:r>
              <a:rPr kumimoji="1" lang="en-US" altLang="ja-JP" sz="1200" b="0" i="0" kern="1200" dirty="0" smtClean="0">
                <a:solidFill>
                  <a:schemeClr val="tx1"/>
                </a:solidFill>
                <a:effectLst/>
                <a:latin typeface="+mn-lt"/>
                <a:ea typeface="+mn-ea"/>
                <a:cs typeface="+mn-cs"/>
              </a:rPr>
              <a:t>maximum likelihood estimation.</a:t>
            </a:r>
            <a:endParaRPr kumimoji="1" lang="en-US" altLang="ja-JP" dirty="0" smtClean="0"/>
          </a:p>
          <a:p>
            <a:r>
              <a:rPr kumimoji="1" lang="en-US" altLang="ja-JP" dirty="0" smtClean="0"/>
              <a:t>We assume</a:t>
            </a:r>
            <a:r>
              <a:rPr kumimoji="1" lang="en-US" altLang="ja-JP" baseline="0" dirty="0" smtClean="0"/>
              <a:t> a probabilistic model according to the Fresnel equation like this.</a:t>
            </a:r>
          </a:p>
          <a:p>
            <a:r>
              <a:rPr kumimoji="1" lang="en-US" altLang="ja-JP" baseline="0" dirty="0" err="1" smtClean="0"/>
              <a:t>Levenberg-Marquart</a:t>
            </a:r>
            <a:r>
              <a:rPr kumimoji="1" lang="en-US" altLang="ja-JP" baseline="0" dirty="0" smtClean="0"/>
              <a:t> method</a:t>
            </a:r>
          </a:p>
          <a:p>
            <a:endParaRPr kumimoji="1" lang="en-US" altLang="ja-JP" baseline="0" dirty="0" smtClean="0"/>
          </a:p>
          <a:p>
            <a:r>
              <a:rPr kumimoji="1" lang="en-US" altLang="ja-JP" baseline="0" dirty="0" smtClean="0"/>
              <a:t>Here, alpha(p) and </a:t>
            </a:r>
            <a:r>
              <a:rPr kumimoji="1" lang="en-US" altLang="ja-JP" baseline="0" dirty="0" err="1" smtClean="0"/>
              <a:t>yi</a:t>
            </a:r>
            <a:r>
              <a:rPr kumimoji="1" lang="en-US" altLang="ja-JP" baseline="0" dirty="0" smtClean="0"/>
              <a:t> are training samples. These samples are obtained by sampling the input image in a similar way to the Robust matting.</a:t>
            </a:r>
          </a:p>
          <a:p>
            <a:r>
              <a:rPr kumimoji="1" lang="en-US" altLang="ja-JP" baseline="0" dirty="0" smtClean="0"/>
              <a:t>Please refer to our paper for more details</a:t>
            </a:r>
            <a:r>
              <a:rPr kumimoji="1" lang="en-US" altLang="ja-JP" baseline="0" dirty="0" smtClean="0"/>
              <a:t>.</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3180384C-CDA2-4873-89E2-C7D21122EB15}" type="slidenum">
              <a:rPr kumimoji="1" lang="ja-JP" altLang="en-US" smtClean="0"/>
              <a:t>25</a:t>
            </a:fld>
            <a:endParaRPr kumimoji="1" lang="ja-JP" altLang="en-US"/>
          </a:p>
        </p:txBody>
      </p:sp>
    </p:spTree>
    <p:extLst>
      <p:ext uri="{BB962C8B-B14F-4D97-AF65-F5344CB8AC3E}">
        <p14:creationId xmlns:p14="http://schemas.microsoft.com/office/powerpoint/2010/main" val="49210453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smtClean="0"/>
              <a:t>Next</a:t>
            </a:r>
            <a:r>
              <a:rPr kumimoji="1" lang="en-US" altLang="ja-JP" baseline="0" dirty="0" smtClean="0"/>
              <a:t> I explain how to calculate R.</a:t>
            </a:r>
            <a:endParaRPr kumimoji="1" lang="ja-JP" altLang="en-US"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3180384C-CDA2-4873-89E2-C7D21122EB15}" type="slidenum">
              <a:rPr kumimoji="1" lang="ja-JP" altLang="en-US" smtClean="0"/>
              <a:t>26</a:t>
            </a:fld>
            <a:endParaRPr kumimoji="1" lang="ja-JP" altLang="en-US"/>
          </a:p>
        </p:txBody>
      </p:sp>
    </p:spTree>
    <p:extLst>
      <p:ext uri="{BB962C8B-B14F-4D97-AF65-F5344CB8AC3E}">
        <p14:creationId xmlns:p14="http://schemas.microsoft.com/office/powerpoint/2010/main" val="80923989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defTabSz="914126">
              <a:defRPr/>
            </a:pPr>
            <a:r>
              <a:rPr lang="en-US" altLang="ja-JP" dirty="0" smtClean="0">
                <a:latin typeface="Times New Roman" pitchFamily="18" charset="0"/>
                <a:cs typeface="Times New Roman" pitchFamily="18" charset="0"/>
              </a:rPr>
              <a:t>Now we already</a:t>
            </a:r>
            <a:r>
              <a:rPr lang="en-US" altLang="ja-JP" baseline="0" dirty="0" smtClean="0">
                <a:latin typeface="Times New Roman" pitchFamily="18" charset="0"/>
                <a:cs typeface="Times New Roman" pitchFamily="18" charset="0"/>
              </a:rPr>
              <a:t> know T and alpha, R can be calculated from the matting equation.</a:t>
            </a:r>
          </a:p>
          <a:p>
            <a:pPr defTabSz="914126">
              <a:defRPr/>
            </a:pPr>
            <a:r>
              <a:rPr lang="en-US" altLang="ja-JP" baseline="0" dirty="0" smtClean="0">
                <a:latin typeface="Times New Roman" pitchFamily="18" charset="0"/>
                <a:cs typeface="Times New Roman" pitchFamily="18" charset="0"/>
              </a:rPr>
              <a:t>But, the alpha matte calculated so far is smooth, assuming that surface is completely flat.</a:t>
            </a:r>
          </a:p>
          <a:p>
            <a:pPr defTabSz="914126">
              <a:defRPr/>
            </a:pPr>
            <a:r>
              <a:rPr lang="en-US" altLang="ja-JP" baseline="0" dirty="0" smtClean="0">
                <a:latin typeface="Times New Roman" pitchFamily="18" charset="0"/>
                <a:cs typeface="Times New Roman" pitchFamily="18" charset="0"/>
              </a:rPr>
              <a:t>In case of wavy surfaces, artifacts appear in resultant R if we use such smooth alpha matte.</a:t>
            </a:r>
            <a:endParaRPr lang="en-US" altLang="ja-JP" dirty="0" smtClean="0">
              <a:latin typeface="Times New Roman" pitchFamily="18" charset="0"/>
              <a:cs typeface="Times New Roman" pitchFamily="18" charset="0"/>
            </a:endParaRPr>
          </a:p>
          <a:p>
            <a:pPr defTabSz="914126">
              <a:defRPr/>
            </a:pPr>
            <a:endParaRPr lang="en-US" altLang="ja-JP" dirty="0" smtClean="0">
              <a:latin typeface="Times New Roman" pitchFamily="18" charset="0"/>
              <a:cs typeface="Times New Roman" pitchFamily="18" charset="0"/>
            </a:endParaRPr>
          </a:p>
          <a:p>
            <a:pPr defTabSz="914126">
              <a:defRPr/>
            </a:pPr>
            <a:r>
              <a:rPr lang="en-US" altLang="ja-JP" dirty="0" smtClean="0">
                <a:latin typeface="Times New Roman" pitchFamily="18" charset="0"/>
                <a:cs typeface="Times New Roman" pitchFamily="18" charset="0"/>
              </a:rPr>
              <a:t>The wavy</a:t>
            </a:r>
            <a:r>
              <a:rPr lang="en-US" altLang="ja-JP" baseline="0" dirty="0" smtClean="0">
                <a:latin typeface="Times New Roman" pitchFamily="18" charset="0"/>
                <a:cs typeface="Times New Roman" pitchFamily="18" charset="0"/>
              </a:rPr>
              <a:t> pattern should appear in the alpha matte because waves change incident angles of rays</a:t>
            </a:r>
            <a:r>
              <a:rPr lang="en-US" altLang="ja-JP" baseline="0" dirty="0" smtClean="0">
                <a:latin typeface="Times New Roman" pitchFamily="18" charset="0"/>
                <a:cs typeface="Times New Roman" pitchFamily="18" charset="0"/>
              </a:rPr>
              <a:t>.</a:t>
            </a:r>
            <a:endParaRPr lang="en-US" altLang="ja-JP" dirty="0" smtClean="0">
              <a:latin typeface="Times New Roman" pitchFamily="18" charset="0"/>
              <a:cs typeface="Times New Roman" pitchFamily="18" charset="0"/>
            </a:endParaRPr>
          </a:p>
        </p:txBody>
      </p:sp>
      <p:sp>
        <p:nvSpPr>
          <p:cNvPr id="4" name="スライド番号プレースホルダー 3"/>
          <p:cNvSpPr>
            <a:spLocks noGrp="1"/>
          </p:cNvSpPr>
          <p:nvPr>
            <p:ph type="sldNum" sz="quarter" idx="10"/>
          </p:nvPr>
        </p:nvSpPr>
        <p:spPr/>
        <p:txBody>
          <a:bodyPr/>
          <a:lstStyle/>
          <a:p>
            <a:fld id="{3180384C-CDA2-4873-89E2-C7D21122EB15}" type="slidenum">
              <a:rPr kumimoji="1" lang="ja-JP" altLang="en-US" smtClean="0"/>
              <a:t>27</a:t>
            </a:fld>
            <a:endParaRPr kumimoji="1" lang="ja-JP" altLang="en-US"/>
          </a:p>
        </p:txBody>
      </p:sp>
    </p:spTree>
    <p:extLst>
      <p:ext uri="{BB962C8B-B14F-4D97-AF65-F5344CB8AC3E}">
        <p14:creationId xmlns:p14="http://schemas.microsoft.com/office/powerpoint/2010/main" val="154957673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So, we refine</a:t>
            </a:r>
            <a:r>
              <a:rPr kumimoji="1" lang="en-US" altLang="ja-JP" baseline="0" dirty="0" smtClean="0"/>
              <a:t> R and alpha to account for wavy effects.</a:t>
            </a:r>
            <a:endParaRPr kumimoji="1" lang="ja-JP" altLang="en-US" dirty="0"/>
          </a:p>
        </p:txBody>
      </p:sp>
      <p:sp>
        <p:nvSpPr>
          <p:cNvPr id="4" name="スライド番号プレースホルダー 3"/>
          <p:cNvSpPr>
            <a:spLocks noGrp="1"/>
          </p:cNvSpPr>
          <p:nvPr>
            <p:ph type="sldNum" sz="quarter" idx="10"/>
          </p:nvPr>
        </p:nvSpPr>
        <p:spPr/>
        <p:txBody>
          <a:bodyPr/>
          <a:lstStyle/>
          <a:p>
            <a:fld id="{3180384C-CDA2-4873-89E2-C7D21122EB15}" type="slidenum">
              <a:rPr kumimoji="1" lang="ja-JP" altLang="en-US" smtClean="0"/>
              <a:t>28</a:t>
            </a:fld>
            <a:endParaRPr kumimoji="1" lang="ja-JP" altLang="en-US"/>
          </a:p>
        </p:txBody>
      </p:sp>
    </p:spTree>
    <p:extLst>
      <p:ext uri="{BB962C8B-B14F-4D97-AF65-F5344CB8AC3E}">
        <p14:creationId xmlns:p14="http://schemas.microsoft.com/office/powerpoint/2010/main" val="80923989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To eliminate</a:t>
            </a:r>
            <a:r>
              <a:rPr kumimoji="1" lang="en-US" altLang="ja-JP" baseline="0" dirty="0" smtClean="0"/>
              <a:t> the wavy effects in R, we apply a smoothing filter to R.</a:t>
            </a:r>
          </a:p>
          <a:p>
            <a:r>
              <a:rPr kumimoji="1" lang="en-US" altLang="ja-JP" baseline="0" dirty="0" smtClean="0"/>
              <a:t>Here please note that we have to keep the intrinsic edges of the reflection image and only smooth out the wavy effects.</a:t>
            </a:r>
          </a:p>
          <a:p>
            <a:r>
              <a:rPr kumimoji="1" lang="en-US" altLang="ja-JP" baseline="0" dirty="0" smtClean="0"/>
              <a:t>If we use conventional smoothing filter, say Gaussian like this, the edges of the reflection image are also smoothed out.</a:t>
            </a:r>
          </a:p>
          <a:p>
            <a:endParaRPr kumimoji="1" lang="en-US" altLang="ja-JP" baseline="0" dirty="0" smtClean="0"/>
          </a:p>
          <a:p>
            <a:r>
              <a:rPr kumimoji="1" lang="en-US" altLang="ja-JP" baseline="0" dirty="0" smtClean="0"/>
              <a:t>To handle this, we propose a novel filter. The right image shows our result</a:t>
            </a:r>
            <a:r>
              <a:rPr kumimoji="1" lang="en-US" altLang="ja-JP" baseline="0" dirty="0" smtClean="0"/>
              <a:t>.</a:t>
            </a:r>
            <a:endParaRPr lang="en-US" altLang="ja-JP" dirty="0"/>
          </a:p>
        </p:txBody>
      </p:sp>
      <p:sp>
        <p:nvSpPr>
          <p:cNvPr id="4" name="スライド番号プレースホルダー 3"/>
          <p:cNvSpPr>
            <a:spLocks noGrp="1"/>
          </p:cNvSpPr>
          <p:nvPr>
            <p:ph type="sldNum" sz="quarter" idx="10"/>
          </p:nvPr>
        </p:nvSpPr>
        <p:spPr/>
        <p:txBody>
          <a:bodyPr/>
          <a:lstStyle/>
          <a:p>
            <a:fld id="{3180384C-CDA2-4873-89E2-C7D21122EB15}" type="slidenum">
              <a:rPr kumimoji="1" lang="ja-JP" altLang="en-US" smtClean="0"/>
              <a:t>29</a:t>
            </a:fld>
            <a:endParaRPr kumimoji="1" lang="ja-JP" altLang="en-US"/>
          </a:p>
        </p:txBody>
      </p:sp>
    </p:spTree>
    <p:extLst>
      <p:ext uri="{BB962C8B-B14F-4D97-AF65-F5344CB8AC3E}">
        <p14:creationId xmlns:p14="http://schemas.microsoft.com/office/powerpoint/2010/main" val="139102946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To eliminate</a:t>
            </a:r>
            <a:r>
              <a:rPr kumimoji="1" lang="en-US" altLang="ja-JP" baseline="0" dirty="0" smtClean="0"/>
              <a:t> the wavy effects in R, we apply a smoothing filter to R.</a:t>
            </a:r>
          </a:p>
          <a:p>
            <a:r>
              <a:rPr kumimoji="1" lang="en-US" altLang="ja-JP" baseline="0" dirty="0" smtClean="0"/>
              <a:t>Here please note that we have to keep the intrinsic edges of the reflection image and only smooth out the wavy effects.</a:t>
            </a:r>
          </a:p>
          <a:p>
            <a:r>
              <a:rPr kumimoji="1" lang="en-US" altLang="ja-JP" baseline="0" dirty="0" smtClean="0"/>
              <a:t>If we use conventional smoothing filter, say Gaussian like this, the edges of the reflection image are also smoothed out.</a:t>
            </a:r>
          </a:p>
          <a:p>
            <a:endParaRPr kumimoji="1" lang="en-US" altLang="ja-JP" baseline="0" dirty="0" smtClean="0"/>
          </a:p>
          <a:p>
            <a:r>
              <a:rPr kumimoji="1" lang="en-US" altLang="ja-JP" baseline="0" dirty="0" smtClean="0"/>
              <a:t>To handle this, we propose a novel filter. The right image shows our result</a:t>
            </a:r>
            <a:r>
              <a:rPr kumimoji="1" lang="en-US" altLang="ja-JP" baseline="0" dirty="0" smtClean="0"/>
              <a:t>.</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3180384C-CDA2-4873-89E2-C7D21122EB15}" type="slidenum">
              <a:rPr kumimoji="1" lang="ja-JP" altLang="en-US" smtClean="0"/>
              <a:t>30</a:t>
            </a:fld>
            <a:endParaRPr kumimoji="1" lang="ja-JP" altLang="en-US"/>
          </a:p>
        </p:txBody>
      </p:sp>
    </p:spTree>
    <p:extLst>
      <p:ext uri="{BB962C8B-B14F-4D97-AF65-F5344CB8AC3E}">
        <p14:creationId xmlns:p14="http://schemas.microsoft.com/office/powerpoint/2010/main" val="13910294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Image editing to composite such reflection is quite interesting,</a:t>
            </a:r>
            <a:r>
              <a:rPr kumimoji="1" lang="en-US" altLang="ja-JP" baseline="0" dirty="0" smtClean="0"/>
              <a:t> but it’s not easy especially in case of reflection on wavy surfaces.</a:t>
            </a:r>
          </a:p>
          <a:p>
            <a:r>
              <a:rPr kumimoji="1" lang="en-US" altLang="ja-JP" baseline="0" dirty="0" smtClean="0"/>
              <a:t>On a wavy surface like this, the reflection image should be warped, but editing such effects is difficult using conventional software</a:t>
            </a:r>
            <a:r>
              <a:rPr kumimoji="1" lang="en-US" altLang="ja-JP" baseline="0" dirty="0" smtClean="0"/>
              <a:t>.</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3180384C-CDA2-4873-89E2-C7D21122EB15}" type="slidenum">
              <a:rPr kumimoji="1" lang="ja-JP" altLang="en-US" smtClean="0"/>
              <a:t>3</a:t>
            </a:fld>
            <a:endParaRPr kumimoji="1" lang="ja-JP" altLang="en-US"/>
          </a:p>
        </p:txBody>
      </p:sp>
    </p:spTree>
    <p:extLst>
      <p:ext uri="{BB962C8B-B14F-4D97-AF65-F5344CB8AC3E}">
        <p14:creationId xmlns:p14="http://schemas.microsoft.com/office/powerpoint/2010/main" val="301537115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Now I explain how</a:t>
            </a:r>
            <a:r>
              <a:rPr kumimoji="1" lang="en-US" altLang="ja-JP" baseline="0" dirty="0" smtClean="0"/>
              <a:t> we designed the filter.</a:t>
            </a:r>
          </a:p>
          <a:p>
            <a:r>
              <a:rPr kumimoji="1" lang="en-US" altLang="ja-JP" dirty="0" smtClean="0"/>
              <a:t>I</a:t>
            </a:r>
            <a:r>
              <a:rPr kumimoji="1" lang="en-US" altLang="ja-JP" baseline="0" dirty="0" smtClean="0"/>
              <a:t> first illustrate the relationship among R, T and alpha in the matting equation using the right image.</a:t>
            </a:r>
          </a:p>
          <a:p>
            <a:r>
              <a:rPr kumimoji="1" lang="en-US" altLang="ja-JP" dirty="0" smtClean="0"/>
              <a:t>If we smooth pixels</a:t>
            </a:r>
            <a:r>
              <a:rPr kumimoji="1" lang="en-US" altLang="ja-JP" baseline="0" dirty="0" smtClean="0"/>
              <a:t> x and y, we consider I(x) and I(y), which are the linear combination of R and T based on the matting equation.</a:t>
            </a:r>
            <a:endParaRPr kumimoji="1" lang="en-US" altLang="ja-JP" dirty="0" smtClean="0"/>
          </a:p>
          <a:p>
            <a:r>
              <a:rPr kumimoji="1" lang="en-US" altLang="ja-JP" dirty="0" smtClean="0"/>
              <a:t>Then,</a:t>
            </a:r>
            <a:r>
              <a:rPr kumimoji="1" lang="en-US" altLang="ja-JP" baseline="0" dirty="0" smtClean="0"/>
              <a:t> each alpha denotes the scaling ratio as shown in the image.</a:t>
            </a:r>
          </a:p>
          <a:p>
            <a:endParaRPr kumimoji="1" lang="en-US" altLang="ja-JP" baseline="0" dirty="0" smtClean="0"/>
          </a:p>
          <a:p>
            <a:r>
              <a:rPr kumimoji="1" lang="en-US" altLang="ja-JP" baseline="0" dirty="0" smtClean="0"/>
              <a:t>The estimated R contains wavy effects and we don’t know the true values of R as shown in the image.</a:t>
            </a:r>
          </a:p>
          <a:p>
            <a:r>
              <a:rPr kumimoji="1" lang="en-US" altLang="ja-JP" dirty="0" smtClean="0"/>
              <a:t>On the other</a:t>
            </a:r>
            <a:r>
              <a:rPr kumimoji="1" lang="en-US" altLang="ja-JP" baseline="0" dirty="0" smtClean="0"/>
              <a:t> hand, we already know I and T, so we can calculate vectors I – T.</a:t>
            </a:r>
            <a:endParaRPr kumimoji="1" lang="en-US" altLang="ja-JP" dirty="0" smtClean="0"/>
          </a:p>
          <a:p>
            <a:r>
              <a:rPr kumimoji="1" lang="en-US" altLang="ja-JP" dirty="0" smtClean="0"/>
              <a:t>Then, we notice</a:t>
            </a:r>
            <a:r>
              <a:rPr kumimoji="1" lang="en-US" altLang="ja-JP" baseline="0" dirty="0" smtClean="0"/>
              <a:t> the angle w’ between two vectors.</a:t>
            </a:r>
            <a:endParaRPr kumimoji="1" lang="en-US" altLang="ja-JP" dirty="0" smtClean="0"/>
          </a:p>
          <a:p>
            <a:r>
              <a:rPr kumimoji="1" lang="en-US" altLang="ja-JP" dirty="0" smtClean="0"/>
              <a:t>If the true R for x and y are similar, then the angle becomes small</a:t>
            </a:r>
            <a:r>
              <a:rPr kumimoji="1" lang="en-US" altLang="ja-JP" baseline="0" dirty="0" smtClean="0"/>
              <a:t>.</a:t>
            </a:r>
          </a:p>
          <a:p>
            <a:r>
              <a:rPr kumimoji="1" lang="en-US" altLang="ja-JP" baseline="0" dirty="0" smtClean="0"/>
              <a:t>And the angle becomes large if the true R for x and y differ a lot.</a:t>
            </a:r>
            <a:endParaRPr kumimoji="1" lang="en-US" altLang="ja-JP" dirty="0" smtClean="0"/>
          </a:p>
          <a:p>
            <a:r>
              <a:rPr kumimoji="1" lang="en-US" altLang="ja-JP" dirty="0" smtClean="0"/>
              <a:t>So we use the angle as the weight</a:t>
            </a:r>
            <a:r>
              <a:rPr kumimoji="1" lang="en-US" altLang="ja-JP" baseline="0" dirty="0" smtClean="0"/>
              <a:t> for an edge-aware smoothing filter.</a:t>
            </a:r>
          </a:p>
          <a:p>
            <a:r>
              <a:rPr kumimoji="1" lang="en-US" altLang="ja-JP" baseline="0" dirty="0" smtClean="0"/>
              <a:t>Using this filter, we can keep the intrinsic edges of the reflection image, while smoothing out the wavy effects</a:t>
            </a:r>
            <a:r>
              <a:rPr kumimoji="1" lang="en-US" altLang="ja-JP" baseline="0" dirty="0" smtClean="0"/>
              <a:t>.</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3180384C-CDA2-4873-89E2-C7D21122EB15}" type="slidenum">
              <a:rPr kumimoji="1" lang="ja-JP" altLang="en-US" smtClean="0"/>
              <a:t>31</a:t>
            </a:fld>
            <a:endParaRPr kumimoji="1" lang="ja-JP" altLang="en-US"/>
          </a:p>
        </p:txBody>
      </p:sp>
    </p:spTree>
    <p:extLst>
      <p:ext uri="{BB962C8B-B14F-4D97-AF65-F5344CB8AC3E}">
        <p14:creationId xmlns:p14="http://schemas.microsoft.com/office/powerpoint/2010/main" val="349398045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Now I explain how</a:t>
            </a:r>
            <a:r>
              <a:rPr kumimoji="1" lang="en-US" altLang="ja-JP" baseline="0" dirty="0" smtClean="0"/>
              <a:t> we designed the filter.</a:t>
            </a:r>
          </a:p>
          <a:p>
            <a:r>
              <a:rPr kumimoji="1" lang="en-US" altLang="ja-JP" dirty="0" smtClean="0"/>
              <a:t>I</a:t>
            </a:r>
            <a:r>
              <a:rPr kumimoji="1" lang="en-US" altLang="ja-JP" baseline="0" dirty="0" smtClean="0"/>
              <a:t> first illustrate the relationship among R, T and alpha in the matting equation using the right image.</a:t>
            </a:r>
          </a:p>
          <a:p>
            <a:r>
              <a:rPr kumimoji="1" lang="en-US" altLang="ja-JP" dirty="0" smtClean="0"/>
              <a:t>If we smooth pixels</a:t>
            </a:r>
            <a:r>
              <a:rPr kumimoji="1" lang="en-US" altLang="ja-JP" baseline="0" dirty="0" smtClean="0"/>
              <a:t> x and y, we consider I(x) and I(y), which are the linear combination of R and T based on the matting equation.</a:t>
            </a:r>
            <a:endParaRPr kumimoji="1" lang="en-US" altLang="ja-JP" dirty="0" smtClean="0"/>
          </a:p>
          <a:p>
            <a:r>
              <a:rPr kumimoji="1" lang="en-US" altLang="ja-JP" dirty="0" smtClean="0"/>
              <a:t>Then,</a:t>
            </a:r>
            <a:r>
              <a:rPr kumimoji="1" lang="en-US" altLang="ja-JP" baseline="0" dirty="0" smtClean="0"/>
              <a:t> each alpha denotes the scaling ratio as shown in the image.</a:t>
            </a:r>
          </a:p>
          <a:p>
            <a:endParaRPr kumimoji="1" lang="en-US" altLang="ja-JP" baseline="0" dirty="0" smtClean="0"/>
          </a:p>
          <a:p>
            <a:r>
              <a:rPr kumimoji="1" lang="en-US" altLang="ja-JP" baseline="0" dirty="0" smtClean="0"/>
              <a:t>The estimated R contains wavy effects and we don’t know the true values of R as shown in the image.</a:t>
            </a:r>
          </a:p>
          <a:p>
            <a:r>
              <a:rPr kumimoji="1" lang="en-US" altLang="ja-JP" dirty="0" smtClean="0"/>
              <a:t>On the other</a:t>
            </a:r>
            <a:r>
              <a:rPr kumimoji="1" lang="en-US" altLang="ja-JP" baseline="0" dirty="0" smtClean="0"/>
              <a:t> hand, we already know I and T, so we can calculate vectors I – T.</a:t>
            </a:r>
            <a:endParaRPr kumimoji="1" lang="en-US" altLang="ja-JP" dirty="0" smtClean="0"/>
          </a:p>
          <a:p>
            <a:r>
              <a:rPr kumimoji="1" lang="en-US" altLang="ja-JP" dirty="0" smtClean="0"/>
              <a:t>Then, we notice</a:t>
            </a:r>
            <a:r>
              <a:rPr kumimoji="1" lang="en-US" altLang="ja-JP" baseline="0" dirty="0" smtClean="0"/>
              <a:t> the angle w’ between two vectors.</a:t>
            </a:r>
            <a:endParaRPr kumimoji="1" lang="en-US" altLang="ja-JP" dirty="0" smtClean="0"/>
          </a:p>
          <a:p>
            <a:r>
              <a:rPr kumimoji="1" lang="en-US" altLang="ja-JP" dirty="0" smtClean="0"/>
              <a:t>If the true R for x and y are similar, then the angle becomes small</a:t>
            </a:r>
            <a:r>
              <a:rPr kumimoji="1" lang="en-US" altLang="ja-JP" baseline="0" dirty="0" smtClean="0"/>
              <a:t>.</a:t>
            </a:r>
          </a:p>
          <a:p>
            <a:r>
              <a:rPr kumimoji="1" lang="en-US" altLang="ja-JP" baseline="0" dirty="0" smtClean="0"/>
              <a:t>And the angle becomes large if the true R for x and y differ a lot.</a:t>
            </a:r>
            <a:endParaRPr kumimoji="1" lang="en-US" altLang="ja-JP" dirty="0" smtClean="0"/>
          </a:p>
          <a:p>
            <a:r>
              <a:rPr kumimoji="1" lang="en-US" altLang="ja-JP" dirty="0" smtClean="0"/>
              <a:t>So we use the angle as the weight</a:t>
            </a:r>
            <a:r>
              <a:rPr kumimoji="1" lang="en-US" altLang="ja-JP" baseline="0" dirty="0" smtClean="0"/>
              <a:t> for an edge-aware smoothing filter.</a:t>
            </a:r>
          </a:p>
          <a:p>
            <a:r>
              <a:rPr kumimoji="1" lang="en-US" altLang="ja-JP" baseline="0" dirty="0" smtClean="0"/>
              <a:t>Using this filter, we can keep the intrinsic edges of the reflection image, while smoothing out the wavy effects</a:t>
            </a:r>
            <a:r>
              <a:rPr kumimoji="1" lang="en-US" altLang="ja-JP" baseline="0" dirty="0" smtClean="0"/>
              <a:t>.</a:t>
            </a:r>
            <a:endParaRPr kumimoji="1" lang="ja-JP" altLang="en-US" dirty="0"/>
          </a:p>
        </p:txBody>
      </p:sp>
      <p:sp>
        <p:nvSpPr>
          <p:cNvPr id="4" name="スライド番号プレースホルダー 3"/>
          <p:cNvSpPr>
            <a:spLocks noGrp="1"/>
          </p:cNvSpPr>
          <p:nvPr>
            <p:ph type="sldNum" sz="quarter" idx="10"/>
          </p:nvPr>
        </p:nvSpPr>
        <p:spPr/>
        <p:txBody>
          <a:bodyPr/>
          <a:lstStyle/>
          <a:p>
            <a:fld id="{3180384C-CDA2-4873-89E2-C7D21122EB15}" type="slidenum">
              <a:rPr kumimoji="1" lang="ja-JP" altLang="en-US" smtClean="0"/>
              <a:t>32</a:t>
            </a:fld>
            <a:endParaRPr kumimoji="1" lang="ja-JP" altLang="en-US"/>
          </a:p>
        </p:txBody>
      </p:sp>
    </p:spTree>
    <p:extLst>
      <p:ext uri="{BB962C8B-B14F-4D97-AF65-F5344CB8AC3E}">
        <p14:creationId xmlns:p14="http://schemas.microsoft.com/office/powerpoint/2010/main" val="192915903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Now I explain how</a:t>
            </a:r>
            <a:r>
              <a:rPr kumimoji="1" lang="en-US" altLang="ja-JP" baseline="0" dirty="0" smtClean="0"/>
              <a:t> we designed the filter.</a:t>
            </a:r>
          </a:p>
          <a:p>
            <a:r>
              <a:rPr kumimoji="1" lang="en-US" altLang="ja-JP" dirty="0" smtClean="0"/>
              <a:t>I</a:t>
            </a:r>
            <a:r>
              <a:rPr kumimoji="1" lang="en-US" altLang="ja-JP" baseline="0" dirty="0" smtClean="0"/>
              <a:t> first illustrate the relationship among R, T and alpha in the matting equation using the right image.</a:t>
            </a:r>
          </a:p>
          <a:p>
            <a:r>
              <a:rPr kumimoji="1" lang="en-US" altLang="ja-JP" dirty="0" smtClean="0"/>
              <a:t>If we smooth pixels</a:t>
            </a:r>
            <a:r>
              <a:rPr kumimoji="1" lang="en-US" altLang="ja-JP" baseline="0" dirty="0" smtClean="0"/>
              <a:t> x and y, we consider I(x) and I(y), which are the linear combination of R and T based on the matting equation.</a:t>
            </a:r>
            <a:endParaRPr kumimoji="1" lang="en-US" altLang="ja-JP" dirty="0" smtClean="0"/>
          </a:p>
          <a:p>
            <a:r>
              <a:rPr kumimoji="1" lang="en-US" altLang="ja-JP" dirty="0" smtClean="0"/>
              <a:t>Then,</a:t>
            </a:r>
            <a:r>
              <a:rPr kumimoji="1" lang="en-US" altLang="ja-JP" baseline="0" dirty="0" smtClean="0"/>
              <a:t> each alpha denotes the scaling ratio as shown in the image.</a:t>
            </a:r>
          </a:p>
          <a:p>
            <a:endParaRPr kumimoji="1" lang="en-US" altLang="ja-JP" baseline="0" dirty="0" smtClean="0"/>
          </a:p>
          <a:p>
            <a:r>
              <a:rPr kumimoji="1" lang="en-US" altLang="ja-JP" baseline="0" dirty="0" smtClean="0"/>
              <a:t>The estimated R contains wavy effects and we don’t know the true values of R as shown in the image.</a:t>
            </a:r>
          </a:p>
          <a:p>
            <a:r>
              <a:rPr kumimoji="1" lang="en-US" altLang="ja-JP" dirty="0" smtClean="0"/>
              <a:t>On the other</a:t>
            </a:r>
            <a:r>
              <a:rPr kumimoji="1" lang="en-US" altLang="ja-JP" baseline="0" dirty="0" smtClean="0"/>
              <a:t> hand, we already know I and T, so we can calculate vectors I – T.</a:t>
            </a:r>
            <a:endParaRPr kumimoji="1" lang="en-US" altLang="ja-JP" dirty="0" smtClean="0"/>
          </a:p>
          <a:p>
            <a:r>
              <a:rPr kumimoji="1" lang="en-US" altLang="ja-JP" dirty="0" smtClean="0"/>
              <a:t>Then, we notice</a:t>
            </a:r>
            <a:r>
              <a:rPr kumimoji="1" lang="en-US" altLang="ja-JP" baseline="0" dirty="0" smtClean="0"/>
              <a:t> the angle w’ between two vectors.</a:t>
            </a:r>
            <a:endParaRPr kumimoji="1" lang="en-US" altLang="ja-JP" dirty="0" smtClean="0"/>
          </a:p>
          <a:p>
            <a:r>
              <a:rPr kumimoji="1" lang="en-US" altLang="ja-JP" dirty="0" smtClean="0"/>
              <a:t>If the true R for x and y are similar, then the angle becomes small</a:t>
            </a:r>
            <a:r>
              <a:rPr kumimoji="1" lang="en-US" altLang="ja-JP" baseline="0" dirty="0" smtClean="0"/>
              <a:t>.</a:t>
            </a:r>
          </a:p>
          <a:p>
            <a:r>
              <a:rPr kumimoji="1" lang="en-US" altLang="ja-JP" baseline="0" dirty="0" smtClean="0"/>
              <a:t>And the angle becomes large if the true R for x and y differ a lot.</a:t>
            </a:r>
            <a:endParaRPr kumimoji="1" lang="en-US" altLang="ja-JP" dirty="0" smtClean="0"/>
          </a:p>
          <a:p>
            <a:r>
              <a:rPr kumimoji="1" lang="en-US" altLang="ja-JP" dirty="0" smtClean="0"/>
              <a:t>So we use the angle as the weight</a:t>
            </a:r>
            <a:r>
              <a:rPr kumimoji="1" lang="en-US" altLang="ja-JP" baseline="0" dirty="0" smtClean="0"/>
              <a:t> for an edge-aware smoothing filter.</a:t>
            </a:r>
          </a:p>
          <a:p>
            <a:r>
              <a:rPr kumimoji="1" lang="en-US" altLang="ja-JP" baseline="0" dirty="0" smtClean="0"/>
              <a:t>Using this filter, we can keep the intrinsic edges of the reflection image, while smoothing out the wavy effects</a:t>
            </a:r>
            <a:r>
              <a:rPr kumimoji="1" lang="en-US" altLang="ja-JP" baseline="0" dirty="0" smtClean="0"/>
              <a:t>.</a:t>
            </a:r>
            <a:endParaRPr kumimoji="1" lang="ja-JP" altLang="en-US" dirty="0"/>
          </a:p>
        </p:txBody>
      </p:sp>
      <p:sp>
        <p:nvSpPr>
          <p:cNvPr id="4" name="スライド番号プレースホルダー 3"/>
          <p:cNvSpPr>
            <a:spLocks noGrp="1"/>
          </p:cNvSpPr>
          <p:nvPr>
            <p:ph type="sldNum" sz="quarter" idx="10"/>
          </p:nvPr>
        </p:nvSpPr>
        <p:spPr/>
        <p:txBody>
          <a:bodyPr/>
          <a:lstStyle/>
          <a:p>
            <a:fld id="{3180384C-CDA2-4873-89E2-C7D21122EB15}" type="slidenum">
              <a:rPr kumimoji="1" lang="ja-JP" altLang="en-US" smtClean="0"/>
              <a:t>33</a:t>
            </a:fld>
            <a:endParaRPr kumimoji="1" lang="ja-JP" altLang="en-US"/>
          </a:p>
        </p:txBody>
      </p:sp>
    </p:spTree>
    <p:extLst>
      <p:ext uri="{BB962C8B-B14F-4D97-AF65-F5344CB8AC3E}">
        <p14:creationId xmlns:p14="http://schemas.microsoft.com/office/powerpoint/2010/main" val="137863467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defTabSz="914126">
              <a:defRPr/>
            </a:pPr>
            <a:r>
              <a:rPr kumimoji="1" lang="en-US" altLang="ja-JP" dirty="0" smtClean="0"/>
              <a:t>This slide</a:t>
            </a:r>
            <a:r>
              <a:rPr kumimoji="1" lang="en-US" altLang="ja-JP" baseline="0" dirty="0" smtClean="0"/>
              <a:t> shows a comparison of our filter and other conventional filters</a:t>
            </a:r>
            <a:r>
              <a:rPr kumimoji="1" lang="en-US" altLang="ja-JP" baseline="0" dirty="0" smtClean="0"/>
              <a:t>.</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3180384C-CDA2-4873-89E2-C7D21122EB15}" type="slidenum">
              <a:rPr kumimoji="1" lang="ja-JP" altLang="en-US" smtClean="0"/>
              <a:t>34</a:t>
            </a:fld>
            <a:endParaRPr kumimoji="1" lang="ja-JP" altLang="en-US"/>
          </a:p>
        </p:txBody>
      </p:sp>
    </p:spTree>
    <p:extLst>
      <p:ext uri="{BB962C8B-B14F-4D97-AF65-F5344CB8AC3E}">
        <p14:creationId xmlns:p14="http://schemas.microsoft.com/office/powerpoint/2010/main" val="366127165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defTabSz="914126">
              <a:defRPr/>
            </a:pPr>
            <a:r>
              <a:rPr kumimoji="1" lang="en-US" altLang="ja-JP" dirty="0" smtClean="0"/>
              <a:t>This slide</a:t>
            </a:r>
            <a:r>
              <a:rPr kumimoji="1" lang="en-US" altLang="ja-JP" baseline="0" dirty="0" smtClean="0"/>
              <a:t> shows a comparison of our filter and other conventional filters</a:t>
            </a:r>
            <a:r>
              <a:rPr kumimoji="1" lang="en-US" altLang="ja-JP" baseline="0" dirty="0" smtClean="0"/>
              <a:t>.</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3180384C-CDA2-4873-89E2-C7D21122EB15}" type="slidenum">
              <a:rPr kumimoji="1" lang="ja-JP" altLang="en-US" smtClean="0"/>
              <a:t>35</a:t>
            </a:fld>
            <a:endParaRPr kumimoji="1" lang="ja-JP" altLang="en-US"/>
          </a:p>
        </p:txBody>
      </p:sp>
    </p:spTree>
    <p:extLst>
      <p:ext uri="{BB962C8B-B14F-4D97-AF65-F5344CB8AC3E}">
        <p14:creationId xmlns:p14="http://schemas.microsoft.com/office/powerpoint/2010/main" val="366127165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Finally, a user can synthesize a new object using</a:t>
            </a:r>
            <a:r>
              <a:rPr kumimoji="1" lang="en-US" altLang="ja-JP" baseline="0" dirty="0" smtClean="0"/>
              <a:t> the estimated information.</a:t>
            </a:r>
            <a:endParaRPr kumimoji="1" lang="ja-JP" altLang="en-US" dirty="0"/>
          </a:p>
        </p:txBody>
      </p:sp>
      <p:sp>
        <p:nvSpPr>
          <p:cNvPr id="4" name="スライド番号プレースホルダー 3"/>
          <p:cNvSpPr>
            <a:spLocks noGrp="1"/>
          </p:cNvSpPr>
          <p:nvPr>
            <p:ph type="sldNum" sz="quarter" idx="10"/>
          </p:nvPr>
        </p:nvSpPr>
        <p:spPr/>
        <p:txBody>
          <a:bodyPr/>
          <a:lstStyle/>
          <a:p>
            <a:fld id="{3180384C-CDA2-4873-89E2-C7D21122EB15}" type="slidenum">
              <a:rPr kumimoji="1" lang="ja-JP" altLang="en-US" smtClean="0"/>
              <a:t>36</a:t>
            </a:fld>
            <a:endParaRPr kumimoji="1" lang="ja-JP" altLang="en-US"/>
          </a:p>
        </p:txBody>
      </p:sp>
    </p:spTree>
    <p:extLst>
      <p:ext uri="{BB962C8B-B14F-4D97-AF65-F5344CB8AC3E}">
        <p14:creationId xmlns:p14="http://schemas.microsoft.com/office/powerpoint/2010/main" val="80923989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To</a:t>
            </a:r>
            <a:r>
              <a:rPr kumimoji="1" lang="en-US" altLang="ja-JP" baseline="0" dirty="0" smtClean="0"/>
              <a:t> composite a new object, we employ ray tracing. The incident angle theta can be calculated from the alpha matte.</a:t>
            </a:r>
            <a:endParaRPr kumimoji="1" lang="en-US" altLang="ja-JP" dirty="0" smtClean="0"/>
          </a:p>
          <a:p>
            <a:r>
              <a:rPr kumimoji="1" lang="en-US" altLang="ja-JP" dirty="0" smtClean="0"/>
              <a:t>The color</a:t>
            </a:r>
            <a:r>
              <a:rPr kumimoji="1" lang="en-US" altLang="ja-JP" baseline="0" dirty="0" smtClean="0"/>
              <a:t> of the composited reflection image is calculated using the following equation.</a:t>
            </a:r>
          </a:p>
          <a:p>
            <a:r>
              <a:rPr kumimoji="1" lang="en-US" altLang="ja-JP" baseline="0" dirty="0" smtClean="0"/>
              <a:t>The new object is represented as a billboard</a:t>
            </a:r>
            <a:r>
              <a:rPr kumimoji="1" lang="en-US" altLang="ja-JP" baseline="0" dirty="0" smtClean="0"/>
              <a:t>.</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3180384C-CDA2-4873-89E2-C7D21122EB15}" type="slidenum">
              <a:rPr kumimoji="1" lang="ja-JP" altLang="en-US" smtClean="0"/>
              <a:t>37</a:t>
            </a:fld>
            <a:endParaRPr kumimoji="1" lang="ja-JP" altLang="en-US"/>
          </a:p>
        </p:txBody>
      </p:sp>
    </p:spTree>
    <p:extLst>
      <p:ext uri="{BB962C8B-B14F-4D97-AF65-F5344CB8AC3E}">
        <p14:creationId xmlns:p14="http://schemas.microsoft.com/office/powerpoint/2010/main" val="243953587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3180384C-CDA2-4873-89E2-C7D21122EB15}" type="slidenum">
              <a:rPr kumimoji="1" lang="ja-JP" altLang="en-US" smtClean="0"/>
              <a:t>38</a:t>
            </a:fld>
            <a:endParaRPr kumimoji="1" lang="ja-JP" altLang="en-US"/>
          </a:p>
        </p:txBody>
      </p:sp>
    </p:spTree>
    <p:extLst>
      <p:ext uri="{BB962C8B-B14F-4D97-AF65-F5344CB8AC3E}">
        <p14:creationId xmlns:p14="http://schemas.microsoft.com/office/powerpoint/2010/main" val="338450853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We used</a:t>
            </a:r>
            <a:r>
              <a:rPr kumimoji="1" lang="en-US" altLang="ja-JP" baseline="0" dirty="0" smtClean="0"/>
              <a:t> the following environment to test our results, and used the following languages and libraries to implement our prototype.</a:t>
            </a:r>
          </a:p>
        </p:txBody>
      </p:sp>
      <p:sp>
        <p:nvSpPr>
          <p:cNvPr id="4" name="スライド番号プレースホルダー 3"/>
          <p:cNvSpPr>
            <a:spLocks noGrp="1"/>
          </p:cNvSpPr>
          <p:nvPr>
            <p:ph type="sldNum" sz="quarter" idx="10"/>
          </p:nvPr>
        </p:nvSpPr>
        <p:spPr/>
        <p:txBody>
          <a:bodyPr/>
          <a:lstStyle/>
          <a:p>
            <a:fld id="{3180384C-CDA2-4873-89E2-C7D21122EB15}" type="slidenum">
              <a:rPr kumimoji="1" lang="ja-JP" altLang="en-US" smtClean="0"/>
              <a:t>39</a:t>
            </a:fld>
            <a:endParaRPr kumimoji="1" lang="ja-JP" altLang="en-US"/>
          </a:p>
        </p:txBody>
      </p:sp>
    </p:spTree>
    <p:extLst>
      <p:ext uri="{BB962C8B-B14F-4D97-AF65-F5344CB8AC3E}">
        <p14:creationId xmlns:p14="http://schemas.microsoft.com/office/powerpoint/2010/main" val="206925204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This movie</a:t>
            </a:r>
            <a:r>
              <a:rPr kumimoji="1" lang="en-US" altLang="ja-JP" baseline="0" dirty="0" smtClean="0"/>
              <a:t> shows a result with a vertically-varying alpha matte.</a:t>
            </a:r>
          </a:p>
          <a:p>
            <a:r>
              <a:rPr kumimoji="1" lang="en-US" altLang="ja-JP" baseline="0" dirty="0" smtClean="0"/>
              <a:t>As you can see, the reflection color becomes dominant if the object is far, and the transmitted color becomes dominant if the object gets close to the viewpoint.</a:t>
            </a:r>
            <a:endParaRPr kumimoji="1" lang="ja-JP" altLang="en-US" dirty="0"/>
          </a:p>
        </p:txBody>
      </p:sp>
      <p:sp>
        <p:nvSpPr>
          <p:cNvPr id="4" name="スライド番号プレースホルダー 3"/>
          <p:cNvSpPr>
            <a:spLocks noGrp="1"/>
          </p:cNvSpPr>
          <p:nvPr>
            <p:ph type="sldNum" sz="quarter" idx="10"/>
          </p:nvPr>
        </p:nvSpPr>
        <p:spPr/>
        <p:txBody>
          <a:bodyPr/>
          <a:lstStyle/>
          <a:p>
            <a:fld id="{3180384C-CDA2-4873-89E2-C7D21122EB15}" type="slidenum">
              <a:rPr kumimoji="1" lang="ja-JP" altLang="en-US" smtClean="0"/>
              <a:t>40</a:t>
            </a:fld>
            <a:endParaRPr kumimoji="1" lang="ja-JP" altLang="en-US"/>
          </a:p>
        </p:txBody>
      </p:sp>
    </p:spTree>
    <p:extLst>
      <p:ext uri="{BB962C8B-B14F-4D97-AF65-F5344CB8AC3E}">
        <p14:creationId xmlns:p14="http://schemas.microsoft.com/office/powerpoint/2010/main" val="27069277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We thus propose a technique</a:t>
            </a:r>
            <a:r>
              <a:rPr kumimoji="1" lang="en-US" altLang="ja-JP" baseline="0" dirty="0" smtClean="0"/>
              <a:t> to reproduce such reflection when compositing an image. </a:t>
            </a:r>
            <a:r>
              <a:rPr kumimoji="1" lang="en-US" altLang="ja-JP" dirty="0" smtClean="0"/>
              <a:t>The bottom movie demonstrates our method.</a:t>
            </a:r>
          </a:p>
          <a:p>
            <a:r>
              <a:rPr kumimoji="1" lang="en-US" altLang="ja-JP" dirty="0" smtClean="0"/>
              <a:t>A user can composite plausible reflection image of</a:t>
            </a:r>
            <a:r>
              <a:rPr kumimoji="1" lang="en-US" altLang="ja-JP" baseline="0" dirty="0" smtClean="0"/>
              <a:t> the new object in real time.</a:t>
            </a:r>
          </a:p>
          <a:p>
            <a:r>
              <a:rPr kumimoji="1" lang="en-US" altLang="ja-JP" baseline="0" dirty="0" smtClean="0"/>
              <a:t>To handle this, we propose a matting method to deal with reflection in the input image</a:t>
            </a:r>
            <a:r>
              <a:rPr kumimoji="1" lang="en-US" altLang="ja-JP" baseline="0" dirty="0" smtClean="0"/>
              <a:t>.</a:t>
            </a:r>
            <a:endParaRPr kumimoji="1" lang="en-US" altLang="ja-JP" baseline="0" dirty="0" smtClean="0"/>
          </a:p>
        </p:txBody>
      </p:sp>
      <p:sp>
        <p:nvSpPr>
          <p:cNvPr id="4" name="スライド番号プレースホルダー 3"/>
          <p:cNvSpPr>
            <a:spLocks noGrp="1"/>
          </p:cNvSpPr>
          <p:nvPr>
            <p:ph type="sldNum" sz="quarter" idx="10"/>
          </p:nvPr>
        </p:nvSpPr>
        <p:spPr/>
        <p:txBody>
          <a:bodyPr/>
          <a:lstStyle/>
          <a:p>
            <a:fld id="{3180384C-CDA2-4873-89E2-C7D21122EB15}" type="slidenum">
              <a:rPr kumimoji="1" lang="ja-JP" altLang="en-US" smtClean="0"/>
              <a:t>4</a:t>
            </a:fld>
            <a:endParaRPr kumimoji="1" lang="ja-JP" altLang="en-US"/>
          </a:p>
        </p:txBody>
      </p:sp>
    </p:spTree>
    <p:extLst>
      <p:ext uri="{BB962C8B-B14F-4D97-AF65-F5344CB8AC3E}">
        <p14:creationId xmlns:p14="http://schemas.microsoft.com/office/powerpoint/2010/main" val="66069720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This movie shows a result</a:t>
            </a:r>
            <a:r>
              <a:rPr kumimoji="1" lang="en-US" altLang="ja-JP" baseline="0" dirty="0" smtClean="0"/>
              <a:t> with a wavy water surface. Please note that the reflected image is also plausibly deformed.</a:t>
            </a:r>
            <a:endParaRPr kumimoji="1" lang="ja-JP" altLang="en-US" dirty="0"/>
          </a:p>
        </p:txBody>
      </p:sp>
      <p:sp>
        <p:nvSpPr>
          <p:cNvPr id="4" name="スライド番号プレースホルダー 3"/>
          <p:cNvSpPr>
            <a:spLocks noGrp="1"/>
          </p:cNvSpPr>
          <p:nvPr>
            <p:ph type="sldNum" sz="quarter" idx="10"/>
          </p:nvPr>
        </p:nvSpPr>
        <p:spPr/>
        <p:txBody>
          <a:bodyPr/>
          <a:lstStyle/>
          <a:p>
            <a:fld id="{3180384C-CDA2-4873-89E2-C7D21122EB15}" type="slidenum">
              <a:rPr kumimoji="1" lang="ja-JP" altLang="en-US" smtClean="0"/>
              <a:t>41</a:t>
            </a:fld>
            <a:endParaRPr kumimoji="1" lang="ja-JP" altLang="en-US"/>
          </a:p>
        </p:txBody>
      </p:sp>
    </p:spTree>
    <p:extLst>
      <p:ext uri="{BB962C8B-B14F-4D97-AF65-F5344CB8AC3E}">
        <p14:creationId xmlns:p14="http://schemas.microsoft.com/office/powerpoint/2010/main" val="270692775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In this movie,</a:t>
            </a:r>
            <a:r>
              <a:rPr kumimoji="1" lang="en-US" altLang="ja-JP" baseline="0" dirty="0" smtClean="0"/>
              <a:t> I show you a comparison between a real reflection and synthesized reflection of the boat.</a:t>
            </a:r>
          </a:p>
          <a:p>
            <a:r>
              <a:rPr kumimoji="1" lang="en-US" altLang="ja-JP" baseline="0" dirty="0" smtClean="0"/>
              <a:t>As you can see, our synthesized result is sufficiently realistic compared to the real one.</a:t>
            </a:r>
            <a:endParaRPr kumimoji="1" lang="ja-JP" altLang="en-US" dirty="0"/>
          </a:p>
        </p:txBody>
      </p:sp>
      <p:sp>
        <p:nvSpPr>
          <p:cNvPr id="4" name="スライド番号プレースホルダー 3"/>
          <p:cNvSpPr>
            <a:spLocks noGrp="1"/>
          </p:cNvSpPr>
          <p:nvPr>
            <p:ph type="sldNum" sz="quarter" idx="10"/>
          </p:nvPr>
        </p:nvSpPr>
        <p:spPr/>
        <p:txBody>
          <a:bodyPr/>
          <a:lstStyle/>
          <a:p>
            <a:fld id="{3180384C-CDA2-4873-89E2-C7D21122EB15}" type="slidenum">
              <a:rPr kumimoji="1" lang="ja-JP" altLang="en-US" smtClean="0"/>
              <a:t>42</a:t>
            </a:fld>
            <a:endParaRPr kumimoji="1" lang="ja-JP" altLang="en-US"/>
          </a:p>
        </p:txBody>
      </p:sp>
    </p:spTree>
    <p:extLst>
      <p:ext uri="{BB962C8B-B14F-4D97-AF65-F5344CB8AC3E}">
        <p14:creationId xmlns:p14="http://schemas.microsoft.com/office/powerpoint/2010/main" val="270692775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Our</a:t>
            </a:r>
            <a:r>
              <a:rPr kumimoji="1" lang="en-US" altLang="ja-JP" baseline="0" dirty="0" smtClean="0"/>
              <a:t> method can be applied to glossy surfaces like a tabletop, as shown in this movie.</a:t>
            </a:r>
          </a:p>
          <a:p>
            <a:r>
              <a:rPr kumimoji="1" lang="en-US" altLang="ja-JP" baseline="0" dirty="0" smtClean="0"/>
              <a:t>We also estimate the camera parameters, so the objects’ sizes can be automatically adjusted. </a:t>
            </a:r>
            <a:endParaRPr kumimoji="1" lang="ja-JP" altLang="en-US" dirty="0"/>
          </a:p>
        </p:txBody>
      </p:sp>
      <p:sp>
        <p:nvSpPr>
          <p:cNvPr id="4" name="スライド番号プレースホルダー 3"/>
          <p:cNvSpPr>
            <a:spLocks noGrp="1"/>
          </p:cNvSpPr>
          <p:nvPr>
            <p:ph type="sldNum" sz="quarter" idx="10"/>
          </p:nvPr>
        </p:nvSpPr>
        <p:spPr/>
        <p:txBody>
          <a:bodyPr/>
          <a:lstStyle/>
          <a:p>
            <a:fld id="{3180384C-CDA2-4873-89E2-C7D21122EB15}" type="slidenum">
              <a:rPr kumimoji="1" lang="ja-JP" altLang="en-US" smtClean="0"/>
              <a:t>43</a:t>
            </a:fld>
            <a:endParaRPr kumimoji="1" lang="ja-JP" altLang="en-US"/>
          </a:p>
        </p:txBody>
      </p:sp>
    </p:spTree>
    <p:extLst>
      <p:ext uri="{BB962C8B-B14F-4D97-AF65-F5344CB8AC3E}">
        <p14:creationId xmlns:p14="http://schemas.microsoft.com/office/powerpoint/2010/main" val="270692775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This is a final example with a wavy glossy floor.</a:t>
            </a:r>
            <a:endParaRPr kumimoji="1" lang="ja-JP" altLang="en-US" dirty="0"/>
          </a:p>
        </p:txBody>
      </p:sp>
      <p:sp>
        <p:nvSpPr>
          <p:cNvPr id="4" name="スライド番号プレースホルダー 3"/>
          <p:cNvSpPr>
            <a:spLocks noGrp="1"/>
          </p:cNvSpPr>
          <p:nvPr>
            <p:ph type="sldNum" sz="quarter" idx="10"/>
          </p:nvPr>
        </p:nvSpPr>
        <p:spPr/>
        <p:txBody>
          <a:bodyPr/>
          <a:lstStyle/>
          <a:p>
            <a:fld id="{3180384C-CDA2-4873-89E2-C7D21122EB15}" type="slidenum">
              <a:rPr kumimoji="1" lang="ja-JP" altLang="en-US" smtClean="0"/>
              <a:t>44</a:t>
            </a:fld>
            <a:endParaRPr kumimoji="1" lang="ja-JP" altLang="en-US"/>
          </a:p>
        </p:txBody>
      </p:sp>
    </p:spTree>
    <p:extLst>
      <p:ext uri="{BB962C8B-B14F-4D97-AF65-F5344CB8AC3E}">
        <p14:creationId xmlns:p14="http://schemas.microsoft.com/office/powerpoint/2010/main" val="270692775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lvl="1" defTabSz="914126">
              <a:defRPr/>
            </a:pPr>
            <a:r>
              <a:rPr lang="en-US" altLang="ja-JP" dirty="0" smtClean="0"/>
              <a:t>Our method has some limitations. Except for our three</a:t>
            </a:r>
            <a:r>
              <a:rPr lang="en-US" altLang="ja-JP" baseline="0" dirty="0" smtClean="0"/>
              <a:t> assumptions, the most significant one is the artifact due to billboard approximation used in ray tracing.</a:t>
            </a:r>
            <a:endParaRPr lang="en-US" altLang="ja-JP" dirty="0" smtClean="0"/>
          </a:p>
          <a:p>
            <a:pPr marL="0" lvl="1" defTabSz="914126">
              <a:defRPr/>
            </a:pPr>
            <a:r>
              <a:rPr lang="en-US" altLang="ja-JP" dirty="0" smtClean="0"/>
              <a:t>In this image,</a:t>
            </a:r>
            <a:r>
              <a:rPr lang="en-US" altLang="ja-JP" baseline="0" dirty="0" smtClean="0"/>
              <a:t> the tops of the teacups should not be seen. This artifact can be avoided if we consider the geometry of the object.</a:t>
            </a:r>
            <a:endParaRPr lang="en-US" altLang="ja-JP" dirty="0" smtClean="0"/>
          </a:p>
          <a:p>
            <a:pPr marL="0" lvl="1" defTabSz="914126">
              <a:defRPr/>
            </a:pPr>
            <a:endParaRPr lang="en-US" altLang="ja-JP" dirty="0" smtClean="0"/>
          </a:p>
        </p:txBody>
      </p:sp>
      <p:sp>
        <p:nvSpPr>
          <p:cNvPr id="4" name="スライド番号プレースホルダー 3"/>
          <p:cNvSpPr>
            <a:spLocks noGrp="1"/>
          </p:cNvSpPr>
          <p:nvPr>
            <p:ph type="sldNum" sz="quarter" idx="10"/>
          </p:nvPr>
        </p:nvSpPr>
        <p:spPr/>
        <p:txBody>
          <a:bodyPr/>
          <a:lstStyle/>
          <a:p>
            <a:fld id="{3180384C-CDA2-4873-89E2-C7D21122EB15}" type="slidenum">
              <a:rPr kumimoji="1" lang="ja-JP" altLang="en-US" smtClean="0"/>
              <a:t>45</a:t>
            </a:fld>
            <a:endParaRPr kumimoji="1" lang="ja-JP" altLang="en-US"/>
          </a:p>
        </p:txBody>
      </p:sp>
    </p:spTree>
    <p:extLst>
      <p:ext uri="{BB962C8B-B14F-4D97-AF65-F5344CB8AC3E}">
        <p14:creationId xmlns:p14="http://schemas.microsoft.com/office/powerpoint/2010/main" val="16881548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We have presented a method of matting and compositing</a:t>
            </a:r>
            <a:br>
              <a:rPr kumimoji="1" lang="en-US" altLang="ja-JP" dirty="0" smtClean="0"/>
            </a:br>
            <a:r>
              <a:rPr kumimoji="1" lang="en-US" altLang="ja-JP" dirty="0" smtClean="0"/>
              <a:t>for reflections in images</a:t>
            </a:r>
          </a:p>
          <a:p>
            <a:r>
              <a:rPr kumimoji="1" lang="en-US" altLang="ja-JP" dirty="0" smtClean="0"/>
              <a:t>Our work is the first to produce mattes for complicated reflection</a:t>
            </a:r>
          </a:p>
          <a:p>
            <a:r>
              <a:rPr kumimoji="1" lang="en-US" altLang="ja-JP" dirty="0" smtClean="0"/>
              <a:t>We have demonstrated that proposed method generates </a:t>
            </a:r>
            <a:br>
              <a:rPr kumimoji="1" lang="en-US" altLang="ja-JP" dirty="0" smtClean="0"/>
            </a:br>
            <a:r>
              <a:rPr kumimoji="1" lang="en-US" altLang="ja-JP" dirty="0" smtClean="0"/>
              <a:t>visually plausible composited reflection</a:t>
            </a:r>
          </a:p>
          <a:p>
            <a:endParaRPr kumimoji="1" lang="en-US" altLang="ja-JP" dirty="0" smtClean="0"/>
          </a:p>
          <a:p>
            <a:r>
              <a:rPr kumimoji="1" lang="en-US" altLang="ja-JP" dirty="0" smtClean="0"/>
              <a:t>Future work</a:t>
            </a:r>
          </a:p>
          <a:p>
            <a:r>
              <a:rPr kumimoji="1" lang="en-US" altLang="ja-JP" dirty="0" smtClean="0"/>
              <a:t>Additional information will improve rough geometric calibration</a:t>
            </a:r>
          </a:p>
          <a:p>
            <a:r>
              <a:rPr kumimoji="1" lang="en-US" altLang="ja-JP" dirty="0" smtClean="0"/>
              <a:t>Insertion of 3D meshes into the scene</a:t>
            </a:r>
          </a:p>
          <a:p>
            <a:r>
              <a:rPr kumimoji="1" lang="en-US" altLang="ja-JP" dirty="0" smtClean="0"/>
              <a:t>More sophisticated smoothing to eliminate waves</a:t>
            </a:r>
          </a:p>
          <a:p>
            <a:r>
              <a:rPr kumimoji="1" lang="en-US" altLang="ja-JP" dirty="0" smtClean="0"/>
              <a:t>L0 Image smoothing method [Li et al. 2011]</a:t>
            </a:r>
          </a:p>
          <a:p>
            <a:endParaRPr kumimoji="1" lang="ja-JP" altLang="en-US" dirty="0"/>
          </a:p>
        </p:txBody>
      </p:sp>
      <p:sp>
        <p:nvSpPr>
          <p:cNvPr id="4" name="スライド番号プレースホルダー 3"/>
          <p:cNvSpPr>
            <a:spLocks noGrp="1"/>
          </p:cNvSpPr>
          <p:nvPr>
            <p:ph type="sldNum" sz="quarter" idx="10"/>
          </p:nvPr>
        </p:nvSpPr>
        <p:spPr/>
        <p:txBody>
          <a:bodyPr/>
          <a:lstStyle/>
          <a:p>
            <a:fld id="{3180384C-CDA2-4873-89E2-C7D21122EB15}" type="slidenum">
              <a:rPr kumimoji="1" lang="ja-JP" altLang="en-US" smtClean="0"/>
              <a:t>46</a:t>
            </a:fld>
            <a:endParaRPr kumimoji="1" lang="ja-JP" altLang="en-US"/>
          </a:p>
        </p:txBody>
      </p:sp>
    </p:spTree>
    <p:extLst>
      <p:ext uri="{BB962C8B-B14F-4D97-AF65-F5344CB8AC3E}">
        <p14:creationId xmlns:p14="http://schemas.microsoft.com/office/powerpoint/2010/main" val="34360181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In general, matting means to</a:t>
            </a:r>
            <a:r>
              <a:rPr kumimoji="1" lang="en-US" altLang="ja-JP" baseline="0" dirty="0" smtClean="0"/>
              <a:t> decompose a single image into multiple images and an alpha matte.</a:t>
            </a:r>
          </a:p>
          <a:p>
            <a:r>
              <a:rPr kumimoji="1" lang="en-US" altLang="ja-JP" baseline="0" dirty="0" smtClean="0"/>
              <a:t>The alpha matte contains the ratios for blending the decomposed images.</a:t>
            </a:r>
            <a:endParaRPr kumimoji="1" lang="en-US" altLang="ja-JP" dirty="0" smtClean="0"/>
          </a:p>
          <a:p>
            <a:r>
              <a:rPr kumimoji="1" lang="en-US" altLang="ja-JP" dirty="0" smtClean="0"/>
              <a:t>In</a:t>
            </a:r>
            <a:r>
              <a:rPr kumimoji="1" lang="en-US" altLang="ja-JP" baseline="0" dirty="0" smtClean="0"/>
              <a:t> our work, we decompose the reflection region in the input image into, a reflection component, transmission component and alpha matte.</a:t>
            </a:r>
            <a:endParaRPr kumimoji="1" lang="en-US" altLang="ja-JP" dirty="0" smtClean="0"/>
          </a:p>
          <a:p>
            <a:r>
              <a:rPr kumimoji="1" lang="en-US" altLang="ja-JP" dirty="0" smtClean="0"/>
              <a:t>In the next slides, I</a:t>
            </a:r>
            <a:r>
              <a:rPr kumimoji="1" lang="en-US" altLang="ja-JP" baseline="0" dirty="0" smtClean="0"/>
              <a:t> explain the related work on matting</a:t>
            </a:r>
            <a:r>
              <a:rPr kumimoji="1" lang="en-US" altLang="ja-JP" baseline="0" dirty="0" smtClean="0"/>
              <a:t>.</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3180384C-CDA2-4873-89E2-C7D21122EB15}" type="slidenum">
              <a:rPr kumimoji="1" lang="ja-JP" altLang="en-US" smtClean="0"/>
              <a:t>5</a:t>
            </a:fld>
            <a:endParaRPr kumimoji="1" lang="ja-JP" altLang="en-US" dirty="0"/>
          </a:p>
        </p:txBody>
      </p:sp>
    </p:spTree>
    <p:extLst>
      <p:ext uri="{BB962C8B-B14F-4D97-AF65-F5344CB8AC3E}">
        <p14:creationId xmlns:p14="http://schemas.microsoft.com/office/powerpoint/2010/main" val="36339309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Typically, matting targets</a:t>
            </a:r>
            <a:r>
              <a:rPr kumimoji="1" lang="en-US" altLang="ja-JP" baseline="0" dirty="0" smtClean="0"/>
              <a:t> extraction of a foreground object and the corresponding alpha matte.</a:t>
            </a:r>
          </a:p>
          <a:p>
            <a:r>
              <a:rPr kumimoji="1" lang="en-US" altLang="ja-JP" baseline="0" dirty="0" smtClean="0"/>
              <a:t>To compute the alpha matte, a user often provides a </a:t>
            </a:r>
            <a:r>
              <a:rPr kumimoji="1" lang="en-US" altLang="ja-JP" baseline="0" dirty="0" err="1" smtClean="0"/>
              <a:t>trimap</a:t>
            </a:r>
            <a:r>
              <a:rPr kumimoji="1" lang="en-US" altLang="ja-JP" baseline="0" dirty="0" smtClean="0"/>
              <a:t>, which consists of three kinds of regions. </a:t>
            </a:r>
          </a:p>
          <a:p>
            <a:r>
              <a:rPr kumimoji="1" lang="en-US" altLang="ja-JP" baseline="0" dirty="0" smtClean="0"/>
              <a:t>That is, definitely-foreground, definitely-background and unknown regions.</a:t>
            </a:r>
          </a:p>
          <a:p>
            <a:endParaRPr kumimoji="1" lang="en-US" altLang="ja-JP" baseline="0" dirty="0" smtClean="0"/>
          </a:p>
          <a:p>
            <a:r>
              <a:rPr kumimoji="1" lang="en-US" altLang="ja-JP" baseline="0" dirty="0" smtClean="0"/>
              <a:t>Unfortunately, a </a:t>
            </a:r>
            <a:r>
              <a:rPr kumimoji="1" lang="en-US" altLang="ja-JP" baseline="0" dirty="0" err="1" smtClean="0"/>
              <a:t>trimap</a:t>
            </a:r>
            <a:r>
              <a:rPr kumimoji="1" lang="en-US" altLang="ja-JP" baseline="0" dirty="0" smtClean="0"/>
              <a:t> is not available in our case because there are no definitely-foreground or definitely-background regions in a reflection image.</a:t>
            </a:r>
          </a:p>
          <a:p>
            <a:r>
              <a:rPr kumimoji="1" lang="en-US" altLang="ja-JP" baseline="0" dirty="0" smtClean="0"/>
              <a:t>So, we cannot use conventional matting methods to our problem directly.</a:t>
            </a:r>
          </a:p>
          <a:p>
            <a:endParaRPr kumimoji="1" lang="en-US" altLang="ja-JP" baseline="0" dirty="0" smtClean="0"/>
          </a:p>
          <a:p>
            <a:endParaRPr kumimoji="1" lang="en-US" altLang="ja-JP" dirty="0" smtClean="0"/>
          </a:p>
          <a:p>
            <a:r>
              <a:rPr kumimoji="1" lang="ja-JP" altLang="en-US" dirty="0" smtClean="0"/>
              <a:t>前景物体のマッティングは、髪の毛など、背景に透過している前景物体を綺麗に切り出し、合成する手法です。</a:t>
            </a:r>
            <a:endParaRPr kumimoji="1" lang="en-US" altLang="ja-JP" dirty="0" smtClean="0"/>
          </a:p>
          <a:p>
            <a:r>
              <a:rPr kumimoji="1" lang="ja-JP" altLang="en-US" dirty="0" smtClean="0"/>
              <a:t>この手法は</a:t>
            </a:r>
            <a:r>
              <a:rPr lang="ja-JP" altLang="en-US" dirty="0" smtClean="0"/>
              <a:t>前景領域</a:t>
            </a:r>
            <a:r>
              <a:rPr lang="en-US" altLang="ja-JP" dirty="0" smtClean="0"/>
              <a:t>, </a:t>
            </a:r>
            <a:r>
              <a:rPr lang="ja-JP" altLang="en-US" dirty="0" smtClean="0"/>
              <a:t>背景領域</a:t>
            </a:r>
            <a:r>
              <a:rPr lang="en-US" altLang="ja-JP" dirty="0" smtClean="0"/>
              <a:t>, </a:t>
            </a:r>
            <a:r>
              <a:rPr lang="ja-JP" altLang="en-US" dirty="0" smtClean="0"/>
              <a:t>未確定領域からなる</a:t>
            </a:r>
            <a:r>
              <a:rPr lang="ja-JP" altLang="en-US" dirty="0" smtClean="0">
                <a:solidFill>
                  <a:schemeClr val="accent2">
                    <a:lumMod val="75000"/>
                  </a:schemeClr>
                </a:solidFill>
              </a:rPr>
              <a:t>トライマップ</a:t>
            </a:r>
            <a:r>
              <a:rPr lang="ja-JP" altLang="en-US" dirty="0" smtClean="0"/>
              <a:t>を用いて、</a:t>
            </a:r>
            <a:endParaRPr lang="en-US" altLang="ja-JP" dirty="0" smtClean="0"/>
          </a:p>
          <a:p>
            <a:r>
              <a:rPr lang="ja-JP" altLang="en-US" dirty="0" smtClean="0"/>
              <a:t>入力画像中に存在する</a:t>
            </a:r>
            <a:r>
              <a:rPr lang="ja-JP" altLang="en-US" dirty="0" smtClean="0">
                <a:solidFill>
                  <a:schemeClr val="tx1">
                    <a:lumMod val="65000"/>
                    <a:lumOff val="35000"/>
                  </a:schemeClr>
                </a:solidFill>
              </a:rPr>
              <a:t>前景と背景の情報を利用して</a:t>
            </a:r>
            <a:r>
              <a:rPr lang="en-US" altLang="ja-JP" dirty="0" smtClean="0">
                <a:solidFill>
                  <a:schemeClr val="tx1">
                    <a:lumMod val="65000"/>
                    <a:lumOff val="35000"/>
                  </a:schemeClr>
                </a:solidFill>
              </a:rPr>
              <a:t>α</a:t>
            </a:r>
            <a:r>
              <a:rPr lang="ja-JP" altLang="en-US" dirty="0" smtClean="0">
                <a:solidFill>
                  <a:schemeClr val="tx1">
                    <a:lumMod val="65000"/>
                    <a:lumOff val="35000"/>
                  </a:schemeClr>
                </a:solidFill>
              </a:rPr>
              <a:t>マットを計算しています。</a:t>
            </a:r>
            <a:endParaRPr lang="en-US" altLang="ja-JP" dirty="0" smtClean="0">
              <a:solidFill>
                <a:schemeClr val="tx1">
                  <a:lumMod val="65000"/>
                  <a:lumOff val="35000"/>
                </a:schemeClr>
              </a:solidFill>
            </a:endParaRPr>
          </a:p>
          <a:p>
            <a:r>
              <a:rPr kumimoji="1" lang="ja-JP" altLang="en-US" dirty="0" smtClean="0">
                <a:solidFill>
                  <a:schemeClr val="tx1">
                    <a:lumMod val="65000"/>
                    <a:lumOff val="35000"/>
                  </a:schemeClr>
                </a:solidFill>
              </a:rPr>
              <a:t>本研究の映り込みのマッティングでは、前景物体のマッティングよりも画像中に使える情報が少なく、そもそもの前提条件が異なるため、</a:t>
            </a:r>
            <a:endParaRPr kumimoji="1" lang="en-US" altLang="ja-JP" dirty="0" smtClean="0">
              <a:solidFill>
                <a:schemeClr val="tx1">
                  <a:lumMod val="65000"/>
                  <a:lumOff val="35000"/>
                </a:schemeClr>
              </a:solidFill>
            </a:endParaRPr>
          </a:p>
          <a:p>
            <a:r>
              <a:rPr kumimoji="1" lang="ja-JP" altLang="en-US" dirty="0" smtClean="0">
                <a:solidFill>
                  <a:schemeClr val="tx1">
                    <a:lumMod val="65000"/>
                    <a:lumOff val="35000"/>
                  </a:schemeClr>
                </a:solidFill>
              </a:rPr>
              <a:t>前景物体のマッティング手法をそのまま映り込みのマッティングに利用することはできません。</a:t>
            </a:r>
            <a:endParaRPr kumimoji="1" lang="en-US" altLang="ja-JP" dirty="0" smtClean="0">
              <a:solidFill>
                <a:schemeClr val="tx1">
                  <a:lumMod val="65000"/>
                  <a:lumOff val="35000"/>
                </a:schemeClr>
              </a:solidFill>
            </a:endParaRPr>
          </a:p>
          <a:p>
            <a:endParaRPr kumimoji="1" lang="ja-JP" altLang="en-US" dirty="0"/>
          </a:p>
        </p:txBody>
      </p:sp>
      <p:sp>
        <p:nvSpPr>
          <p:cNvPr id="4" name="スライド番号プレースホルダー 3"/>
          <p:cNvSpPr>
            <a:spLocks noGrp="1"/>
          </p:cNvSpPr>
          <p:nvPr>
            <p:ph type="sldNum" sz="quarter" idx="10"/>
          </p:nvPr>
        </p:nvSpPr>
        <p:spPr/>
        <p:txBody>
          <a:bodyPr/>
          <a:lstStyle/>
          <a:p>
            <a:fld id="{3180384C-CDA2-4873-89E2-C7D21122EB15}" type="slidenum">
              <a:rPr kumimoji="1" lang="ja-JP" altLang="en-US" smtClean="0"/>
              <a:t>6</a:t>
            </a:fld>
            <a:endParaRPr kumimoji="1" lang="ja-JP" altLang="en-US"/>
          </a:p>
        </p:txBody>
      </p:sp>
    </p:spTree>
    <p:extLst>
      <p:ext uri="{BB962C8B-B14F-4D97-AF65-F5344CB8AC3E}">
        <p14:creationId xmlns:p14="http://schemas.microsoft.com/office/powerpoint/2010/main" val="38233226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Recently,</a:t>
            </a:r>
            <a:r>
              <a:rPr kumimoji="1" lang="en-US" altLang="ja-JP" baseline="0" dirty="0" smtClean="0"/>
              <a:t> matting methods for optical phenomena have been proposed for handling shadows, haze and so on.</a:t>
            </a:r>
          </a:p>
          <a:p>
            <a:endParaRPr kumimoji="1" lang="en-US" altLang="ja-JP" baseline="0" dirty="0" smtClean="0"/>
          </a:p>
          <a:p>
            <a:r>
              <a:rPr kumimoji="1" lang="en-US" altLang="ja-JP" baseline="0" dirty="0" smtClean="0"/>
              <a:t>Here I explain the refraction matting technique, as the most related one to our method.</a:t>
            </a:r>
          </a:p>
          <a:p>
            <a:r>
              <a:rPr kumimoji="1" lang="en-US" altLang="ja-JP" dirty="0" smtClean="0"/>
              <a:t>Please look at the</a:t>
            </a:r>
            <a:r>
              <a:rPr kumimoji="1" lang="en-US" altLang="ja-JP" baseline="0" dirty="0" smtClean="0"/>
              <a:t> input image on the left. You can see a transparent dolphin made of glass.</a:t>
            </a:r>
          </a:p>
          <a:p>
            <a:r>
              <a:rPr kumimoji="1" lang="en-US" altLang="ja-JP" dirty="0" smtClean="0"/>
              <a:t>This method decomposes</a:t>
            </a:r>
            <a:r>
              <a:rPr kumimoji="1" lang="en-US" altLang="ja-JP" baseline="0" dirty="0" smtClean="0"/>
              <a:t> the dolphin image into </a:t>
            </a:r>
            <a:r>
              <a:rPr kumimoji="1" lang="en-US" altLang="ja-JP" baseline="0" dirty="0" err="1" smtClean="0"/>
              <a:t>hightlight</a:t>
            </a:r>
            <a:r>
              <a:rPr kumimoji="1" lang="en-US" altLang="ja-JP" baseline="0" dirty="0" smtClean="0"/>
              <a:t>, transmitted color and a warping function </a:t>
            </a:r>
          </a:p>
          <a:p>
            <a:r>
              <a:rPr kumimoji="1" lang="en-US" altLang="ja-JP" baseline="0" dirty="0" smtClean="0"/>
              <a:t>in order to synthesize it later onto a new background, as shown right.</a:t>
            </a:r>
            <a:endParaRPr kumimoji="1" lang="en-US" altLang="ja-JP" dirty="0" smtClean="0"/>
          </a:p>
          <a:p>
            <a:endParaRPr kumimoji="1" lang="en-US" altLang="ja-JP" dirty="0" smtClean="0"/>
          </a:p>
          <a:p>
            <a:r>
              <a:rPr kumimoji="1" lang="en-US" altLang="ja-JP" dirty="0" smtClean="0"/>
              <a:t>Unlike</a:t>
            </a:r>
            <a:r>
              <a:rPr kumimoji="1" lang="en-US" altLang="ja-JP" baseline="0" dirty="0" smtClean="0"/>
              <a:t> our method, this method assumes that highlight is white, which is not true in the reflection images.</a:t>
            </a:r>
          </a:p>
          <a:p>
            <a:r>
              <a:rPr kumimoji="1" lang="en-US" altLang="ja-JP" dirty="0" smtClean="0"/>
              <a:t>In addition,</a:t>
            </a:r>
            <a:r>
              <a:rPr kumimoji="1" lang="en-US" altLang="ja-JP" baseline="0" dirty="0" smtClean="0"/>
              <a:t> this method requires many user interactions to specify warping</a:t>
            </a:r>
            <a:r>
              <a:rPr kumimoji="1" lang="en-US" altLang="ja-JP" baseline="0" dirty="0" smtClean="0"/>
              <a:t>.</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3180384C-CDA2-4873-89E2-C7D21122EB15}" type="slidenum">
              <a:rPr kumimoji="1" lang="ja-JP" altLang="en-US" smtClean="0"/>
              <a:t>7</a:t>
            </a:fld>
            <a:endParaRPr kumimoji="1" lang="ja-JP" altLang="en-US"/>
          </a:p>
        </p:txBody>
      </p:sp>
    </p:spTree>
    <p:extLst>
      <p:ext uri="{BB962C8B-B14F-4D97-AF65-F5344CB8AC3E}">
        <p14:creationId xmlns:p14="http://schemas.microsoft.com/office/powerpoint/2010/main" val="25965220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Recently,</a:t>
            </a:r>
            <a:r>
              <a:rPr kumimoji="1" lang="en-US" altLang="ja-JP" baseline="0" dirty="0" smtClean="0"/>
              <a:t> matting methods for optical phenomena have been proposed for handling shadows, haze and so on.</a:t>
            </a:r>
          </a:p>
          <a:p>
            <a:r>
              <a:rPr kumimoji="1" lang="en-US" altLang="ja-JP" baseline="0" dirty="0" smtClean="0"/>
              <a:t>Here I explain the refraction matting technique, as the most related one to our method.</a:t>
            </a:r>
          </a:p>
          <a:p>
            <a:r>
              <a:rPr kumimoji="1" lang="en-US" altLang="ja-JP" dirty="0" smtClean="0"/>
              <a:t>Please look at the</a:t>
            </a:r>
            <a:r>
              <a:rPr kumimoji="1" lang="en-US" altLang="ja-JP" baseline="0" dirty="0" smtClean="0"/>
              <a:t> input image on the left. You can see a transparent dolphin made of glass.</a:t>
            </a:r>
          </a:p>
          <a:p>
            <a:r>
              <a:rPr kumimoji="1" lang="en-US" altLang="ja-JP" dirty="0" smtClean="0"/>
              <a:t>This method decomposes</a:t>
            </a:r>
            <a:r>
              <a:rPr kumimoji="1" lang="en-US" altLang="ja-JP" baseline="0" dirty="0" smtClean="0"/>
              <a:t> the dolphin image into </a:t>
            </a:r>
            <a:r>
              <a:rPr kumimoji="1" lang="en-US" altLang="ja-JP" baseline="0" dirty="0" err="1" smtClean="0"/>
              <a:t>hightlight</a:t>
            </a:r>
            <a:r>
              <a:rPr kumimoji="1" lang="en-US" altLang="ja-JP" baseline="0" dirty="0" smtClean="0"/>
              <a:t>, transmitted color and a warping function </a:t>
            </a:r>
          </a:p>
          <a:p>
            <a:r>
              <a:rPr kumimoji="1" lang="en-US" altLang="ja-JP" baseline="0" dirty="0" smtClean="0"/>
              <a:t>in order to synthesize it later onto a new background, as shown right.</a:t>
            </a:r>
            <a:endParaRPr kumimoji="1" lang="en-US" altLang="ja-JP" dirty="0" smtClean="0"/>
          </a:p>
          <a:p>
            <a:endParaRPr kumimoji="1" lang="en-US" altLang="ja-JP" dirty="0" smtClean="0"/>
          </a:p>
          <a:p>
            <a:r>
              <a:rPr kumimoji="1" lang="en-US" altLang="ja-JP" dirty="0" smtClean="0"/>
              <a:t>Unlike</a:t>
            </a:r>
            <a:r>
              <a:rPr kumimoji="1" lang="en-US" altLang="ja-JP" baseline="0" dirty="0" smtClean="0"/>
              <a:t> our method, this method assumes that highlight is white, which is not true in the reflection images.</a:t>
            </a:r>
          </a:p>
          <a:p>
            <a:r>
              <a:rPr kumimoji="1" lang="en-US" altLang="ja-JP" dirty="0" smtClean="0"/>
              <a:t>In addition,</a:t>
            </a:r>
            <a:r>
              <a:rPr kumimoji="1" lang="en-US" altLang="ja-JP" baseline="0" dirty="0" smtClean="0"/>
              <a:t> this method requires many user interactions to specify warping</a:t>
            </a:r>
            <a:r>
              <a:rPr kumimoji="1" lang="en-US" altLang="ja-JP" baseline="0" dirty="0" smtClean="0"/>
              <a:t>.</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3180384C-CDA2-4873-89E2-C7D21122EB15}" type="slidenum">
              <a:rPr kumimoji="1" lang="ja-JP" altLang="en-US" smtClean="0"/>
              <a:t>8</a:t>
            </a:fld>
            <a:endParaRPr kumimoji="1" lang="ja-JP" altLang="en-US"/>
          </a:p>
        </p:txBody>
      </p:sp>
    </p:spTree>
    <p:extLst>
      <p:ext uri="{BB962C8B-B14F-4D97-AF65-F5344CB8AC3E}">
        <p14:creationId xmlns:p14="http://schemas.microsoft.com/office/powerpoint/2010/main" val="33365230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defTabSz="914126">
              <a:defRPr/>
            </a:pPr>
            <a:r>
              <a:rPr kumimoji="1" lang="en-US" altLang="ja-JP" dirty="0" smtClean="0"/>
              <a:t>Before introducing our method, I</a:t>
            </a:r>
            <a:r>
              <a:rPr kumimoji="1" lang="en-US" altLang="ja-JP" baseline="0" dirty="0" smtClean="0"/>
              <a:t> explain the fundamental physical phenomenon that we target.</a:t>
            </a:r>
          </a:p>
          <a:p>
            <a:pPr defTabSz="914126">
              <a:defRPr/>
            </a:pPr>
            <a:r>
              <a:rPr kumimoji="1" lang="en-US" altLang="ja-JP" dirty="0" smtClean="0"/>
              <a:t>We handle Fresnel reflection, which occurs at water surfaces, a </a:t>
            </a:r>
            <a:r>
              <a:rPr lang="en-US" altLang="ja-JP" dirty="0" smtClean="0">
                <a:latin typeface="Times New Roman" pitchFamily="18" charset="0"/>
                <a:cs typeface="Times New Roman" pitchFamily="18" charset="0"/>
              </a:rPr>
              <a:t>glossy tabletop or floor.</a:t>
            </a:r>
          </a:p>
          <a:p>
            <a:pPr defTabSz="914126">
              <a:defRPr/>
            </a:pPr>
            <a:r>
              <a:rPr kumimoji="1" lang="en-US" altLang="ja-JP" dirty="0" smtClean="0">
                <a:latin typeface="Times New Roman" pitchFamily="18" charset="0"/>
                <a:cs typeface="Times New Roman" pitchFamily="18" charset="0"/>
              </a:rPr>
              <a:t>The </a:t>
            </a:r>
            <a:r>
              <a:rPr kumimoji="1" lang="en-US" altLang="ja-JP" baseline="0" dirty="0" smtClean="0">
                <a:latin typeface="Times New Roman" pitchFamily="18" charset="0"/>
                <a:cs typeface="Times New Roman" pitchFamily="18" charset="0"/>
              </a:rPr>
              <a:t>observed </a:t>
            </a:r>
            <a:r>
              <a:rPr kumimoji="1" lang="en-US" altLang="ja-JP" dirty="0" smtClean="0">
                <a:latin typeface="Times New Roman" pitchFamily="18" charset="0"/>
                <a:cs typeface="Times New Roman" pitchFamily="18" charset="0"/>
              </a:rPr>
              <a:t>color</a:t>
            </a:r>
            <a:r>
              <a:rPr kumimoji="1" lang="en-US" altLang="ja-JP" baseline="0" dirty="0" smtClean="0">
                <a:latin typeface="Times New Roman" pitchFamily="18" charset="0"/>
                <a:cs typeface="Times New Roman" pitchFamily="18" charset="0"/>
              </a:rPr>
              <a:t> of light via Fresnel reflection is a linear blending of the color of reflected light R and the color of transmitted light T.</a:t>
            </a:r>
          </a:p>
          <a:p>
            <a:pPr defTabSz="914126">
              <a:defRPr/>
            </a:pPr>
            <a:r>
              <a:rPr kumimoji="1" lang="en-US" altLang="ja-JP" baseline="0" dirty="0" smtClean="0">
                <a:latin typeface="Times New Roman" pitchFamily="18" charset="0"/>
                <a:cs typeface="Times New Roman" pitchFamily="18" charset="0"/>
              </a:rPr>
              <a:t>The blending ratio is alpha, which is called the Fresnel coefficient</a:t>
            </a:r>
            <a:r>
              <a:rPr kumimoji="1" lang="en-US" altLang="ja-JP" baseline="0" dirty="0" smtClean="0">
                <a:latin typeface="Times New Roman" pitchFamily="18" charset="0"/>
                <a:cs typeface="Times New Roman" pitchFamily="18" charset="0"/>
              </a:rPr>
              <a:t>.</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3180384C-CDA2-4873-89E2-C7D21122EB15}" type="slidenum">
              <a:rPr kumimoji="1" lang="ja-JP" altLang="en-US" smtClean="0"/>
              <a:t>9</a:t>
            </a:fld>
            <a:endParaRPr kumimoji="1" lang="ja-JP" altLang="en-US"/>
          </a:p>
        </p:txBody>
      </p:sp>
    </p:spTree>
    <p:extLst>
      <p:ext uri="{BB962C8B-B14F-4D97-AF65-F5344CB8AC3E}">
        <p14:creationId xmlns:p14="http://schemas.microsoft.com/office/powerpoint/2010/main" val="25090242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spTree>
      <p:nvGrpSpPr>
        <p:cNvPr id="1" name=""/>
        <p:cNvGrpSpPr/>
        <p:nvPr/>
      </p:nvGrpSpPr>
      <p:grpSpPr>
        <a:xfrm>
          <a:off x="0" y="0"/>
          <a:ext cx="0" cy="0"/>
          <a:chOff x="0" y="0"/>
          <a:chExt cx="0" cy="0"/>
        </a:xfrm>
      </p:grpSpPr>
      <p:sp>
        <p:nvSpPr>
          <p:cNvPr id="8" name="タイトル 7"/>
          <p:cNvSpPr>
            <a:spLocks noGrp="1"/>
          </p:cNvSpPr>
          <p:nvPr>
            <p:ph type="ctrTitle"/>
          </p:nvPr>
        </p:nvSpPr>
        <p:spPr>
          <a:xfrm>
            <a:off x="1219200" y="3886200"/>
            <a:ext cx="6858000" cy="990600"/>
          </a:xfrm>
        </p:spPr>
        <p:txBody>
          <a:bodyPr anchor="t" anchorCtr="0"/>
          <a:lstStyle>
            <a:lvl1pPr algn="r">
              <a:defRPr sz="3200">
                <a:solidFill>
                  <a:schemeClr val="tx1"/>
                </a:solidFill>
                <a:latin typeface="+mn-lt"/>
              </a:defRPr>
            </a:lvl1pPr>
          </a:lstStyle>
          <a:p>
            <a:r>
              <a:rPr kumimoji="0" lang="ja-JP" altLang="en-US" dirty="0" smtClean="0"/>
              <a:t>マスター タイトルの書式設定</a:t>
            </a:r>
            <a:endParaRPr kumimoji="0" lang="en-US" dirty="0"/>
          </a:p>
        </p:txBody>
      </p:sp>
      <p:sp>
        <p:nvSpPr>
          <p:cNvPr id="9" name="サブタイトル 8"/>
          <p:cNvSpPr>
            <a:spLocks noGrp="1"/>
          </p:cNvSpPr>
          <p:nvPr>
            <p:ph type="subTitle" idx="1"/>
          </p:nvPr>
        </p:nvSpPr>
        <p:spPr>
          <a:xfrm>
            <a:off x="1219200" y="5199856"/>
            <a:ext cx="6858000" cy="533400"/>
          </a:xfrm>
        </p:spPr>
        <p:txBody>
          <a:bodyPr/>
          <a:lstStyle>
            <a:lvl1pPr marL="0" indent="0" algn="r">
              <a:buNone/>
              <a:defRPr sz="2000">
                <a:solidFill>
                  <a:schemeClr val="tx2"/>
                </a:solidFill>
                <a:latin typeface="+mn-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ja-JP" altLang="en-US" dirty="0" smtClean="0"/>
              <a:t>マスター サブタイトルの書式設定</a:t>
            </a:r>
            <a:endParaRPr kumimoji="0" lang="en-US" dirty="0"/>
          </a:p>
        </p:txBody>
      </p:sp>
      <p:sp>
        <p:nvSpPr>
          <p:cNvPr id="28" name="日付プレースホルダー 27"/>
          <p:cNvSpPr>
            <a:spLocks noGrp="1"/>
          </p:cNvSpPr>
          <p:nvPr>
            <p:ph type="dt" sz="half" idx="10"/>
          </p:nvPr>
        </p:nvSpPr>
        <p:spPr>
          <a:xfrm>
            <a:off x="6400800" y="6355080"/>
            <a:ext cx="2286000" cy="365760"/>
          </a:xfrm>
        </p:spPr>
        <p:txBody>
          <a:bodyPr/>
          <a:lstStyle>
            <a:lvl1pPr>
              <a:defRPr sz="1400">
                <a:latin typeface="+mn-lt"/>
              </a:defRPr>
            </a:lvl1pPr>
          </a:lstStyle>
          <a:p>
            <a:fld id="{79935B8E-2670-44B4-83E3-182EC7BA3D96}" type="datetime1">
              <a:rPr kumimoji="1" lang="ja-JP" altLang="en-US" smtClean="0"/>
              <a:pPr/>
              <a:t>2012/6/28</a:t>
            </a:fld>
            <a:endParaRPr kumimoji="1" lang="ja-JP" altLang="en-US"/>
          </a:p>
        </p:txBody>
      </p:sp>
      <p:sp>
        <p:nvSpPr>
          <p:cNvPr id="17" name="フッター プレースホルダー 16"/>
          <p:cNvSpPr>
            <a:spLocks noGrp="1"/>
          </p:cNvSpPr>
          <p:nvPr>
            <p:ph type="ftr" sz="quarter" idx="11"/>
          </p:nvPr>
        </p:nvSpPr>
        <p:spPr>
          <a:xfrm>
            <a:off x="2898648" y="6355080"/>
            <a:ext cx="3474720" cy="365760"/>
          </a:xfrm>
        </p:spPr>
        <p:txBody>
          <a:bodyPr/>
          <a:lstStyle>
            <a:lvl1pPr>
              <a:defRPr>
                <a:latin typeface="+mn-lt"/>
              </a:defRPr>
            </a:lvl1pPr>
          </a:lstStyle>
          <a:p>
            <a:endParaRPr kumimoji="1" lang="ja-JP" altLang="en-US"/>
          </a:p>
        </p:txBody>
      </p:sp>
      <p:sp>
        <p:nvSpPr>
          <p:cNvPr id="29" name="スライド番号プレースホルダー 28"/>
          <p:cNvSpPr>
            <a:spLocks noGrp="1"/>
          </p:cNvSpPr>
          <p:nvPr>
            <p:ph type="sldNum" sz="quarter" idx="12"/>
          </p:nvPr>
        </p:nvSpPr>
        <p:spPr>
          <a:xfrm>
            <a:off x="1216152" y="6355080"/>
            <a:ext cx="1219200" cy="365760"/>
          </a:xfrm>
        </p:spPr>
        <p:txBody>
          <a:bodyPr/>
          <a:lstStyle>
            <a:lvl1pPr>
              <a:defRPr>
                <a:latin typeface="+mn-lt"/>
              </a:defRPr>
            </a:lvl1pPr>
          </a:lstStyle>
          <a:p>
            <a:fld id="{F0B0AA45-409D-442A-9583-C1DE56245286}" type="slidenum">
              <a:rPr kumimoji="1" lang="ja-JP" altLang="en-US" smtClean="0"/>
              <a:pPr/>
              <a:t>‹#›</a:t>
            </a:fld>
            <a:endParaRPr kumimoji="1" lang="ja-JP" altLang="en-US"/>
          </a:p>
        </p:txBody>
      </p:sp>
      <p:sp>
        <p:nvSpPr>
          <p:cNvPr id="21" name="正方形/長方形 20"/>
          <p:cNvSpPr/>
          <p:nvPr/>
        </p:nvSpPr>
        <p:spPr>
          <a:xfrm>
            <a:off x="904875" y="3648075"/>
            <a:ext cx="7762056"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latin typeface="+mn-lt"/>
            </a:endParaRPr>
          </a:p>
        </p:txBody>
      </p:sp>
      <p:sp>
        <p:nvSpPr>
          <p:cNvPr id="33" name="正方形/長方形 32"/>
          <p:cNvSpPr/>
          <p:nvPr/>
        </p:nvSpPr>
        <p:spPr>
          <a:xfrm>
            <a:off x="914400" y="5048250"/>
            <a:ext cx="7762056" cy="829022"/>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latin typeface="+mn-lt"/>
            </a:endParaRPr>
          </a:p>
        </p:txBody>
      </p:sp>
      <p:sp>
        <p:nvSpPr>
          <p:cNvPr id="22" name="正方形/長方形 21"/>
          <p:cNvSpPr/>
          <p:nvPr/>
        </p:nvSpPr>
        <p:spPr>
          <a:xfrm>
            <a:off x="904875" y="3648075"/>
            <a:ext cx="2286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latin typeface="+mn-lt"/>
            </a:endParaRPr>
          </a:p>
        </p:txBody>
      </p:sp>
      <p:sp>
        <p:nvSpPr>
          <p:cNvPr id="32" name="正方形/長方形 31"/>
          <p:cNvSpPr/>
          <p:nvPr/>
        </p:nvSpPr>
        <p:spPr>
          <a:xfrm>
            <a:off x="914400" y="5048250"/>
            <a:ext cx="228600" cy="829022"/>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latin typeface="+mn-lt"/>
            </a:endParaRPr>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0" lang="ja-JP" altLang="en-US" smtClean="0"/>
              <a:t>マスター タイトルの書式設定</a:t>
            </a:r>
            <a:endParaRPr kumimoji="0" lang="en-US"/>
          </a:p>
        </p:txBody>
      </p:sp>
      <p:sp>
        <p:nvSpPr>
          <p:cNvPr id="3" name="縦書きテキスト プレースホルダー 2"/>
          <p:cNvSpPr>
            <a:spLocks noGrp="1"/>
          </p:cNvSpPr>
          <p:nvPr>
            <p:ph type="body" orient="vert" idx="1"/>
          </p:nvPr>
        </p:nvSpPr>
        <p:spPr/>
        <p:txBody>
          <a:bodyPr vert="eaVert"/>
          <a:lstStyle/>
          <a:p>
            <a:pPr lvl="0" eaLnBrk="1" latinLnBrk="0" hangingPunct="1"/>
            <a:r>
              <a:rPr lang="ja-JP" altLang="en-US" smtClean="0"/>
              <a:t>マスター テキストの書式設定</a:t>
            </a:r>
          </a:p>
          <a:p>
            <a:pPr lvl="1" eaLnBrk="1" latinLnBrk="0" hangingPunct="1"/>
            <a:r>
              <a:rPr lang="ja-JP" altLang="en-US" smtClean="0"/>
              <a:t>第 </a:t>
            </a:r>
            <a:r>
              <a:rPr lang="en-US" altLang="ja-JP" smtClean="0"/>
              <a:t>2 </a:t>
            </a:r>
            <a:r>
              <a:rPr lang="ja-JP" altLang="en-US" smtClean="0"/>
              <a:t>レベル</a:t>
            </a:r>
          </a:p>
          <a:p>
            <a:pPr lvl="2" eaLnBrk="1" latinLnBrk="0" hangingPunct="1"/>
            <a:r>
              <a:rPr lang="ja-JP" altLang="en-US" smtClean="0"/>
              <a:t>第 </a:t>
            </a:r>
            <a:r>
              <a:rPr lang="en-US" altLang="ja-JP" smtClean="0"/>
              <a:t>3 </a:t>
            </a:r>
            <a:r>
              <a:rPr lang="ja-JP" altLang="en-US" smtClean="0"/>
              <a:t>レベル</a:t>
            </a:r>
          </a:p>
          <a:p>
            <a:pPr lvl="3" eaLnBrk="1" latinLnBrk="0" hangingPunct="1"/>
            <a:r>
              <a:rPr lang="ja-JP" altLang="en-US" smtClean="0"/>
              <a:t>第 </a:t>
            </a:r>
            <a:r>
              <a:rPr lang="en-US" altLang="ja-JP" smtClean="0"/>
              <a:t>4 </a:t>
            </a:r>
            <a:r>
              <a:rPr lang="ja-JP" altLang="en-US" smtClean="0"/>
              <a:t>レベル</a:t>
            </a:r>
          </a:p>
          <a:p>
            <a:pPr lvl="4" eaLnBrk="1" latinLnBrk="0" hangingPunct="1"/>
            <a:r>
              <a:rPr lang="ja-JP" altLang="en-US" smtClean="0"/>
              <a:t>第 </a:t>
            </a:r>
            <a:r>
              <a:rPr lang="en-US" altLang="ja-JP" smtClean="0"/>
              <a:t>5 </a:t>
            </a:r>
            <a:r>
              <a:rPr lang="ja-JP" altLang="en-US" smtClean="0"/>
              <a:t>レベル</a:t>
            </a:r>
            <a:endParaRPr kumimoji="0" lang="en-US"/>
          </a:p>
        </p:txBody>
      </p:sp>
      <p:sp>
        <p:nvSpPr>
          <p:cNvPr id="4" name="日付プレースホルダー 3"/>
          <p:cNvSpPr>
            <a:spLocks noGrp="1"/>
          </p:cNvSpPr>
          <p:nvPr>
            <p:ph type="dt" sz="half" idx="10"/>
          </p:nvPr>
        </p:nvSpPr>
        <p:spPr/>
        <p:txBody>
          <a:bodyPr/>
          <a:lstStyle/>
          <a:p>
            <a:fld id="{27612655-C51B-4827-8F7B-5AADCA63CE91}" type="datetime1">
              <a:rPr kumimoji="1" lang="ja-JP" altLang="en-US" smtClean="0"/>
              <a:t>2012/6/28</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F0B0AA45-409D-442A-9583-C1DE56245286}" type="slidenum">
              <a:rPr kumimoji="1" lang="ja-JP" altLang="en-US" smtClean="0"/>
              <a:t>‹#›</a:t>
            </a:fld>
            <a:endParaRPr kumimoji="1" lang="ja-JP"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6629400" y="274638"/>
            <a:ext cx="2057400" cy="5851525"/>
          </a:xfrm>
        </p:spPr>
        <p:txBody>
          <a:bodyPr vert="eaVert"/>
          <a:lstStyle/>
          <a:p>
            <a:r>
              <a:rPr kumimoji="0" lang="ja-JP" altLang="en-US" smtClean="0"/>
              <a:t>マスター タイトルの書式設定</a:t>
            </a:r>
            <a:endParaRPr kumimoji="0" lang="en-US"/>
          </a:p>
        </p:txBody>
      </p:sp>
      <p:sp>
        <p:nvSpPr>
          <p:cNvPr id="3" name="縦書きテキスト プレースホルダー 2"/>
          <p:cNvSpPr>
            <a:spLocks noGrp="1"/>
          </p:cNvSpPr>
          <p:nvPr>
            <p:ph type="body" orient="vert" idx="1"/>
          </p:nvPr>
        </p:nvSpPr>
        <p:spPr>
          <a:xfrm>
            <a:off x="457200" y="274638"/>
            <a:ext cx="6019800" cy="5851525"/>
          </a:xfrm>
        </p:spPr>
        <p:txBody>
          <a:bodyPr vert="eaVert"/>
          <a:lstStyle/>
          <a:p>
            <a:pPr lvl="0" eaLnBrk="1" latinLnBrk="0" hangingPunct="1"/>
            <a:r>
              <a:rPr lang="ja-JP" altLang="en-US" smtClean="0"/>
              <a:t>マスター テキストの書式設定</a:t>
            </a:r>
          </a:p>
          <a:p>
            <a:pPr lvl="1" eaLnBrk="1" latinLnBrk="0" hangingPunct="1"/>
            <a:r>
              <a:rPr lang="ja-JP" altLang="en-US" smtClean="0"/>
              <a:t>第 </a:t>
            </a:r>
            <a:r>
              <a:rPr lang="en-US" altLang="ja-JP" smtClean="0"/>
              <a:t>2 </a:t>
            </a:r>
            <a:r>
              <a:rPr lang="ja-JP" altLang="en-US" smtClean="0"/>
              <a:t>レベル</a:t>
            </a:r>
          </a:p>
          <a:p>
            <a:pPr lvl="2" eaLnBrk="1" latinLnBrk="0" hangingPunct="1"/>
            <a:r>
              <a:rPr lang="ja-JP" altLang="en-US" smtClean="0"/>
              <a:t>第 </a:t>
            </a:r>
            <a:r>
              <a:rPr lang="en-US" altLang="ja-JP" smtClean="0"/>
              <a:t>3 </a:t>
            </a:r>
            <a:r>
              <a:rPr lang="ja-JP" altLang="en-US" smtClean="0"/>
              <a:t>レベル</a:t>
            </a:r>
          </a:p>
          <a:p>
            <a:pPr lvl="3" eaLnBrk="1" latinLnBrk="0" hangingPunct="1"/>
            <a:r>
              <a:rPr lang="ja-JP" altLang="en-US" smtClean="0"/>
              <a:t>第 </a:t>
            </a:r>
            <a:r>
              <a:rPr lang="en-US" altLang="ja-JP" smtClean="0"/>
              <a:t>4 </a:t>
            </a:r>
            <a:r>
              <a:rPr lang="ja-JP" altLang="en-US" smtClean="0"/>
              <a:t>レベル</a:t>
            </a:r>
          </a:p>
          <a:p>
            <a:pPr lvl="4" eaLnBrk="1" latinLnBrk="0" hangingPunct="1"/>
            <a:r>
              <a:rPr lang="ja-JP" altLang="en-US" smtClean="0"/>
              <a:t>第 </a:t>
            </a:r>
            <a:r>
              <a:rPr lang="en-US" altLang="ja-JP" smtClean="0"/>
              <a:t>5 </a:t>
            </a:r>
            <a:r>
              <a:rPr lang="ja-JP" altLang="en-US" smtClean="0"/>
              <a:t>レベル</a:t>
            </a:r>
            <a:endParaRPr kumimoji="0" lang="en-US"/>
          </a:p>
        </p:txBody>
      </p:sp>
      <p:sp>
        <p:nvSpPr>
          <p:cNvPr id="4" name="日付プレースホルダー 3"/>
          <p:cNvSpPr>
            <a:spLocks noGrp="1"/>
          </p:cNvSpPr>
          <p:nvPr>
            <p:ph type="dt" sz="half" idx="10"/>
          </p:nvPr>
        </p:nvSpPr>
        <p:spPr/>
        <p:txBody>
          <a:bodyPr/>
          <a:lstStyle/>
          <a:p>
            <a:fld id="{D9D5E02C-E789-49FC-8E8E-426111AD884A}" type="datetime1">
              <a:rPr kumimoji="1" lang="ja-JP" altLang="en-US" smtClean="0"/>
              <a:t>2012/6/28</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F0B0AA45-409D-442A-9583-C1DE56245286}" type="slidenum">
              <a:rPr kumimoji="1" lang="ja-JP" altLang="en-US" smtClean="0"/>
              <a:t>‹#›</a:t>
            </a:fld>
            <a:endParaRPr kumimoji="1" lang="ja-JP" altLang="en-US"/>
          </a:p>
        </p:txBody>
      </p:sp>
      <p:sp>
        <p:nvSpPr>
          <p:cNvPr id="7" name="直線コネクタ 6"/>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8" name="二等辺三角形 7"/>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直線コネクタ 8"/>
          <p:cNvSpPr>
            <a:spLocks noChangeShapeType="1"/>
          </p:cNvSpPr>
          <p:nvPr/>
        </p:nvSpPr>
        <p:spPr bwMode="auto">
          <a:xfrm rot="5400000">
            <a:off x="3629607"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atin typeface="+mn-lt"/>
              </a:defRPr>
            </a:lvl1pPr>
          </a:lstStyle>
          <a:p>
            <a:r>
              <a:rPr kumimoji="0" lang="ja-JP" altLang="en-US" dirty="0" smtClean="0"/>
              <a:t>マスター タイトルの書式設定</a:t>
            </a:r>
            <a:endParaRPr kumimoji="0" lang="en-US" dirty="0"/>
          </a:p>
        </p:txBody>
      </p:sp>
      <p:sp>
        <p:nvSpPr>
          <p:cNvPr id="4" name="日付プレースホルダー 3"/>
          <p:cNvSpPr>
            <a:spLocks noGrp="1"/>
          </p:cNvSpPr>
          <p:nvPr>
            <p:ph type="dt" sz="half" idx="10"/>
          </p:nvPr>
        </p:nvSpPr>
        <p:spPr/>
        <p:txBody>
          <a:bodyPr/>
          <a:lstStyle>
            <a:lvl1pPr>
              <a:defRPr>
                <a:latin typeface="+mn-lt"/>
              </a:defRPr>
            </a:lvl1pPr>
          </a:lstStyle>
          <a:p>
            <a:fld id="{9FCAA714-8A7F-4D02-8A76-5FC6CD4E1CD3}" type="datetime1">
              <a:rPr kumimoji="1" lang="ja-JP" altLang="en-US" smtClean="0"/>
              <a:pPr/>
              <a:t>2012/6/28</a:t>
            </a:fld>
            <a:endParaRPr kumimoji="1" lang="ja-JP" altLang="en-US"/>
          </a:p>
        </p:txBody>
      </p:sp>
      <p:sp>
        <p:nvSpPr>
          <p:cNvPr id="5" name="フッター プレースホルダー 4"/>
          <p:cNvSpPr>
            <a:spLocks noGrp="1"/>
          </p:cNvSpPr>
          <p:nvPr>
            <p:ph type="ftr" sz="quarter" idx="11"/>
          </p:nvPr>
        </p:nvSpPr>
        <p:spPr/>
        <p:txBody>
          <a:bodyPr/>
          <a:lstStyle>
            <a:lvl1pPr>
              <a:defRPr>
                <a:latin typeface="+mn-lt"/>
              </a:defRPr>
            </a:lvl1pPr>
          </a:lstStyle>
          <a:p>
            <a:endParaRPr kumimoji="1" lang="ja-JP" altLang="en-US"/>
          </a:p>
        </p:txBody>
      </p:sp>
      <p:sp>
        <p:nvSpPr>
          <p:cNvPr id="6" name="スライド番号プレースホルダー 5"/>
          <p:cNvSpPr>
            <a:spLocks noGrp="1"/>
          </p:cNvSpPr>
          <p:nvPr>
            <p:ph type="sldNum" sz="quarter" idx="12"/>
          </p:nvPr>
        </p:nvSpPr>
        <p:spPr/>
        <p:txBody>
          <a:bodyPr/>
          <a:lstStyle>
            <a:lvl1pPr>
              <a:defRPr>
                <a:latin typeface="+mn-lt"/>
              </a:defRPr>
            </a:lvl1pPr>
          </a:lstStyle>
          <a:p>
            <a:fld id="{F0B0AA45-409D-442A-9583-C1DE56245286}" type="slidenum">
              <a:rPr kumimoji="1" lang="ja-JP" altLang="en-US" smtClean="0"/>
              <a:pPr/>
              <a:t>‹#›</a:t>
            </a:fld>
            <a:endParaRPr kumimoji="1" lang="ja-JP" altLang="en-US"/>
          </a:p>
        </p:txBody>
      </p:sp>
      <p:sp>
        <p:nvSpPr>
          <p:cNvPr id="8" name="コンテンツ プレースホルダー 7"/>
          <p:cNvSpPr>
            <a:spLocks noGrp="1"/>
          </p:cNvSpPr>
          <p:nvPr>
            <p:ph sz="quarter" idx="1"/>
          </p:nvPr>
        </p:nvSpPr>
        <p:spPr>
          <a:xfrm>
            <a:off x="457200" y="1219200"/>
            <a:ext cx="8229600" cy="4937760"/>
          </a:xfrm>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eaLnBrk="1" latinLnBrk="0" hangingPunct="1"/>
            <a:r>
              <a:rPr lang="ja-JP" altLang="en-US" dirty="0" smtClean="0"/>
              <a:t>マスター テキストの書式設定</a:t>
            </a:r>
          </a:p>
          <a:p>
            <a:pPr lvl="1" eaLnBrk="1" latinLnBrk="0" hangingPunct="1"/>
            <a:r>
              <a:rPr lang="ja-JP" altLang="en-US" dirty="0" smtClean="0"/>
              <a:t>第 </a:t>
            </a:r>
            <a:r>
              <a:rPr lang="en-US" altLang="ja-JP" dirty="0" smtClean="0"/>
              <a:t>2 </a:t>
            </a:r>
            <a:r>
              <a:rPr lang="ja-JP" altLang="en-US" dirty="0" smtClean="0"/>
              <a:t>レベル</a:t>
            </a:r>
          </a:p>
          <a:p>
            <a:pPr lvl="2" eaLnBrk="1" latinLnBrk="0" hangingPunct="1"/>
            <a:r>
              <a:rPr lang="ja-JP" altLang="en-US" dirty="0" smtClean="0"/>
              <a:t>第 </a:t>
            </a:r>
            <a:r>
              <a:rPr lang="en-US" altLang="ja-JP" dirty="0" smtClean="0"/>
              <a:t>3 </a:t>
            </a:r>
            <a:r>
              <a:rPr lang="ja-JP" altLang="en-US" dirty="0" smtClean="0"/>
              <a:t>レベル</a:t>
            </a:r>
          </a:p>
          <a:p>
            <a:pPr lvl="3" eaLnBrk="1" latinLnBrk="0" hangingPunct="1"/>
            <a:r>
              <a:rPr lang="ja-JP" altLang="en-US" dirty="0" smtClean="0"/>
              <a:t>第 </a:t>
            </a:r>
            <a:r>
              <a:rPr lang="en-US" altLang="ja-JP" dirty="0" smtClean="0"/>
              <a:t>4 </a:t>
            </a:r>
            <a:r>
              <a:rPr lang="ja-JP" altLang="en-US" dirty="0" smtClean="0"/>
              <a:t>レベル</a:t>
            </a:r>
          </a:p>
          <a:p>
            <a:pPr lvl="4" eaLnBrk="1" latinLnBrk="0" hangingPunct="1"/>
            <a:r>
              <a:rPr lang="ja-JP" altLang="en-US" dirty="0" smtClean="0"/>
              <a:t>第 </a:t>
            </a:r>
            <a:r>
              <a:rPr lang="en-US" altLang="ja-JP" dirty="0" smtClean="0"/>
              <a:t>5 </a:t>
            </a:r>
            <a:r>
              <a:rPr lang="ja-JP" altLang="en-US" dirty="0" smtClean="0"/>
              <a:t>レベル</a:t>
            </a:r>
            <a:endParaRPr kumimoji="0" lang="en-US" dirty="0"/>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セクション見出し">
    <p:bg>
      <p:bgRef idx="1001">
        <a:schemeClr val="bg2"/>
      </p:bgRef>
    </p:bg>
    <p:spTree>
      <p:nvGrpSpPr>
        <p:cNvPr id="1" name=""/>
        <p:cNvGrpSpPr/>
        <p:nvPr/>
      </p:nvGrpSpPr>
      <p:grpSpPr>
        <a:xfrm>
          <a:off x="0" y="0"/>
          <a:ext cx="0" cy="0"/>
          <a:chOff x="0" y="0"/>
          <a:chExt cx="0" cy="0"/>
        </a:xfrm>
      </p:grpSpPr>
      <p:sp>
        <p:nvSpPr>
          <p:cNvPr id="2" name="タイトル 1"/>
          <p:cNvSpPr>
            <a:spLocks noGrp="1"/>
          </p:cNvSpPr>
          <p:nvPr>
            <p:ph type="title"/>
          </p:nvPr>
        </p:nvSpPr>
        <p:spPr>
          <a:xfrm>
            <a:off x="1219200" y="2971800"/>
            <a:ext cx="6858000" cy="1066800"/>
          </a:xfrm>
        </p:spPr>
        <p:txBody>
          <a:bodyPr anchor="t" anchorCtr="0"/>
          <a:lstStyle>
            <a:lvl1pPr algn="r">
              <a:buNone/>
              <a:defRPr sz="3200" b="0" cap="none" baseline="0"/>
            </a:lvl1pPr>
          </a:lstStyle>
          <a:p>
            <a:r>
              <a:rPr kumimoji="0" lang="ja-JP" altLang="en-US" smtClean="0"/>
              <a:t>マスター タイトルの書式設定</a:t>
            </a:r>
            <a:endParaRPr kumimoji="0" lang="en-US"/>
          </a:p>
        </p:txBody>
      </p:sp>
      <p:sp>
        <p:nvSpPr>
          <p:cNvPr id="3" name="テキスト プレースホルダー 2"/>
          <p:cNvSpPr>
            <a:spLocks noGrp="1"/>
          </p:cNvSpPr>
          <p:nvPr>
            <p:ph type="body" idx="1"/>
          </p:nvPr>
        </p:nvSpPr>
        <p:spPr>
          <a:xfrm>
            <a:off x="1295400" y="4267200"/>
            <a:ext cx="67818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ja-JP" altLang="en-US" smtClean="0"/>
              <a:t>マスター テキストの書式設定</a:t>
            </a:r>
          </a:p>
        </p:txBody>
      </p:sp>
      <p:sp>
        <p:nvSpPr>
          <p:cNvPr id="4" name="日付プレースホルダー 3"/>
          <p:cNvSpPr>
            <a:spLocks noGrp="1"/>
          </p:cNvSpPr>
          <p:nvPr>
            <p:ph type="dt" sz="half" idx="10"/>
          </p:nvPr>
        </p:nvSpPr>
        <p:spPr>
          <a:xfrm>
            <a:off x="6400800" y="6355080"/>
            <a:ext cx="2286000" cy="365760"/>
          </a:xfrm>
        </p:spPr>
        <p:txBody>
          <a:bodyPr/>
          <a:lstStyle/>
          <a:p>
            <a:fld id="{23043CEB-F495-4835-90E6-46B9523D4124}" type="datetime1">
              <a:rPr kumimoji="1" lang="ja-JP" altLang="en-US" smtClean="0"/>
              <a:t>2012/6/28</a:t>
            </a:fld>
            <a:endParaRPr kumimoji="1" lang="ja-JP" altLang="en-US"/>
          </a:p>
        </p:txBody>
      </p:sp>
      <p:sp>
        <p:nvSpPr>
          <p:cNvPr id="5" name="フッター プレースホルダー 4"/>
          <p:cNvSpPr>
            <a:spLocks noGrp="1"/>
          </p:cNvSpPr>
          <p:nvPr>
            <p:ph type="ftr" sz="quarter" idx="11"/>
          </p:nvPr>
        </p:nvSpPr>
        <p:spPr>
          <a:xfrm>
            <a:off x="2898648" y="6355080"/>
            <a:ext cx="3474720" cy="365760"/>
          </a:xfrm>
        </p:spPr>
        <p:txBody>
          <a:bodyPr/>
          <a:lstStyle/>
          <a:p>
            <a:endParaRPr kumimoji="1" lang="ja-JP" altLang="en-US"/>
          </a:p>
        </p:txBody>
      </p:sp>
      <p:sp>
        <p:nvSpPr>
          <p:cNvPr id="6" name="スライド番号プレースホルダー 5"/>
          <p:cNvSpPr>
            <a:spLocks noGrp="1"/>
          </p:cNvSpPr>
          <p:nvPr>
            <p:ph type="sldNum" sz="quarter" idx="12"/>
          </p:nvPr>
        </p:nvSpPr>
        <p:spPr>
          <a:xfrm>
            <a:off x="1069848" y="6355080"/>
            <a:ext cx="1520952" cy="365760"/>
          </a:xfrm>
        </p:spPr>
        <p:txBody>
          <a:bodyPr/>
          <a:lstStyle/>
          <a:p>
            <a:fld id="{F0B0AA45-409D-442A-9583-C1DE56245286}" type="slidenum">
              <a:rPr kumimoji="1" lang="ja-JP" altLang="en-US" smtClean="0"/>
              <a:t>‹#›</a:t>
            </a:fld>
            <a:endParaRPr kumimoji="1" lang="ja-JP" altLang="en-US"/>
          </a:p>
        </p:txBody>
      </p:sp>
      <p:sp>
        <p:nvSpPr>
          <p:cNvPr id="7" name="正方形/長方形 6"/>
          <p:cNvSpPr/>
          <p:nvPr/>
        </p:nvSpPr>
        <p:spPr>
          <a:xfrm>
            <a:off x="914400" y="2819400"/>
            <a:ext cx="73152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正方形/長方形 7"/>
          <p:cNvSpPr/>
          <p:nvPr/>
        </p:nvSpPr>
        <p:spPr>
          <a:xfrm>
            <a:off x="914400" y="2819400"/>
            <a:ext cx="2286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28600"/>
            <a:ext cx="8229600" cy="914400"/>
          </a:xfrm>
        </p:spPr>
        <p:txBody>
          <a:bodyPr/>
          <a:lstStyle/>
          <a:p>
            <a:r>
              <a:rPr kumimoji="0" lang="ja-JP" altLang="en-US" smtClean="0"/>
              <a:t>マスター タイトルの書式設定</a:t>
            </a:r>
            <a:endParaRPr kumimoji="0" lang="en-US"/>
          </a:p>
        </p:txBody>
      </p:sp>
      <p:sp>
        <p:nvSpPr>
          <p:cNvPr id="5" name="日付プレースホルダー 4"/>
          <p:cNvSpPr>
            <a:spLocks noGrp="1"/>
          </p:cNvSpPr>
          <p:nvPr>
            <p:ph type="dt" sz="half" idx="10"/>
          </p:nvPr>
        </p:nvSpPr>
        <p:spPr/>
        <p:txBody>
          <a:bodyPr/>
          <a:lstStyle/>
          <a:p>
            <a:fld id="{D46B3ECE-B94A-4BAB-A137-07A4F4236833}" type="datetime1">
              <a:rPr kumimoji="1" lang="ja-JP" altLang="en-US" smtClean="0"/>
              <a:t>2012/6/28</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F0B0AA45-409D-442A-9583-C1DE56245286}" type="slidenum">
              <a:rPr kumimoji="1" lang="ja-JP" altLang="en-US" smtClean="0"/>
              <a:t>‹#›</a:t>
            </a:fld>
            <a:endParaRPr kumimoji="1" lang="ja-JP" altLang="en-US"/>
          </a:p>
        </p:txBody>
      </p:sp>
      <p:sp>
        <p:nvSpPr>
          <p:cNvPr id="9" name="コンテンツ プレースホルダー 8"/>
          <p:cNvSpPr>
            <a:spLocks noGrp="1"/>
          </p:cNvSpPr>
          <p:nvPr>
            <p:ph sz="quarter" idx="1"/>
          </p:nvPr>
        </p:nvSpPr>
        <p:spPr>
          <a:xfrm>
            <a:off x="457200" y="1219200"/>
            <a:ext cx="4041648" cy="4937760"/>
          </a:xfrm>
        </p:spPr>
        <p:txBody>
          <a:bodyPr/>
          <a:lstStyle/>
          <a:p>
            <a:pPr lvl="0" eaLnBrk="1" latinLnBrk="0" hangingPunct="1"/>
            <a:r>
              <a:rPr lang="ja-JP" altLang="en-US" smtClean="0"/>
              <a:t>マスター テキストの書式設定</a:t>
            </a:r>
          </a:p>
          <a:p>
            <a:pPr lvl="1" eaLnBrk="1" latinLnBrk="0" hangingPunct="1"/>
            <a:r>
              <a:rPr lang="ja-JP" altLang="en-US" smtClean="0"/>
              <a:t>第 </a:t>
            </a:r>
            <a:r>
              <a:rPr lang="en-US" altLang="ja-JP" smtClean="0"/>
              <a:t>2 </a:t>
            </a:r>
            <a:r>
              <a:rPr lang="ja-JP" altLang="en-US" smtClean="0"/>
              <a:t>レベル</a:t>
            </a:r>
          </a:p>
          <a:p>
            <a:pPr lvl="2" eaLnBrk="1" latinLnBrk="0" hangingPunct="1"/>
            <a:r>
              <a:rPr lang="ja-JP" altLang="en-US" smtClean="0"/>
              <a:t>第 </a:t>
            </a:r>
            <a:r>
              <a:rPr lang="en-US" altLang="ja-JP" smtClean="0"/>
              <a:t>3 </a:t>
            </a:r>
            <a:r>
              <a:rPr lang="ja-JP" altLang="en-US" smtClean="0"/>
              <a:t>レベル</a:t>
            </a:r>
          </a:p>
          <a:p>
            <a:pPr lvl="3" eaLnBrk="1" latinLnBrk="0" hangingPunct="1"/>
            <a:r>
              <a:rPr lang="ja-JP" altLang="en-US" smtClean="0"/>
              <a:t>第 </a:t>
            </a:r>
            <a:r>
              <a:rPr lang="en-US" altLang="ja-JP" smtClean="0"/>
              <a:t>4 </a:t>
            </a:r>
            <a:r>
              <a:rPr lang="ja-JP" altLang="en-US" smtClean="0"/>
              <a:t>レベル</a:t>
            </a:r>
          </a:p>
          <a:p>
            <a:pPr lvl="4" eaLnBrk="1" latinLnBrk="0" hangingPunct="1"/>
            <a:r>
              <a:rPr lang="ja-JP" altLang="en-US" smtClean="0"/>
              <a:t>第 </a:t>
            </a:r>
            <a:r>
              <a:rPr lang="en-US" altLang="ja-JP" smtClean="0"/>
              <a:t>5 </a:t>
            </a:r>
            <a:r>
              <a:rPr lang="ja-JP" altLang="en-US" smtClean="0"/>
              <a:t>レベル</a:t>
            </a:r>
            <a:endParaRPr kumimoji="0" lang="en-US"/>
          </a:p>
        </p:txBody>
      </p:sp>
      <p:sp>
        <p:nvSpPr>
          <p:cNvPr id="11" name="コンテンツ プレースホルダー 10"/>
          <p:cNvSpPr>
            <a:spLocks noGrp="1"/>
          </p:cNvSpPr>
          <p:nvPr>
            <p:ph sz="quarter" idx="2"/>
          </p:nvPr>
        </p:nvSpPr>
        <p:spPr>
          <a:xfrm>
            <a:off x="4632198" y="1216152"/>
            <a:ext cx="4041648" cy="4937760"/>
          </a:xfrm>
        </p:spPr>
        <p:txBody>
          <a:bodyPr/>
          <a:lstStyle/>
          <a:p>
            <a:pPr lvl="0" eaLnBrk="1" latinLnBrk="0" hangingPunct="1"/>
            <a:r>
              <a:rPr lang="ja-JP" altLang="en-US" smtClean="0"/>
              <a:t>マスター テキストの書式設定</a:t>
            </a:r>
          </a:p>
          <a:p>
            <a:pPr lvl="1" eaLnBrk="1" latinLnBrk="0" hangingPunct="1"/>
            <a:r>
              <a:rPr lang="ja-JP" altLang="en-US" smtClean="0"/>
              <a:t>第 </a:t>
            </a:r>
            <a:r>
              <a:rPr lang="en-US" altLang="ja-JP" smtClean="0"/>
              <a:t>2 </a:t>
            </a:r>
            <a:r>
              <a:rPr lang="ja-JP" altLang="en-US" smtClean="0"/>
              <a:t>レベル</a:t>
            </a:r>
          </a:p>
          <a:p>
            <a:pPr lvl="2" eaLnBrk="1" latinLnBrk="0" hangingPunct="1"/>
            <a:r>
              <a:rPr lang="ja-JP" altLang="en-US" smtClean="0"/>
              <a:t>第 </a:t>
            </a:r>
            <a:r>
              <a:rPr lang="en-US" altLang="ja-JP" smtClean="0"/>
              <a:t>3 </a:t>
            </a:r>
            <a:r>
              <a:rPr lang="ja-JP" altLang="en-US" smtClean="0"/>
              <a:t>レベル</a:t>
            </a:r>
          </a:p>
          <a:p>
            <a:pPr lvl="3" eaLnBrk="1" latinLnBrk="0" hangingPunct="1"/>
            <a:r>
              <a:rPr lang="ja-JP" altLang="en-US" smtClean="0"/>
              <a:t>第 </a:t>
            </a:r>
            <a:r>
              <a:rPr lang="en-US" altLang="ja-JP" smtClean="0"/>
              <a:t>4 </a:t>
            </a:r>
            <a:r>
              <a:rPr lang="ja-JP" altLang="en-US" smtClean="0"/>
              <a:t>レベル</a:t>
            </a:r>
          </a:p>
          <a:p>
            <a:pPr lvl="4" eaLnBrk="1" latinLnBrk="0" hangingPunct="1"/>
            <a:r>
              <a:rPr lang="ja-JP" altLang="en-US" smtClean="0"/>
              <a:t>第 </a:t>
            </a:r>
            <a:r>
              <a:rPr lang="en-US" altLang="ja-JP" smtClean="0"/>
              <a:t>5 </a:t>
            </a:r>
            <a:r>
              <a:rPr lang="ja-JP" altLang="en-US" smtClean="0"/>
              <a:t>レベル</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28600"/>
            <a:ext cx="8229600" cy="914400"/>
          </a:xfrm>
        </p:spPr>
        <p:txBody>
          <a:bodyPr anchor="ctr"/>
          <a:lstStyle>
            <a:lvl1pPr>
              <a:defRPr/>
            </a:lvl1pPr>
          </a:lstStyle>
          <a:p>
            <a:r>
              <a:rPr kumimoji="0" lang="ja-JP" altLang="en-US" smtClean="0"/>
              <a:t>マスター タイトルの書式設定</a:t>
            </a:r>
            <a:endParaRPr kumimoji="0" lang="en-US"/>
          </a:p>
        </p:txBody>
      </p:sp>
      <p:sp>
        <p:nvSpPr>
          <p:cNvPr id="3" name="テキスト プレースホルダー 2"/>
          <p:cNvSpPr>
            <a:spLocks noGrp="1"/>
          </p:cNvSpPr>
          <p:nvPr>
            <p:ph type="body" idx="1"/>
          </p:nvPr>
        </p:nvSpPr>
        <p:spPr>
          <a:xfrm>
            <a:off x="457200" y="1285875"/>
            <a:ext cx="4040188"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ja-JP" altLang="en-US" smtClean="0"/>
              <a:t>マスター テキストの書式設定</a:t>
            </a:r>
          </a:p>
        </p:txBody>
      </p:sp>
      <p:sp>
        <p:nvSpPr>
          <p:cNvPr id="4" name="テキスト プレースホルダー 3"/>
          <p:cNvSpPr>
            <a:spLocks noGrp="1"/>
          </p:cNvSpPr>
          <p:nvPr>
            <p:ph type="body" sz="half" idx="3"/>
          </p:nvPr>
        </p:nvSpPr>
        <p:spPr>
          <a:xfrm>
            <a:off x="4648200" y="1295400"/>
            <a:ext cx="4041775"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ja-JP" altLang="en-US" smtClean="0"/>
              <a:t>マスター テキストの書式設定</a:t>
            </a:r>
          </a:p>
        </p:txBody>
      </p:sp>
      <p:sp>
        <p:nvSpPr>
          <p:cNvPr id="7" name="日付プレースホルダー 6"/>
          <p:cNvSpPr>
            <a:spLocks noGrp="1"/>
          </p:cNvSpPr>
          <p:nvPr>
            <p:ph type="dt" sz="half" idx="10"/>
          </p:nvPr>
        </p:nvSpPr>
        <p:spPr/>
        <p:txBody>
          <a:bodyPr/>
          <a:lstStyle/>
          <a:p>
            <a:fld id="{1C2ABF36-2D6B-4331-BCBD-737C5D70B862}" type="datetime1">
              <a:rPr kumimoji="1" lang="ja-JP" altLang="en-US" smtClean="0"/>
              <a:t>2012/6/28</a:t>
            </a:fld>
            <a:endParaRPr kumimoji="1" lang="ja-JP" altLang="en-US"/>
          </a:p>
        </p:txBody>
      </p:sp>
      <p:sp>
        <p:nvSpPr>
          <p:cNvPr id="8" name="フッター プレースホルダー 7"/>
          <p:cNvSpPr>
            <a:spLocks noGrp="1"/>
          </p:cNvSpPr>
          <p:nvPr>
            <p:ph type="ftr" sz="quarter" idx="11"/>
          </p:nvPr>
        </p:nvSpPr>
        <p:spPr/>
        <p:txBody>
          <a:bodyPr/>
          <a:lstStyle/>
          <a:p>
            <a:endParaRPr kumimoji="1" lang="ja-JP" altLang="en-US"/>
          </a:p>
        </p:txBody>
      </p:sp>
      <p:sp>
        <p:nvSpPr>
          <p:cNvPr id="9" name="スライド番号プレースホルダー 8"/>
          <p:cNvSpPr>
            <a:spLocks noGrp="1"/>
          </p:cNvSpPr>
          <p:nvPr>
            <p:ph type="sldNum" sz="quarter" idx="12"/>
          </p:nvPr>
        </p:nvSpPr>
        <p:spPr/>
        <p:txBody>
          <a:bodyPr/>
          <a:lstStyle/>
          <a:p>
            <a:fld id="{F0B0AA45-409D-442A-9583-C1DE56245286}" type="slidenum">
              <a:rPr kumimoji="1" lang="ja-JP" altLang="en-US" smtClean="0"/>
              <a:t>‹#›</a:t>
            </a:fld>
            <a:endParaRPr kumimoji="1" lang="ja-JP" altLang="en-US"/>
          </a:p>
        </p:txBody>
      </p:sp>
      <p:sp>
        <p:nvSpPr>
          <p:cNvPr id="11" name="コンテンツ プレースホルダー 10"/>
          <p:cNvSpPr>
            <a:spLocks noGrp="1"/>
          </p:cNvSpPr>
          <p:nvPr>
            <p:ph sz="quarter" idx="2"/>
          </p:nvPr>
        </p:nvSpPr>
        <p:spPr>
          <a:xfrm>
            <a:off x="457200" y="2133600"/>
            <a:ext cx="4038600" cy="4038600"/>
          </a:xfrm>
        </p:spPr>
        <p:txBody>
          <a:bodyPr/>
          <a:lstStyle/>
          <a:p>
            <a:pPr lvl="0" eaLnBrk="1" latinLnBrk="0" hangingPunct="1"/>
            <a:r>
              <a:rPr lang="ja-JP" altLang="en-US" smtClean="0"/>
              <a:t>マスター テキストの書式設定</a:t>
            </a:r>
          </a:p>
          <a:p>
            <a:pPr lvl="1" eaLnBrk="1" latinLnBrk="0" hangingPunct="1"/>
            <a:r>
              <a:rPr lang="ja-JP" altLang="en-US" smtClean="0"/>
              <a:t>第 </a:t>
            </a:r>
            <a:r>
              <a:rPr lang="en-US" altLang="ja-JP" smtClean="0"/>
              <a:t>2 </a:t>
            </a:r>
            <a:r>
              <a:rPr lang="ja-JP" altLang="en-US" smtClean="0"/>
              <a:t>レベル</a:t>
            </a:r>
          </a:p>
          <a:p>
            <a:pPr lvl="2" eaLnBrk="1" latinLnBrk="0" hangingPunct="1"/>
            <a:r>
              <a:rPr lang="ja-JP" altLang="en-US" smtClean="0"/>
              <a:t>第 </a:t>
            </a:r>
            <a:r>
              <a:rPr lang="en-US" altLang="ja-JP" smtClean="0"/>
              <a:t>3 </a:t>
            </a:r>
            <a:r>
              <a:rPr lang="ja-JP" altLang="en-US" smtClean="0"/>
              <a:t>レベル</a:t>
            </a:r>
          </a:p>
          <a:p>
            <a:pPr lvl="3" eaLnBrk="1" latinLnBrk="0" hangingPunct="1"/>
            <a:r>
              <a:rPr lang="ja-JP" altLang="en-US" smtClean="0"/>
              <a:t>第 </a:t>
            </a:r>
            <a:r>
              <a:rPr lang="en-US" altLang="ja-JP" smtClean="0"/>
              <a:t>4 </a:t>
            </a:r>
            <a:r>
              <a:rPr lang="ja-JP" altLang="en-US" smtClean="0"/>
              <a:t>レベル</a:t>
            </a:r>
          </a:p>
          <a:p>
            <a:pPr lvl="4" eaLnBrk="1" latinLnBrk="0" hangingPunct="1"/>
            <a:r>
              <a:rPr lang="ja-JP" altLang="en-US" smtClean="0"/>
              <a:t>第 </a:t>
            </a:r>
            <a:r>
              <a:rPr lang="en-US" altLang="ja-JP" smtClean="0"/>
              <a:t>5 </a:t>
            </a:r>
            <a:r>
              <a:rPr lang="ja-JP" altLang="en-US" smtClean="0"/>
              <a:t>レベル</a:t>
            </a:r>
            <a:endParaRPr kumimoji="0" lang="en-US"/>
          </a:p>
        </p:txBody>
      </p:sp>
      <p:sp>
        <p:nvSpPr>
          <p:cNvPr id="13" name="コンテンツ プレースホルダー 12"/>
          <p:cNvSpPr>
            <a:spLocks noGrp="1"/>
          </p:cNvSpPr>
          <p:nvPr>
            <p:ph sz="quarter" idx="4"/>
          </p:nvPr>
        </p:nvSpPr>
        <p:spPr>
          <a:xfrm>
            <a:off x="4648200" y="2133600"/>
            <a:ext cx="4038600" cy="4038600"/>
          </a:xfrm>
        </p:spPr>
        <p:txBody>
          <a:bodyPr/>
          <a:lstStyle/>
          <a:p>
            <a:pPr lvl="0" eaLnBrk="1" latinLnBrk="0" hangingPunct="1"/>
            <a:r>
              <a:rPr lang="ja-JP" altLang="en-US" smtClean="0"/>
              <a:t>マスター テキストの書式設定</a:t>
            </a:r>
          </a:p>
          <a:p>
            <a:pPr lvl="1" eaLnBrk="1" latinLnBrk="0" hangingPunct="1"/>
            <a:r>
              <a:rPr lang="ja-JP" altLang="en-US" smtClean="0"/>
              <a:t>第 </a:t>
            </a:r>
            <a:r>
              <a:rPr lang="en-US" altLang="ja-JP" smtClean="0"/>
              <a:t>2 </a:t>
            </a:r>
            <a:r>
              <a:rPr lang="ja-JP" altLang="en-US" smtClean="0"/>
              <a:t>レベル</a:t>
            </a:r>
          </a:p>
          <a:p>
            <a:pPr lvl="2" eaLnBrk="1" latinLnBrk="0" hangingPunct="1"/>
            <a:r>
              <a:rPr lang="ja-JP" altLang="en-US" smtClean="0"/>
              <a:t>第 </a:t>
            </a:r>
            <a:r>
              <a:rPr lang="en-US" altLang="ja-JP" smtClean="0"/>
              <a:t>3 </a:t>
            </a:r>
            <a:r>
              <a:rPr lang="ja-JP" altLang="en-US" smtClean="0"/>
              <a:t>レベル</a:t>
            </a:r>
          </a:p>
          <a:p>
            <a:pPr lvl="3" eaLnBrk="1" latinLnBrk="0" hangingPunct="1"/>
            <a:r>
              <a:rPr lang="ja-JP" altLang="en-US" smtClean="0"/>
              <a:t>第 </a:t>
            </a:r>
            <a:r>
              <a:rPr lang="en-US" altLang="ja-JP" smtClean="0"/>
              <a:t>4 </a:t>
            </a:r>
            <a:r>
              <a:rPr lang="ja-JP" altLang="en-US" smtClean="0"/>
              <a:t>レベル</a:t>
            </a:r>
          </a:p>
          <a:p>
            <a:pPr lvl="4" eaLnBrk="1" latinLnBrk="0" hangingPunct="1"/>
            <a:r>
              <a:rPr lang="ja-JP" altLang="en-US" smtClean="0"/>
              <a:t>第 </a:t>
            </a:r>
            <a:r>
              <a:rPr lang="en-US" altLang="ja-JP" smtClean="0"/>
              <a:t>5 </a:t>
            </a:r>
            <a:r>
              <a:rPr lang="ja-JP" altLang="en-US" smtClean="0"/>
              <a:t>レベル</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28600"/>
            <a:ext cx="8229600" cy="914400"/>
          </a:xfrm>
        </p:spPr>
        <p:txBody>
          <a:bodyPr/>
          <a:lstStyle/>
          <a:p>
            <a:r>
              <a:rPr kumimoji="0" lang="ja-JP" altLang="en-US" smtClean="0"/>
              <a:t>マスター タイトルの書式設定</a:t>
            </a:r>
            <a:endParaRPr kumimoji="0" lang="en-US"/>
          </a:p>
        </p:txBody>
      </p:sp>
      <p:sp>
        <p:nvSpPr>
          <p:cNvPr id="3" name="日付プレースホルダー 2"/>
          <p:cNvSpPr>
            <a:spLocks noGrp="1"/>
          </p:cNvSpPr>
          <p:nvPr>
            <p:ph type="dt" sz="half" idx="10"/>
          </p:nvPr>
        </p:nvSpPr>
        <p:spPr/>
        <p:txBody>
          <a:bodyPr/>
          <a:lstStyle/>
          <a:p>
            <a:fld id="{CD6F5526-B6FF-45C7-810E-643BC20FA53D}" type="datetime1">
              <a:rPr kumimoji="1" lang="ja-JP" altLang="en-US" smtClean="0"/>
              <a:t>2012/6/28</a:t>
            </a:fld>
            <a:endParaRPr kumimoji="1" lang="ja-JP" altLang="en-US"/>
          </a:p>
        </p:txBody>
      </p:sp>
      <p:sp>
        <p:nvSpPr>
          <p:cNvPr id="4" name="フッター プレースホルダー 3"/>
          <p:cNvSpPr>
            <a:spLocks noGrp="1"/>
          </p:cNvSpPr>
          <p:nvPr>
            <p:ph type="ftr" sz="quarter" idx="11"/>
          </p:nvPr>
        </p:nvSpPr>
        <p:spPr/>
        <p:txBody>
          <a:bodyPr/>
          <a:lstStyle/>
          <a:p>
            <a:endParaRPr kumimoji="1" lang="ja-JP" altLang="en-US"/>
          </a:p>
        </p:txBody>
      </p:sp>
      <p:sp>
        <p:nvSpPr>
          <p:cNvPr id="5" name="スライド番号プレースホルダー 4"/>
          <p:cNvSpPr>
            <a:spLocks noGrp="1"/>
          </p:cNvSpPr>
          <p:nvPr>
            <p:ph type="sldNum" sz="quarter" idx="12"/>
          </p:nvPr>
        </p:nvSpPr>
        <p:spPr/>
        <p:txBody>
          <a:bodyPr/>
          <a:lstStyle/>
          <a:p>
            <a:fld id="{F0B0AA45-409D-442A-9583-C1DE56245286}" type="slidenum">
              <a:rPr kumimoji="1" lang="ja-JP" altLang="en-US" smtClean="0"/>
              <a:t>‹#›</a:t>
            </a:fld>
            <a:endParaRPr kumimoji="1" lang="ja-JP" altLang="en-US"/>
          </a:p>
        </p:txBody>
      </p:sp>
      <p:sp>
        <p:nvSpPr>
          <p:cNvPr id="6" name="二等辺三角形 5"/>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fld id="{08318DFF-6BA7-4624-9BE1-16D3F45CC458}" type="datetime1">
              <a:rPr kumimoji="1" lang="ja-JP" altLang="en-US" smtClean="0"/>
              <a:t>2012/6/28</a:t>
            </a:fld>
            <a:endParaRPr kumimoji="1" lang="ja-JP" altLang="en-US"/>
          </a:p>
        </p:txBody>
      </p:sp>
      <p:sp>
        <p:nvSpPr>
          <p:cNvPr id="3" name="フッター プレースホルダー 2"/>
          <p:cNvSpPr>
            <a:spLocks noGrp="1"/>
          </p:cNvSpPr>
          <p:nvPr>
            <p:ph type="ftr" sz="quarter" idx="1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F0B0AA45-409D-442A-9583-C1DE56245286}" type="slidenum">
              <a:rPr kumimoji="1" lang="ja-JP" altLang="en-US" smtClean="0"/>
              <a:t>‹#›</a:t>
            </a:fld>
            <a:endParaRPr kumimoji="1" lang="ja-JP" altLang="en-US"/>
          </a:p>
        </p:txBody>
      </p:sp>
      <p:sp>
        <p:nvSpPr>
          <p:cNvPr id="5" name="直線コネクタ 4"/>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6" name="二等辺三角形 5"/>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6324600" y="304800"/>
            <a:ext cx="2514600" cy="838200"/>
          </a:xfrm>
        </p:spPr>
        <p:txBody>
          <a:bodyPr anchor="b" anchorCtr="0">
            <a:noAutofit/>
          </a:bodyPr>
          <a:lstStyle>
            <a:lvl1pPr algn="l">
              <a:buNone/>
              <a:defRPr sz="2000" b="1">
                <a:solidFill>
                  <a:schemeClr val="tx2"/>
                </a:solidFill>
                <a:latin typeface="+mn-lt"/>
                <a:ea typeface="+mn-ea"/>
                <a:cs typeface="+mn-cs"/>
              </a:defRPr>
            </a:lvl1pPr>
          </a:lstStyle>
          <a:p>
            <a:r>
              <a:rPr kumimoji="0" lang="ja-JP" altLang="en-US" smtClean="0"/>
              <a:t>マスター タイトルの書式設定</a:t>
            </a:r>
            <a:endParaRPr kumimoji="0" lang="en-US"/>
          </a:p>
        </p:txBody>
      </p:sp>
      <p:sp>
        <p:nvSpPr>
          <p:cNvPr id="3" name="テキスト プレースホルダー 2"/>
          <p:cNvSpPr>
            <a:spLocks noGrp="1"/>
          </p:cNvSpPr>
          <p:nvPr>
            <p:ph type="body" idx="2"/>
          </p:nvPr>
        </p:nvSpPr>
        <p:spPr>
          <a:xfrm>
            <a:off x="6324600" y="1219200"/>
            <a:ext cx="25146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ja-JP" altLang="en-US" smtClean="0"/>
              <a:t>マスター テキストの書式設定</a:t>
            </a:r>
          </a:p>
        </p:txBody>
      </p:sp>
      <p:sp>
        <p:nvSpPr>
          <p:cNvPr id="5" name="日付プレースホルダー 4"/>
          <p:cNvSpPr>
            <a:spLocks noGrp="1"/>
          </p:cNvSpPr>
          <p:nvPr>
            <p:ph type="dt" sz="half" idx="10"/>
          </p:nvPr>
        </p:nvSpPr>
        <p:spPr/>
        <p:txBody>
          <a:bodyPr/>
          <a:lstStyle/>
          <a:p>
            <a:fld id="{799C3A38-3937-48AE-A83A-DF1C33EF1683}" type="datetime1">
              <a:rPr kumimoji="1" lang="ja-JP" altLang="en-US" smtClean="0"/>
              <a:t>2012/6/28</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F0B0AA45-409D-442A-9583-C1DE56245286}" type="slidenum">
              <a:rPr kumimoji="1" lang="ja-JP" altLang="en-US" smtClean="0"/>
              <a:t>‹#›</a:t>
            </a:fld>
            <a:endParaRPr kumimoji="1" lang="ja-JP" altLang="en-US"/>
          </a:p>
        </p:txBody>
      </p:sp>
      <p:sp>
        <p:nvSpPr>
          <p:cNvPr id="8" name="直線コネクタ 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10" name="直線コネクタ 9"/>
          <p:cNvSpPr>
            <a:spLocks noChangeShapeType="1"/>
          </p:cNvSpPr>
          <p:nvPr/>
        </p:nvSpPr>
        <p:spPr bwMode="auto">
          <a:xfrm rot="5400000">
            <a:off x="3160645"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9" name="二等辺三角形 8"/>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コンテンツ プレースホルダー 11"/>
          <p:cNvSpPr>
            <a:spLocks noGrp="1"/>
          </p:cNvSpPr>
          <p:nvPr>
            <p:ph sz="quarter" idx="1"/>
          </p:nvPr>
        </p:nvSpPr>
        <p:spPr>
          <a:xfrm>
            <a:off x="304800" y="304800"/>
            <a:ext cx="5715000" cy="5715000"/>
          </a:xfrm>
        </p:spPr>
        <p:txBody>
          <a:bodyPr/>
          <a:lstStyle/>
          <a:p>
            <a:pPr lvl="0" eaLnBrk="1" latinLnBrk="0" hangingPunct="1"/>
            <a:r>
              <a:rPr lang="ja-JP" altLang="en-US" smtClean="0"/>
              <a:t>マスター テキストの書式設定</a:t>
            </a:r>
          </a:p>
          <a:p>
            <a:pPr lvl="1" eaLnBrk="1" latinLnBrk="0" hangingPunct="1"/>
            <a:r>
              <a:rPr lang="ja-JP" altLang="en-US" smtClean="0"/>
              <a:t>第 </a:t>
            </a:r>
            <a:r>
              <a:rPr lang="en-US" altLang="ja-JP" smtClean="0"/>
              <a:t>2 </a:t>
            </a:r>
            <a:r>
              <a:rPr lang="ja-JP" altLang="en-US" smtClean="0"/>
              <a:t>レベル</a:t>
            </a:r>
          </a:p>
          <a:p>
            <a:pPr lvl="2" eaLnBrk="1" latinLnBrk="0" hangingPunct="1"/>
            <a:r>
              <a:rPr lang="ja-JP" altLang="en-US" smtClean="0"/>
              <a:t>第 </a:t>
            </a:r>
            <a:r>
              <a:rPr lang="en-US" altLang="ja-JP" smtClean="0"/>
              <a:t>3 </a:t>
            </a:r>
            <a:r>
              <a:rPr lang="ja-JP" altLang="en-US" smtClean="0"/>
              <a:t>レベル</a:t>
            </a:r>
          </a:p>
          <a:p>
            <a:pPr lvl="3" eaLnBrk="1" latinLnBrk="0" hangingPunct="1"/>
            <a:r>
              <a:rPr lang="ja-JP" altLang="en-US" smtClean="0"/>
              <a:t>第 </a:t>
            </a:r>
            <a:r>
              <a:rPr lang="en-US" altLang="ja-JP" smtClean="0"/>
              <a:t>4 </a:t>
            </a:r>
            <a:r>
              <a:rPr lang="ja-JP" altLang="en-US" smtClean="0"/>
              <a:t>レベル</a:t>
            </a:r>
          </a:p>
          <a:p>
            <a:pPr lvl="4" eaLnBrk="1" latinLnBrk="0" hangingPunct="1"/>
            <a:r>
              <a:rPr lang="ja-JP" altLang="en-US" smtClean="0"/>
              <a:t>第 </a:t>
            </a:r>
            <a:r>
              <a:rPr lang="en-US" altLang="ja-JP" smtClean="0"/>
              <a:t>5 </a:t>
            </a:r>
            <a:r>
              <a:rPr lang="ja-JP" altLang="en-US" smtClean="0"/>
              <a:t>レベル</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タイトル付きの図">
    <p:bg>
      <p:bgRef idx="1001">
        <a:schemeClr val="bg2"/>
      </p:bgRef>
    </p:bg>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500856"/>
            <a:ext cx="8229600" cy="674688"/>
          </a:xfrm>
          <a:ln>
            <a:solidFill>
              <a:schemeClr val="accent1"/>
            </a:solidFill>
          </a:ln>
        </p:spPr>
        <p:txBody>
          <a:bodyPr lIns="274320" anchor="ctr"/>
          <a:lstStyle>
            <a:lvl1pPr algn="r">
              <a:buNone/>
              <a:defRPr sz="2000" b="0">
                <a:solidFill>
                  <a:schemeClr val="tx1"/>
                </a:solidFill>
              </a:defRPr>
            </a:lvl1pPr>
          </a:lstStyle>
          <a:p>
            <a:r>
              <a:rPr kumimoji="0" lang="ja-JP" altLang="en-US" smtClean="0"/>
              <a:t>マスター タイトルの書式設定</a:t>
            </a:r>
            <a:endParaRPr kumimoji="0" lang="en-US"/>
          </a:p>
        </p:txBody>
      </p:sp>
      <p:sp>
        <p:nvSpPr>
          <p:cNvPr id="3" name="図プレースホルダー 2"/>
          <p:cNvSpPr>
            <a:spLocks noGrp="1"/>
          </p:cNvSpPr>
          <p:nvPr>
            <p:ph type="pic" idx="1"/>
          </p:nvPr>
        </p:nvSpPr>
        <p:spPr>
          <a:xfrm>
            <a:off x="457200" y="1905000"/>
            <a:ext cx="8229600" cy="4270248"/>
          </a:xfrm>
          <a:solidFill>
            <a:schemeClr val="tx1">
              <a:shade val="50000"/>
            </a:schemeClr>
          </a:solidFill>
          <a:ln>
            <a:noFill/>
          </a:ln>
          <a:effectLst/>
        </p:spPr>
        <p:txBody>
          <a:bodyPr/>
          <a:lstStyle>
            <a:lvl1pPr marL="0" indent="0">
              <a:spcBef>
                <a:spcPts val="600"/>
              </a:spcBef>
              <a:buNone/>
              <a:defRPr sz="3200"/>
            </a:lvl1pPr>
          </a:lstStyle>
          <a:p>
            <a:r>
              <a:rPr kumimoji="0" lang="ja-JP" altLang="en-US" smtClean="0"/>
              <a:t>アイコンをクリックして図を追加</a:t>
            </a:r>
            <a:endParaRPr kumimoji="0" lang="en-US" dirty="0"/>
          </a:p>
        </p:txBody>
      </p:sp>
      <p:sp>
        <p:nvSpPr>
          <p:cNvPr id="4" name="テキスト プレースホルダー 3"/>
          <p:cNvSpPr>
            <a:spLocks noGrp="1"/>
          </p:cNvSpPr>
          <p:nvPr>
            <p:ph type="body" sz="half" idx="2"/>
          </p:nvPr>
        </p:nvSpPr>
        <p:spPr>
          <a:xfrm>
            <a:off x="457200" y="1219200"/>
            <a:ext cx="82296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ja-JP" altLang="en-US" smtClean="0"/>
              <a:t>マスター テキストの書式設定</a:t>
            </a:r>
          </a:p>
        </p:txBody>
      </p:sp>
      <p:sp>
        <p:nvSpPr>
          <p:cNvPr id="5" name="日付プレースホルダー 4"/>
          <p:cNvSpPr>
            <a:spLocks noGrp="1"/>
          </p:cNvSpPr>
          <p:nvPr>
            <p:ph type="dt" sz="half" idx="10"/>
          </p:nvPr>
        </p:nvSpPr>
        <p:spPr/>
        <p:txBody>
          <a:bodyPr/>
          <a:lstStyle/>
          <a:p>
            <a:fld id="{78D4B9A7-AA1A-49E0-A1AA-4C5B17E8A58D}" type="datetime1">
              <a:rPr kumimoji="1" lang="ja-JP" altLang="en-US" smtClean="0"/>
              <a:t>2012/6/28</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F0B0AA45-409D-442A-9583-C1DE56245286}" type="slidenum">
              <a:rPr kumimoji="1" lang="ja-JP" altLang="en-US" smtClean="0"/>
              <a:t>‹#›</a:t>
            </a:fld>
            <a:endParaRPr kumimoji="1" lang="ja-JP" altLang="en-US"/>
          </a:p>
        </p:txBody>
      </p:sp>
      <p:sp>
        <p:nvSpPr>
          <p:cNvPr id="8" name="直線コネクタ 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9" name="二等辺三角形 8"/>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正方形/長方形 9"/>
          <p:cNvSpPr/>
          <p:nvPr/>
        </p:nvSpPr>
        <p:spPr>
          <a:xfrm>
            <a:off x="457200" y="500856"/>
            <a:ext cx="18288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タイトル プレースホルダー 21"/>
          <p:cNvSpPr>
            <a:spLocks noGrp="1"/>
          </p:cNvSpPr>
          <p:nvPr>
            <p:ph type="title"/>
          </p:nvPr>
        </p:nvSpPr>
        <p:spPr>
          <a:xfrm>
            <a:off x="457200" y="152400"/>
            <a:ext cx="8229600" cy="990600"/>
          </a:xfrm>
          <a:prstGeom prst="rect">
            <a:avLst/>
          </a:prstGeom>
        </p:spPr>
        <p:txBody>
          <a:bodyPr vert="horz" anchor="b" anchorCtr="0">
            <a:normAutofit/>
          </a:bodyPr>
          <a:lstStyle/>
          <a:p>
            <a:r>
              <a:rPr kumimoji="0" lang="ja-JP" altLang="en-US" smtClean="0"/>
              <a:t>マスター タイトルの書式設定</a:t>
            </a:r>
            <a:endParaRPr kumimoji="0" lang="en-US"/>
          </a:p>
        </p:txBody>
      </p:sp>
      <p:sp>
        <p:nvSpPr>
          <p:cNvPr id="13" name="テキスト プレースホルダー 12"/>
          <p:cNvSpPr>
            <a:spLocks noGrp="1"/>
          </p:cNvSpPr>
          <p:nvPr>
            <p:ph type="body" idx="1"/>
          </p:nvPr>
        </p:nvSpPr>
        <p:spPr>
          <a:xfrm>
            <a:off x="457200" y="1219200"/>
            <a:ext cx="8229600" cy="4910328"/>
          </a:xfrm>
          <a:prstGeom prst="rect">
            <a:avLst/>
          </a:prstGeom>
        </p:spPr>
        <p:txBody>
          <a:bodyPr vert="horz">
            <a:normAutofit/>
          </a:bodyPr>
          <a:lstStyle/>
          <a:p>
            <a:pPr lvl="0" eaLnBrk="1" latinLnBrk="0" hangingPunct="1"/>
            <a:r>
              <a:rPr kumimoji="0" lang="ja-JP" altLang="en-US" smtClean="0"/>
              <a:t>マスター テキストの書式設定</a:t>
            </a:r>
          </a:p>
          <a:p>
            <a:pPr lvl="1" eaLnBrk="1" latinLnBrk="0" hangingPunct="1"/>
            <a:r>
              <a:rPr kumimoji="0" lang="ja-JP" altLang="en-US" smtClean="0"/>
              <a:t>第 </a:t>
            </a:r>
            <a:r>
              <a:rPr kumimoji="0" lang="en-US" altLang="ja-JP" smtClean="0"/>
              <a:t>2 </a:t>
            </a:r>
            <a:r>
              <a:rPr kumimoji="0" lang="ja-JP" altLang="en-US" smtClean="0"/>
              <a:t>レベル</a:t>
            </a:r>
          </a:p>
          <a:p>
            <a:pPr lvl="2" eaLnBrk="1" latinLnBrk="0" hangingPunct="1"/>
            <a:r>
              <a:rPr kumimoji="0" lang="ja-JP" altLang="en-US" smtClean="0"/>
              <a:t>第 </a:t>
            </a:r>
            <a:r>
              <a:rPr kumimoji="0" lang="en-US" altLang="ja-JP" smtClean="0"/>
              <a:t>3 </a:t>
            </a:r>
            <a:r>
              <a:rPr kumimoji="0" lang="ja-JP" altLang="en-US" smtClean="0"/>
              <a:t>レベル</a:t>
            </a:r>
          </a:p>
          <a:p>
            <a:pPr lvl="3" eaLnBrk="1" latinLnBrk="0" hangingPunct="1"/>
            <a:r>
              <a:rPr kumimoji="0" lang="ja-JP" altLang="en-US" smtClean="0"/>
              <a:t>第 </a:t>
            </a:r>
            <a:r>
              <a:rPr kumimoji="0" lang="en-US" altLang="ja-JP" smtClean="0"/>
              <a:t>4 </a:t>
            </a:r>
            <a:r>
              <a:rPr kumimoji="0" lang="ja-JP" altLang="en-US" smtClean="0"/>
              <a:t>レベル</a:t>
            </a:r>
          </a:p>
          <a:p>
            <a:pPr lvl="4" eaLnBrk="1" latinLnBrk="0" hangingPunct="1"/>
            <a:r>
              <a:rPr kumimoji="0" lang="ja-JP" altLang="en-US" smtClean="0"/>
              <a:t>第 </a:t>
            </a:r>
            <a:r>
              <a:rPr kumimoji="0" lang="en-US" altLang="ja-JP" smtClean="0"/>
              <a:t>5 </a:t>
            </a:r>
            <a:r>
              <a:rPr kumimoji="0" lang="ja-JP" altLang="en-US" smtClean="0"/>
              <a:t>レベル</a:t>
            </a:r>
            <a:endParaRPr kumimoji="0" lang="en-US"/>
          </a:p>
        </p:txBody>
      </p:sp>
      <p:sp>
        <p:nvSpPr>
          <p:cNvPr id="14" name="日付プレースホルダー 13"/>
          <p:cNvSpPr>
            <a:spLocks noGrp="1"/>
          </p:cNvSpPr>
          <p:nvPr>
            <p:ph type="dt" sz="half" idx="2"/>
          </p:nvPr>
        </p:nvSpPr>
        <p:spPr>
          <a:xfrm>
            <a:off x="6400800" y="6356350"/>
            <a:ext cx="2289048" cy="365760"/>
          </a:xfrm>
          <a:prstGeom prst="rect">
            <a:avLst/>
          </a:prstGeom>
        </p:spPr>
        <p:txBody>
          <a:bodyPr vert="horz"/>
          <a:lstStyle>
            <a:lvl1pPr algn="l" eaLnBrk="1" latinLnBrk="0" hangingPunct="1">
              <a:defRPr kumimoji="0" sz="1400">
                <a:solidFill>
                  <a:schemeClr val="tx2"/>
                </a:solidFill>
                <a:latin typeface="+mn-lt"/>
              </a:defRPr>
            </a:lvl1pPr>
          </a:lstStyle>
          <a:p>
            <a:fld id="{3661FB36-EEA4-475C-991A-E5649A21FB9F}" type="datetime1">
              <a:rPr kumimoji="1" lang="ja-JP" altLang="en-US" smtClean="0"/>
              <a:pPr/>
              <a:t>2012/6/28</a:t>
            </a:fld>
            <a:endParaRPr kumimoji="1" lang="ja-JP" altLang="en-US"/>
          </a:p>
        </p:txBody>
      </p:sp>
      <p:sp>
        <p:nvSpPr>
          <p:cNvPr id="3" name="フッター プレースホルダー 2"/>
          <p:cNvSpPr>
            <a:spLocks noGrp="1"/>
          </p:cNvSpPr>
          <p:nvPr>
            <p:ph type="ftr" sz="quarter" idx="3"/>
          </p:nvPr>
        </p:nvSpPr>
        <p:spPr>
          <a:xfrm>
            <a:off x="2898648" y="6356350"/>
            <a:ext cx="3505200" cy="365760"/>
          </a:xfrm>
          <a:prstGeom prst="rect">
            <a:avLst/>
          </a:prstGeom>
        </p:spPr>
        <p:txBody>
          <a:bodyPr vert="horz"/>
          <a:lstStyle>
            <a:lvl1pPr algn="r" eaLnBrk="1" latinLnBrk="0" hangingPunct="1">
              <a:defRPr kumimoji="0" sz="1400">
                <a:solidFill>
                  <a:schemeClr val="tx2"/>
                </a:solidFill>
                <a:latin typeface="+mn-lt"/>
              </a:defRPr>
            </a:lvl1pPr>
          </a:lstStyle>
          <a:p>
            <a:endParaRPr kumimoji="1" lang="ja-JP" altLang="en-US"/>
          </a:p>
        </p:txBody>
      </p:sp>
      <p:sp>
        <p:nvSpPr>
          <p:cNvPr id="23" name="スライド番号プレースホルダー 22"/>
          <p:cNvSpPr>
            <a:spLocks noGrp="1"/>
          </p:cNvSpPr>
          <p:nvPr>
            <p:ph type="sldNum" sz="quarter" idx="4"/>
          </p:nvPr>
        </p:nvSpPr>
        <p:spPr>
          <a:xfrm>
            <a:off x="612648" y="6356350"/>
            <a:ext cx="1981200" cy="365760"/>
          </a:xfrm>
          <a:prstGeom prst="rect">
            <a:avLst/>
          </a:prstGeom>
        </p:spPr>
        <p:txBody>
          <a:bodyPr vert="horz"/>
          <a:lstStyle>
            <a:lvl1pPr algn="l" eaLnBrk="1" latinLnBrk="0" hangingPunct="1">
              <a:defRPr kumimoji="0" sz="1400">
                <a:solidFill>
                  <a:schemeClr val="tx2"/>
                </a:solidFill>
                <a:latin typeface="+mn-lt"/>
              </a:defRPr>
            </a:lvl1pPr>
          </a:lstStyle>
          <a:p>
            <a:fld id="{F0B0AA45-409D-442A-9583-C1DE56245286}" type="slidenum">
              <a:rPr kumimoji="1" lang="ja-JP" altLang="en-US" smtClean="0"/>
              <a:pPr/>
              <a:t>‹#›</a:t>
            </a:fld>
            <a:endParaRPr kumimoji="1" lang="ja-JP" altLang="en-US"/>
          </a:p>
        </p:txBody>
      </p:sp>
      <p:sp>
        <p:nvSpPr>
          <p:cNvPr id="28" name="直線コネクタ 2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latin typeface="+mn-lt"/>
            </a:endParaRPr>
          </a:p>
        </p:txBody>
      </p:sp>
      <p:sp>
        <p:nvSpPr>
          <p:cNvPr id="29" name="直線コネクタ 28"/>
          <p:cNvSpPr>
            <a:spLocks noChangeShapeType="1"/>
          </p:cNvSpPr>
          <p:nvPr/>
        </p:nvSpPr>
        <p:spPr bwMode="auto">
          <a:xfrm>
            <a:off x="457200" y="1143000"/>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latin typeface="+mn-lt"/>
            </a:endParaRPr>
          </a:p>
        </p:txBody>
      </p:sp>
      <p:sp>
        <p:nvSpPr>
          <p:cNvPr id="10" name="二等辺三角形 9"/>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latin typeface="+mn-lt"/>
            </a:endParaRPr>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iming>
    <p:tnLst>
      <p:par>
        <p:cTn id="1" dur="indefinite" restart="never" nodeType="tmRoot"/>
      </p:par>
    </p:tnLst>
  </p:timing>
  <p:hf hdr="0" ftr="0" dt="0"/>
  <p:txStyles>
    <p:titleStyle>
      <a:lvl1pPr algn="l" rtl="0" eaLnBrk="1" latinLnBrk="0" hangingPunct="1">
        <a:spcBef>
          <a:spcPct val="0"/>
        </a:spcBef>
        <a:buNone/>
        <a:defRPr kumimoji="1" sz="3200" kern="1200">
          <a:solidFill>
            <a:schemeClr val="tx2"/>
          </a:solidFill>
          <a:latin typeface="+mn-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1"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1"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1"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1"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1"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1"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1"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1"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1" lang="en-US" sz="1200" kern="1200" smtClean="0">
          <a:solidFill>
            <a:schemeClr val="tx1"/>
          </a:solidFill>
          <a:latin typeface="+mn-lt"/>
          <a:ea typeface="+mn-ea"/>
          <a:cs typeface="+mn-cs"/>
        </a:defRPr>
      </a:lvl9pPr>
    </p:bodyStyle>
    <p:otherStyle>
      <a:lvl1pPr marL="0" algn="l" rtl="0" eaLnBrk="1" latinLnBrk="0" hangingPunct="1">
        <a:defRPr kumimoji="1" kern="1200">
          <a:solidFill>
            <a:schemeClr val="tx1"/>
          </a:solidFill>
          <a:latin typeface="+mn-lt"/>
          <a:ea typeface="+mn-ea"/>
          <a:cs typeface="+mn-cs"/>
        </a:defRPr>
      </a:lvl1pPr>
      <a:lvl2pPr marL="457200" algn="l" rtl="0" eaLnBrk="1" latinLnBrk="0" hangingPunct="1">
        <a:defRPr kumimoji="1" kern="1200">
          <a:solidFill>
            <a:schemeClr val="tx1"/>
          </a:solidFill>
          <a:latin typeface="+mn-lt"/>
          <a:ea typeface="+mn-ea"/>
          <a:cs typeface="+mn-cs"/>
        </a:defRPr>
      </a:lvl2pPr>
      <a:lvl3pPr marL="914400" algn="l" rtl="0" eaLnBrk="1" latinLnBrk="0" hangingPunct="1">
        <a:defRPr kumimoji="1" kern="1200">
          <a:solidFill>
            <a:schemeClr val="tx1"/>
          </a:solidFill>
          <a:latin typeface="+mn-lt"/>
          <a:ea typeface="+mn-ea"/>
          <a:cs typeface="+mn-cs"/>
        </a:defRPr>
      </a:lvl3pPr>
      <a:lvl4pPr marL="1371600" algn="l" rtl="0" eaLnBrk="1" latinLnBrk="0" hangingPunct="1">
        <a:defRPr kumimoji="1" kern="1200">
          <a:solidFill>
            <a:schemeClr val="tx1"/>
          </a:solidFill>
          <a:latin typeface="+mn-lt"/>
          <a:ea typeface="+mn-ea"/>
          <a:cs typeface="+mn-cs"/>
        </a:defRPr>
      </a:lvl4pPr>
      <a:lvl5pPr marL="1828800" algn="l" rtl="0" eaLnBrk="1" latinLnBrk="0" hangingPunct="1">
        <a:defRPr kumimoji="1" kern="1200">
          <a:solidFill>
            <a:schemeClr val="tx1"/>
          </a:solidFill>
          <a:latin typeface="+mn-lt"/>
          <a:ea typeface="+mn-ea"/>
          <a:cs typeface="+mn-cs"/>
        </a:defRPr>
      </a:lvl5pPr>
      <a:lvl6pPr marL="2286000" algn="l" rtl="0" eaLnBrk="1" latinLnBrk="0" hangingPunct="1">
        <a:defRPr kumimoji="1" kern="1200">
          <a:solidFill>
            <a:schemeClr val="tx1"/>
          </a:solidFill>
          <a:latin typeface="+mn-lt"/>
          <a:ea typeface="+mn-ea"/>
          <a:cs typeface="+mn-cs"/>
        </a:defRPr>
      </a:lvl6pPr>
      <a:lvl7pPr marL="2743200" algn="l" rtl="0" eaLnBrk="1" latinLnBrk="0" hangingPunct="1">
        <a:defRPr kumimoji="1" kern="1200">
          <a:solidFill>
            <a:schemeClr val="tx1"/>
          </a:solidFill>
          <a:latin typeface="+mn-lt"/>
          <a:ea typeface="+mn-ea"/>
          <a:cs typeface="+mn-cs"/>
        </a:defRPr>
      </a:lvl7pPr>
      <a:lvl8pPr marL="3200400" algn="l" rtl="0" eaLnBrk="1" latinLnBrk="0" hangingPunct="1">
        <a:defRPr kumimoji="1" kern="1200">
          <a:solidFill>
            <a:schemeClr val="tx1"/>
          </a:solidFill>
          <a:latin typeface="+mn-lt"/>
          <a:ea typeface="+mn-ea"/>
          <a:cs typeface="+mn-cs"/>
        </a:defRPr>
      </a:lvl8pPr>
      <a:lvl9pPr marL="3657600" algn="l" rtl="0" eaLnBrk="1" latinLnBrk="0" hangingPunct="1">
        <a:defRPr kumimoji="1"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jpe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360.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11.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1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6.jpe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48.jpeg"/><Relationship Id="rId3" Type="http://schemas.openxmlformats.org/officeDocument/2006/relationships/image" Target="../media/image16.jpeg"/><Relationship Id="rId7" Type="http://schemas.openxmlformats.org/officeDocument/2006/relationships/image" Target="../media/image47.jpe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46.jpeg"/><Relationship Id="rId5" Type="http://schemas.openxmlformats.org/officeDocument/2006/relationships/image" Target="../media/image45.jpeg"/><Relationship Id="rId4" Type="http://schemas.openxmlformats.org/officeDocument/2006/relationships/image" Target="../media/image44.png"/></Relationships>
</file>

<file path=ppt/slides/_rels/slide16.xml.rels><?xml version="1.0" encoding="UTF-8" standalone="yes"?>
<Relationships xmlns="http://schemas.openxmlformats.org/package/2006/relationships"><Relationship Id="rId8" Type="http://schemas.openxmlformats.org/officeDocument/2006/relationships/image" Target="../media/image48.jpeg"/><Relationship Id="rId3" Type="http://schemas.openxmlformats.org/officeDocument/2006/relationships/image" Target="../media/image16.jpeg"/><Relationship Id="rId7" Type="http://schemas.openxmlformats.org/officeDocument/2006/relationships/image" Target="../media/image47.jpe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46.jpeg"/><Relationship Id="rId5" Type="http://schemas.openxmlformats.org/officeDocument/2006/relationships/image" Target="../media/image45.jpeg"/><Relationship Id="rId4" Type="http://schemas.openxmlformats.org/officeDocument/2006/relationships/image" Target="../media/image44.png"/><Relationship Id="rId9" Type="http://schemas.openxmlformats.org/officeDocument/2006/relationships/image" Target="../media/image49.jpeg"/></Relationships>
</file>

<file path=ppt/slides/_rels/slide17.xml.rels><?xml version="1.0" encoding="UTF-8" standalone="yes"?>
<Relationships xmlns="http://schemas.openxmlformats.org/package/2006/relationships"><Relationship Id="rId8" Type="http://schemas.openxmlformats.org/officeDocument/2006/relationships/image" Target="../media/image48.jpeg"/><Relationship Id="rId3" Type="http://schemas.openxmlformats.org/officeDocument/2006/relationships/image" Target="../media/image16.jpeg"/><Relationship Id="rId7" Type="http://schemas.openxmlformats.org/officeDocument/2006/relationships/image" Target="../media/image47.jpe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46.jpeg"/><Relationship Id="rId5" Type="http://schemas.openxmlformats.org/officeDocument/2006/relationships/image" Target="../media/image45.jpeg"/><Relationship Id="rId4" Type="http://schemas.openxmlformats.org/officeDocument/2006/relationships/image" Target="../media/image44.png"/></Relationships>
</file>

<file path=ppt/slides/_rels/slide18.xml.rels><?xml version="1.0" encoding="UTF-8" standalone="yes"?>
<Relationships xmlns="http://schemas.openxmlformats.org/package/2006/relationships"><Relationship Id="rId8" Type="http://schemas.openxmlformats.org/officeDocument/2006/relationships/image" Target="../media/image48.jpeg"/><Relationship Id="rId3" Type="http://schemas.openxmlformats.org/officeDocument/2006/relationships/image" Target="../media/image16.jpeg"/><Relationship Id="rId7" Type="http://schemas.openxmlformats.org/officeDocument/2006/relationships/image" Target="../media/image47.jpe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46.jpeg"/><Relationship Id="rId5" Type="http://schemas.openxmlformats.org/officeDocument/2006/relationships/image" Target="../media/image45.jpeg"/><Relationship Id="rId4" Type="http://schemas.openxmlformats.org/officeDocument/2006/relationships/image" Target="../media/image44.png"/></Relationships>
</file>

<file path=ppt/slides/_rels/slide19.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55.png"/><Relationship Id="rId3" Type="http://schemas.openxmlformats.org/officeDocument/2006/relationships/image" Target="../media/image16.jpeg"/><Relationship Id="rId7" Type="http://schemas.openxmlformats.org/officeDocument/2006/relationships/image" Target="../media/image52.png"/><Relationship Id="rId12" Type="http://schemas.openxmlformats.org/officeDocument/2006/relationships/image" Target="../media/image54.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17.png"/><Relationship Id="rId11" Type="http://schemas.openxmlformats.org/officeDocument/2006/relationships/image" Target="../media/image6.png"/><Relationship Id="rId5" Type="http://schemas.openxmlformats.org/officeDocument/2006/relationships/image" Target="../media/image51.png"/><Relationship Id="rId10" Type="http://schemas.openxmlformats.org/officeDocument/2006/relationships/image" Target="../media/image19.png"/><Relationship Id="rId4" Type="http://schemas.openxmlformats.org/officeDocument/2006/relationships/image" Target="../media/image50.png"/><Relationship Id="rId9" Type="http://schemas.openxmlformats.org/officeDocument/2006/relationships/image" Target="../media/image53.jpeg"/></Relationships>
</file>

<file path=ppt/slides/_rels/slide2.xml.rels><?xml version="1.0" encoding="UTF-8" standalone="yes"?>
<Relationships xmlns="http://schemas.openxmlformats.org/package/2006/relationships"><Relationship Id="rId8" Type="http://schemas.openxmlformats.org/officeDocument/2006/relationships/image" Target="../media/image12.jpeg"/><Relationship Id="rId3" Type="http://schemas.openxmlformats.org/officeDocument/2006/relationships/image" Target="../media/image7.jpeg"/><Relationship Id="rId7"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jpeg"/></Relationships>
</file>

<file path=ppt/slides/_rels/slide20.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55.png"/><Relationship Id="rId3" Type="http://schemas.openxmlformats.org/officeDocument/2006/relationships/image" Target="../media/image16.jpeg"/><Relationship Id="rId7" Type="http://schemas.openxmlformats.org/officeDocument/2006/relationships/image" Target="../media/image52.png"/><Relationship Id="rId12" Type="http://schemas.openxmlformats.org/officeDocument/2006/relationships/image" Target="../media/image56.jpe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17.png"/><Relationship Id="rId11" Type="http://schemas.openxmlformats.org/officeDocument/2006/relationships/image" Target="../media/image6.png"/><Relationship Id="rId5" Type="http://schemas.openxmlformats.org/officeDocument/2006/relationships/image" Target="../media/image51.png"/><Relationship Id="rId10" Type="http://schemas.openxmlformats.org/officeDocument/2006/relationships/image" Target="../media/image19.png"/><Relationship Id="rId4" Type="http://schemas.openxmlformats.org/officeDocument/2006/relationships/image" Target="../media/image50.png"/><Relationship Id="rId9" Type="http://schemas.openxmlformats.org/officeDocument/2006/relationships/image" Target="../media/image53.jpeg"/></Relationships>
</file>

<file path=ppt/slides/_rels/slide2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2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23.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55.png"/><Relationship Id="rId3" Type="http://schemas.openxmlformats.org/officeDocument/2006/relationships/image" Target="../media/image16.jpeg"/><Relationship Id="rId7" Type="http://schemas.openxmlformats.org/officeDocument/2006/relationships/image" Target="../media/image52.png"/><Relationship Id="rId12" Type="http://schemas.openxmlformats.org/officeDocument/2006/relationships/image" Target="../media/image56.jpe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17.png"/><Relationship Id="rId11" Type="http://schemas.openxmlformats.org/officeDocument/2006/relationships/image" Target="../media/image6.png"/><Relationship Id="rId5" Type="http://schemas.openxmlformats.org/officeDocument/2006/relationships/image" Target="../media/image51.png"/><Relationship Id="rId10" Type="http://schemas.openxmlformats.org/officeDocument/2006/relationships/image" Target="../media/image19.png"/><Relationship Id="rId4" Type="http://schemas.openxmlformats.org/officeDocument/2006/relationships/image" Target="../media/image50.png"/><Relationship Id="rId9" Type="http://schemas.openxmlformats.org/officeDocument/2006/relationships/image" Target="../media/image53.jpeg"/></Relationships>
</file>

<file path=ppt/slides/_rels/slide2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2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67.png"/><Relationship Id="rId4" Type="http://schemas.openxmlformats.org/officeDocument/2006/relationships/image" Target="../media/image66.png"/></Relationships>
</file>

<file path=ppt/slides/_rels/slide26.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55.png"/><Relationship Id="rId3" Type="http://schemas.openxmlformats.org/officeDocument/2006/relationships/image" Target="../media/image16.jpeg"/><Relationship Id="rId7" Type="http://schemas.openxmlformats.org/officeDocument/2006/relationships/image" Target="../media/image52.png"/><Relationship Id="rId12" Type="http://schemas.openxmlformats.org/officeDocument/2006/relationships/image" Target="../media/image56.jpe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17.png"/><Relationship Id="rId11" Type="http://schemas.openxmlformats.org/officeDocument/2006/relationships/image" Target="../media/image6.png"/><Relationship Id="rId5" Type="http://schemas.openxmlformats.org/officeDocument/2006/relationships/image" Target="../media/image51.png"/><Relationship Id="rId10" Type="http://schemas.openxmlformats.org/officeDocument/2006/relationships/image" Target="../media/image19.png"/><Relationship Id="rId4" Type="http://schemas.openxmlformats.org/officeDocument/2006/relationships/image" Target="../media/image50.png"/><Relationship Id="rId9" Type="http://schemas.openxmlformats.org/officeDocument/2006/relationships/image" Target="../media/image53.jpeg"/></Relationships>
</file>

<file path=ppt/slides/_rels/slide27.xml.rels><?xml version="1.0" encoding="UTF-8" standalone="yes"?>
<Relationships xmlns="http://schemas.openxmlformats.org/package/2006/relationships"><Relationship Id="rId3" Type="http://schemas.openxmlformats.org/officeDocument/2006/relationships/image" Target="../media/image68.png"/><Relationship Id="rId7" Type="http://schemas.openxmlformats.org/officeDocument/2006/relationships/image" Target="../media/image70.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69.png"/><Relationship Id="rId4" Type="http://schemas.openxmlformats.org/officeDocument/2006/relationships/image" Target="../media/image16.jpeg"/></Relationships>
</file>

<file path=ppt/slides/_rels/slide28.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55.png"/><Relationship Id="rId3" Type="http://schemas.openxmlformats.org/officeDocument/2006/relationships/image" Target="../media/image16.jpeg"/><Relationship Id="rId7" Type="http://schemas.openxmlformats.org/officeDocument/2006/relationships/image" Target="../media/image52.png"/><Relationship Id="rId12" Type="http://schemas.openxmlformats.org/officeDocument/2006/relationships/image" Target="../media/image56.jpe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17.png"/><Relationship Id="rId11" Type="http://schemas.openxmlformats.org/officeDocument/2006/relationships/image" Target="../media/image6.png"/><Relationship Id="rId5" Type="http://schemas.openxmlformats.org/officeDocument/2006/relationships/image" Target="../media/image51.png"/><Relationship Id="rId10" Type="http://schemas.openxmlformats.org/officeDocument/2006/relationships/image" Target="../media/image19.png"/><Relationship Id="rId4" Type="http://schemas.openxmlformats.org/officeDocument/2006/relationships/image" Target="../media/image50.png"/><Relationship Id="rId9" Type="http://schemas.openxmlformats.org/officeDocument/2006/relationships/image" Target="../media/image53.jpeg"/></Relationships>
</file>

<file path=ppt/slides/_rels/slide2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3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72.png"/><Relationship Id="rId7" Type="http://schemas.openxmlformats.org/officeDocument/2006/relationships/image" Target="../media/image74.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71.png"/><Relationship Id="rId5" Type="http://schemas.openxmlformats.org/officeDocument/2006/relationships/image" Target="../media/image19.png"/><Relationship Id="rId4" Type="http://schemas.openxmlformats.org/officeDocument/2006/relationships/image" Target="../media/image73.png"/></Relationships>
</file>

<file path=ppt/slides/_rels/slide35.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image" Target="../media/image72.png"/><Relationship Id="rId7" Type="http://schemas.openxmlformats.org/officeDocument/2006/relationships/image" Target="../media/image77.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76.png"/><Relationship Id="rId5" Type="http://schemas.openxmlformats.org/officeDocument/2006/relationships/image" Target="../media/image19.png"/><Relationship Id="rId4" Type="http://schemas.openxmlformats.org/officeDocument/2006/relationships/image" Target="../media/image73.png"/></Relationships>
</file>

<file path=ppt/slides/_rels/slide36.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55.png"/><Relationship Id="rId3" Type="http://schemas.openxmlformats.org/officeDocument/2006/relationships/image" Target="../media/image16.jpeg"/><Relationship Id="rId7" Type="http://schemas.openxmlformats.org/officeDocument/2006/relationships/image" Target="../media/image52.png"/><Relationship Id="rId12" Type="http://schemas.openxmlformats.org/officeDocument/2006/relationships/image" Target="../media/image56.jpe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17.png"/><Relationship Id="rId11" Type="http://schemas.openxmlformats.org/officeDocument/2006/relationships/image" Target="../media/image6.png"/><Relationship Id="rId5" Type="http://schemas.openxmlformats.org/officeDocument/2006/relationships/image" Target="../media/image51.png"/><Relationship Id="rId10" Type="http://schemas.openxmlformats.org/officeDocument/2006/relationships/image" Target="../media/image19.png"/><Relationship Id="rId4" Type="http://schemas.openxmlformats.org/officeDocument/2006/relationships/image" Target="../media/image50.png"/><Relationship Id="rId9" Type="http://schemas.openxmlformats.org/officeDocument/2006/relationships/image" Target="../media/image53.jpeg"/></Relationships>
</file>

<file path=ppt/slides/_rels/slide3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wmv"/><Relationship Id="rId1" Type="http://schemas.microsoft.com/office/2007/relationships/media" Target="../media/media1.wmv"/><Relationship Id="rId5" Type="http://schemas.openxmlformats.org/officeDocument/2006/relationships/image" Target="../media/image15.png"/><Relationship Id="rId4"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wmv"/><Relationship Id="rId1" Type="http://schemas.microsoft.com/office/2007/relationships/media" Target="../media/media2.wmv"/><Relationship Id="rId5" Type="http://schemas.openxmlformats.org/officeDocument/2006/relationships/image" Target="../media/image81.png"/><Relationship Id="rId4" Type="http://schemas.openxmlformats.org/officeDocument/2006/relationships/notesSlide" Target="../notesSlides/notesSlide39.xml"/></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wmv"/><Relationship Id="rId1" Type="http://schemas.microsoft.com/office/2007/relationships/media" Target="../media/media3.wmv"/><Relationship Id="rId5" Type="http://schemas.openxmlformats.org/officeDocument/2006/relationships/image" Target="../media/image82.png"/><Relationship Id="rId4" Type="http://schemas.openxmlformats.org/officeDocument/2006/relationships/notesSlide" Target="../notesSlides/notesSlide40.xml"/></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wmv"/><Relationship Id="rId1" Type="http://schemas.microsoft.com/office/2007/relationships/media" Target="../media/media4.wmv"/><Relationship Id="rId5" Type="http://schemas.openxmlformats.org/officeDocument/2006/relationships/image" Target="../media/image83.png"/><Relationship Id="rId4" Type="http://schemas.openxmlformats.org/officeDocument/2006/relationships/notesSlide" Target="../notesSlides/notesSlide41.xml"/></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wmv"/><Relationship Id="rId1" Type="http://schemas.microsoft.com/office/2007/relationships/media" Target="../media/media5.wmv"/><Relationship Id="rId5" Type="http://schemas.openxmlformats.org/officeDocument/2006/relationships/image" Target="../media/image84.png"/><Relationship Id="rId4" Type="http://schemas.openxmlformats.org/officeDocument/2006/relationships/notesSlide" Target="../notesSlides/notesSlide42.xml"/></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6.wmv"/><Relationship Id="rId1" Type="http://schemas.microsoft.com/office/2007/relationships/media" Target="../media/media6.wmv"/><Relationship Id="rId5" Type="http://schemas.openxmlformats.org/officeDocument/2006/relationships/image" Target="../media/image85.png"/><Relationship Id="rId4" Type="http://schemas.openxmlformats.org/officeDocument/2006/relationships/notesSlide" Target="../notesSlides/notesSlide43.xml"/></Relationships>
</file>

<file path=ppt/slides/_rels/slide45.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3.jpeg"/><Relationship Id="rId5" Type="http://schemas.openxmlformats.org/officeDocument/2006/relationships/image" Target="../media/image22.png"/><Relationship Id="rId4" Type="http://schemas.openxmlformats.org/officeDocument/2006/relationships/image" Target="../media/image21.png"/></Relationships>
</file>

<file path=ppt/slides/_rels/slide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8.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39.png"/><Relationship Id="rId3" Type="http://schemas.openxmlformats.org/officeDocument/2006/relationships/image" Target="../media/image29.png"/><Relationship Id="rId7" Type="http://schemas.openxmlformats.org/officeDocument/2006/relationships/image" Target="../media/image33.png"/><Relationship Id="rId12" Type="http://schemas.openxmlformats.org/officeDocument/2006/relationships/image" Target="../media/image38.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32.png"/><Relationship Id="rId11" Type="http://schemas.openxmlformats.org/officeDocument/2006/relationships/image" Target="../media/image37.png"/><Relationship Id="rId5" Type="http://schemas.openxmlformats.org/officeDocument/2006/relationships/image" Target="../media/image31.png"/><Relationship Id="rId10" Type="http://schemas.openxmlformats.org/officeDocument/2006/relationships/image" Target="../media/image36.png"/><Relationship Id="rId4" Type="http://schemas.openxmlformats.org/officeDocument/2006/relationships/image" Target="../media/image30.png"/><Relationship Id="rId9" Type="http://schemas.openxmlformats.org/officeDocument/2006/relationships/image" Target="../media/image35.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1129749" y="3781400"/>
            <a:ext cx="7779768" cy="1087760"/>
          </a:xfrm>
        </p:spPr>
        <p:txBody>
          <a:bodyPr>
            <a:noAutofit/>
          </a:bodyPr>
          <a:lstStyle/>
          <a:p>
            <a:pPr algn="l"/>
            <a:r>
              <a:rPr lang="en-US" altLang="ja-JP" b="1" dirty="0">
                <a:cs typeface="Times New Roman" pitchFamily="18" charset="0"/>
              </a:rPr>
              <a:t>Matting and Compositing for </a:t>
            </a:r>
            <a:r>
              <a:rPr lang="en-US" altLang="ja-JP" b="1" dirty="0" smtClean="0">
                <a:cs typeface="Times New Roman" pitchFamily="18" charset="0"/>
              </a:rPr>
              <a:t/>
            </a:r>
            <a:br>
              <a:rPr lang="en-US" altLang="ja-JP" b="1" dirty="0" smtClean="0">
                <a:cs typeface="Times New Roman" pitchFamily="18" charset="0"/>
              </a:rPr>
            </a:br>
            <a:r>
              <a:rPr lang="en-US" altLang="ja-JP" b="1" dirty="0" smtClean="0">
                <a:cs typeface="Times New Roman" pitchFamily="18" charset="0"/>
              </a:rPr>
              <a:t>Fresnel</a:t>
            </a:r>
            <a:r>
              <a:rPr lang="ja-JP" altLang="en-US" b="1" dirty="0" smtClean="0">
                <a:cs typeface="Times New Roman" pitchFamily="18" charset="0"/>
              </a:rPr>
              <a:t> </a:t>
            </a:r>
            <a:r>
              <a:rPr lang="en-US" altLang="ja-JP" b="1" dirty="0" smtClean="0">
                <a:cs typeface="Times New Roman" pitchFamily="18" charset="0"/>
              </a:rPr>
              <a:t>Reflection</a:t>
            </a:r>
            <a:r>
              <a:rPr lang="ja-JP" altLang="en-US" b="1" dirty="0">
                <a:cs typeface="Times New Roman" pitchFamily="18" charset="0"/>
              </a:rPr>
              <a:t> </a:t>
            </a:r>
            <a:r>
              <a:rPr lang="en-US" altLang="ja-JP" b="1" dirty="0" smtClean="0">
                <a:cs typeface="Times New Roman" pitchFamily="18" charset="0"/>
              </a:rPr>
              <a:t>on Wavy </a:t>
            </a:r>
            <a:r>
              <a:rPr lang="en-US" altLang="ja-JP" b="1" dirty="0">
                <a:cs typeface="Times New Roman" pitchFamily="18" charset="0"/>
              </a:rPr>
              <a:t>Surfaces</a:t>
            </a:r>
            <a:endParaRPr kumimoji="1" lang="ja-JP" altLang="en-US" b="1" dirty="0">
              <a:cs typeface="Times New Roman" pitchFamily="18" charset="0"/>
            </a:endParaRPr>
          </a:p>
        </p:txBody>
      </p:sp>
      <mc:AlternateContent xmlns:mc="http://schemas.openxmlformats.org/markup-compatibility/2006" xmlns:a14="http://schemas.microsoft.com/office/drawing/2010/main">
        <mc:Choice Requires="a14">
          <p:sp>
            <p:nvSpPr>
              <p:cNvPr id="3" name="サブタイトル 2"/>
              <p:cNvSpPr>
                <a:spLocks noGrp="1"/>
              </p:cNvSpPr>
              <p:nvPr>
                <p:ph type="subTitle" idx="1"/>
              </p:nvPr>
            </p:nvSpPr>
            <p:spPr>
              <a:xfrm>
                <a:off x="1107996" y="5036036"/>
                <a:ext cx="7712476" cy="1057260"/>
              </a:xfrm>
            </p:spPr>
            <p:txBody>
              <a:bodyPr>
                <a:noAutofit/>
              </a:bodyPr>
              <a:lstStyle/>
              <a:p>
                <a:pPr algn="l">
                  <a:spcBef>
                    <a:spcPts val="200"/>
                  </a:spcBef>
                </a:pPr>
                <a14:m>
                  <m:oMath xmlns:m="http://schemas.openxmlformats.org/officeDocument/2006/math">
                    <m:r>
                      <m:rPr>
                        <m:nor/>
                      </m:rPr>
                      <a:rPr lang="en-US" altLang="ja-JP" sz="2200" smtClean="0">
                        <a:solidFill>
                          <a:schemeClr val="tx1"/>
                        </a:solidFill>
                        <a:cs typeface="Times New Roman" pitchFamily="18" charset="0"/>
                      </a:rPr>
                      <m:t>Yu</m:t>
                    </m:r>
                    <m:sSup>
                      <m:sSupPr>
                        <m:ctrlPr>
                          <a:rPr lang="en-US" altLang="ja-JP" sz="2200" i="1" smtClean="0">
                            <a:solidFill>
                              <a:schemeClr val="tx1"/>
                            </a:solidFill>
                            <a:latin typeface="Cambria Math"/>
                          </a:rPr>
                        </m:ctrlPr>
                      </m:sSupPr>
                      <m:e>
                        <m:r>
                          <m:rPr>
                            <m:nor/>
                          </m:rPr>
                          <a:rPr lang="en-US" altLang="ja-JP" sz="2200" b="0" i="0" smtClean="0">
                            <a:solidFill>
                              <a:schemeClr val="tx1"/>
                            </a:solidFill>
                            <a:cs typeface="Times New Roman" pitchFamily="18" charset="0"/>
                          </a:rPr>
                          <m:t>ki</m:t>
                        </m:r>
                        <m:r>
                          <m:rPr>
                            <m:nor/>
                          </m:rPr>
                          <a:rPr lang="en-US" altLang="ja-JP" sz="2200" b="0" i="0" smtClean="0">
                            <a:solidFill>
                              <a:schemeClr val="tx1"/>
                            </a:solidFill>
                            <a:cs typeface="Times New Roman" pitchFamily="18" charset="0"/>
                          </a:rPr>
                          <m:t> </m:t>
                        </m:r>
                        <m:r>
                          <m:rPr>
                            <m:nor/>
                          </m:rPr>
                          <a:rPr lang="en-US" altLang="ja-JP" sz="2200" b="0" i="0" smtClean="0">
                            <a:solidFill>
                              <a:schemeClr val="tx1"/>
                            </a:solidFill>
                            <a:cs typeface="Times New Roman" pitchFamily="18" charset="0"/>
                          </a:rPr>
                          <m:t>Endo</m:t>
                        </m:r>
                      </m:e>
                      <m:sup>
                        <m:r>
                          <a:rPr lang="en-US" altLang="ja-JP" sz="2200" b="0" i="1" smtClean="0">
                            <a:solidFill>
                              <a:schemeClr val="tx1"/>
                            </a:solidFill>
                            <a:latin typeface="Cambria Math"/>
                          </a:rPr>
                          <m:t>†</m:t>
                        </m:r>
                      </m:sup>
                    </m:sSup>
                    <m:r>
                      <a:rPr lang="en-US" altLang="ja-JP" sz="2200" b="0" i="0" smtClean="0">
                        <a:solidFill>
                          <a:schemeClr val="tx1"/>
                        </a:solidFill>
                        <a:latin typeface="Cambria Math"/>
                      </a:rPr>
                      <m:t> </m:t>
                    </m:r>
                    <m:sSup>
                      <m:sSupPr>
                        <m:ctrlPr>
                          <a:rPr lang="en-US" altLang="ja-JP" sz="2200" b="1" i="1" smtClean="0">
                            <a:solidFill>
                              <a:srgbClr val="0070C0"/>
                            </a:solidFill>
                            <a:latin typeface="Cambria Math"/>
                          </a:rPr>
                        </m:ctrlPr>
                      </m:sSupPr>
                      <m:e>
                        <m:r>
                          <m:rPr>
                            <m:nor/>
                          </m:rPr>
                          <a:rPr lang="en-US" altLang="ja-JP" sz="2200" b="1" i="0" smtClean="0">
                            <a:solidFill>
                              <a:srgbClr val="0070C0"/>
                            </a:solidFill>
                            <a:cs typeface="Times New Roman" pitchFamily="18" charset="0"/>
                          </a:rPr>
                          <m:t> </m:t>
                        </m:r>
                        <m:r>
                          <m:rPr>
                            <m:nor/>
                          </m:rPr>
                          <a:rPr lang="en-US" altLang="ja-JP" sz="2200" b="1" i="0" smtClean="0">
                            <a:solidFill>
                              <a:srgbClr val="0070C0"/>
                            </a:solidFill>
                            <a:cs typeface="Times New Roman" pitchFamily="18" charset="0"/>
                          </a:rPr>
                          <m:t>Yoshihiro</m:t>
                        </m:r>
                        <m:r>
                          <m:rPr>
                            <m:nor/>
                          </m:rPr>
                          <a:rPr lang="en-US" altLang="ja-JP" sz="2200" b="1" i="0" smtClean="0">
                            <a:solidFill>
                              <a:srgbClr val="0070C0"/>
                            </a:solidFill>
                            <a:cs typeface="Times New Roman" pitchFamily="18" charset="0"/>
                          </a:rPr>
                          <m:t> </m:t>
                        </m:r>
                        <m:r>
                          <m:rPr>
                            <m:nor/>
                          </m:rPr>
                          <a:rPr lang="en-US" altLang="ja-JP" sz="2200" b="1" i="0" smtClean="0">
                            <a:solidFill>
                              <a:srgbClr val="0070C0"/>
                            </a:solidFill>
                            <a:cs typeface="Times New Roman" pitchFamily="18" charset="0"/>
                          </a:rPr>
                          <m:t>Kanamori</m:t>
                        </m:r>
                      </m:e>
                      <m:sup>
                        <m:r>
                          <a:rPr lang="en-US" altLang="ja-JP" sz="2200" b="1" i="1">
                            <a:solidFill>
                              <a:srgbClr val="0070C0"/>
                            </a:solidFill>
                            <a:latin typeface="Cambria Math"/>
                          </a:rPr>
                          <m:t>†</m:t>
                        </m:r>
                      </m:sup>
                    </m:sSup>
                    <m:r>
                      <a:rPr lang="en-US" altLang="ja-JP" sz="2200" b="1" i="1" smtClean="0">
                        <a:solidFill>
                          <a:srgbClr val="0070C0"/>
                        </a:solidFill>
                        <a:latin typeface="Cambria Math"/>
                      </a:rPr>
                      <m:t> </m:t>
                    </m:r>
                    <m:sSup>
                      <m:sSupPr>
                        <m:ctrlPr>
                          <a:rPr lang="en-US" altLang="ja-JP" sz="2200" i="1">
                            <a:solidFill>
                              <a:schemeClr val="tx1"/>
                            </a:solidFill>
                            <a:latin typeface="Cambria Math"/>
                          </a:rPr>
                        </m:ctrlPr>
                      </m:sSupPr>
                      <m:e>
                        <m:r>
                          <m:rPr>
                            <m:nor/>
                          </m:rPr>
                          <a:rPr lang="en-US" altLang="ja-JP" sz="2200" b="0" i="0" smtClean="0">
                            <a:solidFill>
                              <a:schemeClr val="tx1"/>
                            </a:solidFill>
                            <a:cs typeface="Times New Roman" pitchFamily="18" charset="0"/>
                          </a:rPr>
                          <m:t> </m:t>
                        </m:r>
                        <m:r>
                          <m:rPr>
                            <m:nor/>
                          </m:rPr>
                          <a:rPr lang="en-US" altLang="ja-JP" sz="2200">
                            <a:solidFill>
                              <a:schemeClr val="tx1"/>
                            </a:solidFill>
                            <a:cs typeface="Times New Roman" pitchFamily="18" charset="0"/>
                          </a:rPr>
                          <m:t>Yukio</m:t>
                        </m:r>
                        <m:r>
                          <m:rPr>
                            <m:nor/>
                          </m:rPr>
                          <a:rPr lang="en-US" altLang="ja-JP" sz="2200">
                            <a:solidFill>
                              <a:schemeClr val="tx1"/>
                            </a:solidFill>
                            <a:cs typeface="Times New Roman" pitchFamily="18" charset="0"/>
                          </a:rPr>
                          <m:t> </m:t>
                        </m:r>
                        <m:r>
                          <m:rPr>
                            <m:nor/>
                          </m:rPr>
                          <a:rPr lang="en-US" altLang="ja-JP" sz="2200">
                            <a:solidFill>
                              <a:schemeClr val="tx1"/>
                            </a:solidFill>
                            <a:cs typeface="Times New Roman" pitchFamily="18" charset="0"/>
                          </a:rPr>
                          <m:t>Fukui</m:t>
                        </m:r>
                      </m:e>
                      <m:sup>
                        <m:r>
                          <a:rPr lang="en-US" altLang="ja-JP" sz="2200" i="1">
                            <a:solidFill>
                              <a:schemeClr val="tx1"/>
                            </a:solidFill>
                            <a:latin typeface="Cambria Math"/>
                          </a:rPr>
                          <m:t>†</m:t>
                        </m:r>
                      </m:sup>
                    </m:sSup>
                    <m:r>
                      <a:rPr lang="en-US" altLang="ja-JP" sz="2200" i="1">
                        <a:solidFill>
                          <a:schemeClr val="tx1"/>
                        </a:solidFill>
                        <a:latin typeface="Cambria Math"/>
                      </a:rPr>
                      <m:t> </m:t>
                    </m:r>
                    <m:r>
                      <a:rPr lang="en-US" altLang="ja-JP" sz="2200" b="0" i="1" smtClean="0">
                        <a:solidFill>
                          <a:schemeClr val="tx1"/>
                        </a:solidFill>
                        <a:latin typeface="Cambria Math"/>
                      </a:rPr>
                      <m:t> </m:t>
                    </m:r>
                    <m:sSup>
                      <m:sSupPr>
                        <m:ctrlPr>
                          <a:rPr lang="en-US" altLang="ja-JP" sz="2200" i="1">
                            <a:solidFill>
                              <a:schemeClr val="tx1"/>
                            </a:solidFill>
                            <a:latin typeface="Cambria Math"/>
                          </a:rPr>
                        </m:ctrlPr>
                      </m:sSupPr>
                      <m:e>
                        <m:r>
                          <m:rPr>
                            <m:sty m:val="p"/>
                          </m:rPr>
                          <a:rPr lang="en-US" altLang="ja-JP" sz="2200" b="0" i="0" smtClean="0">
                            <a:solidFill>
                              <a:schemeClr val="tx1"/>
                            </a:solidFill>
                            <a:latin typeface="Cambria Math"/>
                          </a:rPr>
                          <m:t>Jun</m:t>
                        </m:r>
                        <m:r>
                          <a:rPr lang="en-US" altLang="ja-JP" sz="2200" b="0" i="0" smtClean="0">
                            <a:solidFill>
                              <a:schemeClr val="tx1"/>
                            </a:solidFill>
                            <a:latin typeface="Cambria Math"/>
                          </a:rPr>
                          <m:t> </m:t>
                        </m:r>
                        <m:r>
                          <m:rPr>
                            <m:sty m:val="p"/>
                          </m:rPr>
                          <a:rPr lang="en-US" altLang="ja-JP" sz="2200" b="0" i="0" smtClean="0">
                            <a:solidFill>
                              <a:schemeClr val="tx1"/>
                            </a:solidFill>
                            <a:latin typeface="Cambria Math"/>
                          </a:rPr>
                          <m:t>Mitani</m:t>
                        </m:r>
                      </m:e>
                      <m:sup>
                        <m:r>
                          <a:rPr lang="en-US" altLang="ja-JP" sz="2200" i="1">
                            <a:solidFill>
                              <a:schemeClr val="tx1"/>
                            </a:solidFill>
                            <a:latin typeface="Cambria Math"/>
                          </a:rPr>
                          <m:t>†</m:t>
                        </m:r>
                        <m:r>
                          <a:rPr lang="en-US" altLang="ja-JP" sz="2200" b="0" i="1" smtClean="0">
                            <a:solidFill>
                              <a:schemeClr val="tx1"/>
                            </a:solidFill>
                            <a:latin typeface="Cambria Math"/>
                          </a:rPr>
                          <m:t>, ‡</m:t>
                        </m:r>
                      </m:sup>
                    </m:sSup>
                  </m:oMath>
                </a14:m>
                <a:r>
                  <a:rPr lang="en-US" altLang="ja-JP" sz="2200" dirty="0" smtClean="0">
                    <a:solidFill>
                      <a:schemeClr val="tx1"/>
                    </a:solidFill>
                    <a:cs typeface="Times New Roman" pitchFamily="18" charset="0"/>
                  </a:rPr>
                  <a:t> </a:t>
                </a:r>
                <a:br>
                  <a:rPr lang="en-US" altLang="ja-JP" sz="2200" dirty="0" smtClean="0">
                    <a:solidFill>
                      <a:schemeClr val="tx1"/>
                    </a:solidFill>
                    <a:cs typeface="Times New Roman" pitchFamily="18" charset="0"/>
                  </a:rPr>
                </a:br>
                <a:r>
                  <a:rPr lang="en-US" altLang="ja-JP" sz="2200" dirty="0" smtClean="0">
                    <a:solidFill>
                      <a:schemeClr val="tx1"/>
                    </a:solidFill>
                    <a:cs typeface="Times New Roman" pitchFamily="18" charset="0"/>
                  </a:rPr>
                  <a:t>†University of Tsukuba   ‡JST/ERATO</a:t>
                </a:r>
                <a:endParaRPr lang="en-US" altLang="ja-JP" sz="2200" dirty="0">
                  <a:solidFill>
                    <a:schemeClr val="tx1"/>
                  </a:solidFill>
                  <a:cs typeface="Times New Roman" pitchFamily="18" charset="0"/>
                </a:endParaRPr>
              </a:p>
            </p:txBody>
          </p:sp>
        </mc:Choice>
        <mc:Fallback xmlns="">
          <p:sp>
            <p:nvSpPr>
              <p:cNvPr id="3" name="サブタイトル 2"/>
              <p:cNvSpPr>
                <a:spLocks noGrp="1" noRot="1" noChangeAspect="1" noMove="1" noResize="1" noEditPoints="1" noAdjustHandles="1" noChangeArrowheads="1" noChangeShapeType="1" noTextEdit="1"/>
              </p:cNvSpPr>
              <p:nvPr>
                <p:ph type="subTitle" idx="1"/>
              </p:nvPr>
            </p:nvSpPr>
            <p:spPr>
              <a:xfrm>
                <a:off x="1107996" y="5036036"/>
                <a:ext cx="7712476" cy="1057260"/>
              </a:xfrm>
              <a:blipFill rotWithShape="1">
                <a:blip r:embed="rId3"/>
                <a:stretch>
                  <a:fillRect l="-1028"/>
                </a:stretch>
              </a:blipFill>
            </p:spPr>
            <p:txBody>
              <a:bodyPr/>
              <a:lstStyle/>
              <a:p>
                <a:r>
                  <a:rPr lang="ja-JP" altLang="en-US">
                    <a:noFill/>
                  </a:rPr>
                  <a:t> </a:t>
                </a:r>
              </a:p>
            </p:txBody>
          </p:sp>
        </mc:Fallback>
      </mc:AlternateContent>
      <p:sp>
        <p:nvSpPr>
          <p:cNvPr id="4" name="スライド番号プレースホルダー 3"/>
          <p:cNvSpPr>
            <a:spLocks noGrp="1"/>
          </p:cNvSpPr>
          <p:nvPr>
            <p:ph type="sldNum" sz="quarter" idx="12"/>
          </p:nvPr>
        </p:nvSpPr>
        <p:spPr/>
        <p:txBody>
          <a:bodyPr/>
          <a:lstStyle/>
          <a:p>
            <a:fld id="{F0B0AA45-409D-442A-9583-C1DE56245286}" type="slidenum">
              <a:rPr kumimoji="1" lang="ja-JP" altLang="en-US" smtClean="0"/>
              <a:t>1</a:t>
            </a:fld>
            <a:endParaRPr kumimoji="1" lang="ja-JP" altLang="en-US" dirty="0"/>
          </a:p>
        </p:txBody>
      </p:sp>
      <p:pic>
        <p:nvPicPr>
          <p:cNvPr id="5" name="Picture 3" descr="C:\Users\Yuki Endo\Desktop\0111\SeparateReflection\images\reflection_images\jikken\blur.bmp"/>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15039" y="478222"/>
            <a:ext cx="3861417" cy="289606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72656" y="620688"/>
            <a:ext cx="1731792" cy="1872208"/>
          </a:xfrm>
          <a:prstGeom prst="rect">
            <a:avLst/>
          </a:prstGeom>
          <a:noFill/>
          <a:ln w="2857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2" name="Picture 2" descr="C:\Users\Yuki Endo\Documents\Document\Publications\EGSR2012\endo_egsr\SeparateReflection\images\reflection_images\CIMG03351.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26605" y="478221"/>
            <a:ext cx="3861419" cy="289606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90284" y="582026"/>
            <a:ext cx="1325732" cy="930242"/>
          </a:xfrm>
          <a:prstGeom prst="rect">
            <a:avLst/>
          </a:prstGeom>
          <a:noFill/>
          <a:ln w="28575">
            <a:solidFill>
              <a:srgbClr val="92D05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6101264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Our Objective Optical Phenomenon</a:t>
            </a:r>
            <a:endParaRPr kumimoji="1" lang="ja-JP" altLang="en-US" dirty="0"/>
          </a:p>
        </p:txBody>
      </p:sp>
      <p:sp>
        <p:nvSpPr>
          <p:cNvPr id="3" name="スライド番号プレースホルダー 2"/>
          <p:cNvSpPr>
            <a:spLocks noGrp="1"/>
          </p:cNvSpPr>
          <p:nvPr>
            <p:ph type="sldNum" sz="quarter" idx="12"/>
          </p:nvPr>
        </p:nvSpPr>
        <p:spPr/>
        <p:txBody>
          <a:bodyPr/>
          <a:lstStyle/>
          <a:p>
            <a:fld id="{F0B0AA45-409D-442A-9583-C1DE56245286}" type="slidenum">
              <a:rPr kumimoji="1" lang="ja-JP" altLang="en-US" smtClean="0"/>
              <a:pPr/>
              <a:t>10</a:t>
            </a:fld>
            <a:endParaRPr kumimoji="1" lang="ja-JP" altLang="en-US"/>
          </a:p>
        </p:txBody>
      </p:sp>
      <p:sp>
        <p:nvSpPr>
          <p:cNvPr id="4" name="コンテンツ プレースホルダー 3"/>
          <p:cNvSpPr>
            <a:spLocks noGrp="1"/>
          </p:cNvSpPr>
          <p:nvPr>
            <p:ph sz="quarter" idx="1"/>
          </p:nvPr>
        </p:nvSpPr>
        <p:spPr>
          <a:xfrm>
            <a:off x="457200" y="1219200"/>
            <a:ext cx="8686800" cy="4937760"/>
          </a:xfrm>
        </p:spPr>
        <p:txBody>
          <a:bodyPr/>
          <a:lstStyle/>
          <a:p>
            <a:r>
              <a:rPr lang="en-US" altLang="ja-JP" sz="2800" i="1" dirty="0">
                <a:cs typeface="Times New Roman" pitchFamily="18" charset="0"/>
              </a:rPr>
              <a:t>Fresnel reflection</a:t>
            </a:r>
            <a:endParaRPr lang="en-US" altLang="ja-JP" i="1" dirty="0">
              <a:cs typeface="Times New Roman" pitchFamily="18" charset="0"/>
            </a:endParaRPr>
          </a:p>
          <a:p>
            <a:pPr lvl="1"/>
            <a:r>
              <a:rPr lang="en-US" altLang="ja-JP" sz="2400" dirty="0">
                <a:solidFill>
                  <a:srgbClr val="FF0000"/>
                </a:solidFill>
                <a:cs typeface="Times New Roman" pitchFamily="18" charset="0"/>
              </a:rPr>
              <a:t>The Fresnel </a:t>
            </a:r>
            <a:r>
              <a:rPr lang="en-US" altLang="ja-JP" sz="2400" dirty="0" smtClean="0">
                <a:solidFill>
                  <a:srgbClr val="FF0000"/>
                </a:solidFill>
                <a:cs typeface="Times New Roman" pitchFamily="18" charset="0"/>
              </a:rPr>
              <a:t>coefficient </a:t>
            </a:r>
            <a:r>
              <a:rPr lang="en-US" altLang="ja-JP" sz="2400" i="1" dirty="0" smtClean="0">
                <a:solidFill>
                  <a:srgbClr val="FF0000"/>
                </a:solidFill>
                <a:latin typeface="Times New Roman" pitchFamily="18" charset="0"/>
                <a:cs typeface="Times New Roman" pitchFamily="18" charset="0"/>
              </a:rPr>
              <a:t>α</a:t>
            </a:r>
            <a:r>
              <a:rPr lang="en-US" altLang="ja-JP" sz="2400" dirty="0" smtClean="0">
                <a:solidFill>
                  <a:srgbClr val="FF0000"/>
                </a:solidFill>
                <a:cs typeface="Times New Roman" pitchFamily="18" charset="0"/>
              </a:rPr>
              <a:t> </a:t>
            </a:r>
            <a:r>
              <a:rPr lang="en-US" altLang="ja-JP" sz="2400" dirty="0">
                <a:solidFill>
                  <a:srgbClr val="FF0000"/>
                </a:solidFill>
                <a:cs typeface="Times New Roman" pitchFamily="18" charset="0"/>
              </a:rPr>
              <a:t>is </a:t>
            </a:r>
            <a:r>
              <a:rPr lang="en-US" altLang="ja-JP" sz="2400" dirty="0" smtClean="0">
                <a:solidFill>
                  <a:srgbClr val="FF0000"/>
                </a:solidFill>
                <a:cs typeface="Times New Roman" pitchFamily="18" charset="0"/>
              </a:rPr>
              <a:t>a function of </a:t>
            </a:r>
            <a:r>
              <a:rPr lang="en-US" altLang="ja-JP" sz="2400" dirty="0">
                <a:solidFill>
                  <a:srgbClr val="FF0000"/>
                </a:solidFill>
                <a:cs typeface="Times New Roman" pitchFamily="18" charset="0"/>
              </a:rPr>
              <a:t>the incident angle </a:t>
            </a:r>
            <a:r>
              <a:rPr lang="en-US" altLang="ja-JP" sz="2400" i="1" dirty="0" smtClean="0">
                <a:solidFill>
                  <a:srgbClr val="FF0000"/>
                </a:solidFill>
                <a:latin typeface="Times New Roman" pitchFamily="18" charset="0"/>
                <a:cs typeface="Times New Roman" pitchFamily="18" charset="0"/>
              </a:rPr>
              <a:t>θ</a:t>
            </a:r>
          </a:p>
        </p:txBody>
      </p:sp>
      <mc:AlternateContent xmlns:mc="http://schemas.openxmlformats.org/markup-compatibility/2006" xmlns:a14="http://schemas.microsoft.com/office/drawing/2010/main">
        <mc:Choice Requires="a14">
          <p:sp>
            <p:nvSpPr>
              <p:cNvPr id="5" name="テキスト ボックス 4"/>
              <p:cNvSpPr txBox="1"/>
              <p:nvPr/>
            </p:nvSpPr>
            <p:spPr>
              <a:xfrm>
                <a:off x="2413174" y="2211220"/>
                <a:ext cx="4104456" cy="497700"/>
              </a:xfrm>
              <a:prstGeom prst="rect">
                <a:avLst/>
              </a:prstGeom>
              <a:noFill/>
              <a:ln w="3175">
                <a:solidFill>
                  <a:schemeClr val="tx1"/>
                </a:solidFill>
              </a:ln>
            </p:spPr>
            <p:txBody>
              <a:bodyPr wrap="square" rtlCol="0">
                <a:spAutoFit/>
              </a:bodyPr>
              <a:lstStyle/>
              <a:p>
                <a:pPr algn="ctr"/>
                <a:r>
                  <a:rPr lang="en-US" altLang="ja-JP" sz="2400" i="1" dirty="0" smtClean="0">
                    <a:latin typeface="Times New Roman" pitchFamily="18" charset="0"/>
                    <a:cs typeface="Times New Roman" pitchFamily="18" charset="0"/>
                  </a:rPr>
                  <a:t>α</a:t>
                </a:r>
                <a:r>
                  <a:rPr lang="en-US" altLang="ja-JP" sz="2400" dirty="0" smtClean="0">
                    <a:latin typeface="Times New Roman" pitchFamily="18" charset="0"/>
                    <a:cs typeface="Times New Roman" pitchFamily="18" charset="0"/>
                  </a:rPr>
                  <a:t> = </a:t>
                </a:r>
                <a14:m>
                  <m:oMath xmlns:m="http://schemas.openxmlformats.org/officeDocument/2006/math">
                    <m:sSub>
                      <m:sSubPr>
                        <m:ctrlPr>
                          <a:rPr lang="en-US" altLang="ja-JP" sz="2400" i="1" smtClean="0">
                            <a:latin typeface="Cambria Math"/>
                            <a:cs typeface="Times New Roman" pitchFamily="18" charset="0"/>
                          </a:rPr>
                        </m:ctrlPr>
                      </m:sSubPr>
                      <m:e>
                        <m:r>
                          <m:rPr>
                            <m:nor/>
                          </m:rPr>
                          <a:rPr lang="en-US" altLang="ja-JP" sz="2400" i="1" dirty="0">
                            <a:latin typeface="Times New Roman" pitchFamily="18" charset="0"/>
                            <a:cs typeface="Times New Roman" pitchFamily="18" charset="0"/>
                          </a:rPr>
                          <m:t>α</m:t>
                        </m:r>
                      </m:e>
                      <m:sub>
                        <m:r>
                          <a:rPr lang="en-US" altLang="ja-JP" sz="2400" b="0" i="1" smtClean="0">
                            <a:latin typeface="Cambria Math"/>
                            <a:cs typeface="Times New Roman" pitchFamily="18" charset="0"/>
                          </a:rPr>
                          <m:t>0</m:t>
                        </m:r>
                      </m:sub>
                    </m:sSub>
                  </m:oMath>
                </a14:m>
                <a:r>
                  <a:rPr lang="en-US" altLang="ja-JP" sz="2400" dirty="0" smtClean="0">
                    <a:latin typeface="Times New Roman" pitchFamily="18" charset="0"/>
                    <a:cs typeface="Times New Roman" pitchFamily="18" charset="0"/>
                  </a:rPr>
                  <a:t> + (1</a:t>
                </a:r>
                <a:r>
                  <a:rPr lang="en-US" altLang="ja-JP" sz="2400" b="1" dirty="0">
                    <a:latin typeface="Times New Roman" pitchFamily="18" charset="0"/>
                    <a:cs typeface="Times New Roman" pitchFamily="18" charset="0"/>
                  </a:rPr>
                  <a:t> –</a:t>
                </a:r>
                <a:r>
                  <a:rPr lang="en-US" altLang="ja-JP" sz="2400" dirty="0" smtClean="0">
                    <a:latin typeface="Times New Roman" pitchFamily="18" charset="0"/>
                    <a:cs typeface="Times New Roman" pitchFamily="18" charset="0"/>
                  </a:rPr>
                  <a:t> </a:t>
                </a:r>
                <a14:m>
                  <m:oMath xmlns:m="http://schemas.openxmlformats.org/officeDocument/2006/math">
                    <m:sSub>
                      <m:sSubPr>
                        <m:ctrlPr>
                          <a:rPr lang="en-US" altLang="ja-JP" sz="2400" i="1">
                            <a:latin typeface="Cambria Math"/>
                            <a:cs typeface="Times New Roman" pitchFamily="18" charset="0"/>
                          </a:rPr>
                        </m:ctrlPr>
                      </m:sSubPr>
                      <m:e>
                        <m:r>
                          <m:rPr>
                            <m:nor/>
                          </m:rPr>
                          <a:rPr lang="en-US" altLang="ja-JP" sz="2400" i="1" dirty="0">
                            <a:latin typeface="Times New Roman" pitchFamily="18" charset="0"/>
                            <a:cs typeface="Times New Roman" pitchFamily="18" charset="0"/>
                          </a:rPr>
                          <m:t>α</m:t>
                        </m:r>
                      </m:e>
                      <m:sub>
                        <m:r>
                          <a:rPr lang="en-US" altLang="ja-JP" sz="2400" i="1">
                            <a:latin typeface="Cambria Math"/>
                            <a:cs typeface="Times New Roman" pitchFamily="18" charset="0"/>
                          </a:rPr>
                          <m:t>0</m:t>
                        </m:r>
                      </m:sub>
                    </m:sSub>
                  </m:oMath>
                </a14:m>
                <a:r>
                  <a:rPr lang="en-US" altLang="ja-JP" sz="2400" dirty="0" smtClean="0">
                    <a:latin typeface="Times New Roman" pitchFamily="18" charset="0"/>
                    <a:cs typeface="Times New Roman" pitchFamily="18" charset="0"/>
                  </a:rPr>
                  <a:t>) {1</a:t>
                </a:r>
                <a:r>
                  <a:rPr lang="en-US" altLang="ja-JP" sz="2400" b="1" dirty="0">
                    <a:latin typeface="Times New Roman" pitchFamily="18" charset="0"/>
                    <a:cs typeface="Times New Roman" pitchFamily="18" charset="0"/>
                  </a:rPr>
                  <a:t> –</a:t>
                </a:r>
                <a:r>
                  <a:rPr lang="en-US" altLang="ja-JP" sz="2400" dirty="0" smtClean="0">
                    <a:latin typeface="Times New Roman" pitchFamily="18" charset="0"/>
                    <a:cs typeface="Times New Roman" pitchFamily="18" charset="0"/>
                  </a:rPr>
                  <a:t> </a:t>
                </a:r>
                <a:r>
                  <a:rPr lang="en-US" altLang="ja-JP" sz="2400" dirty="0" err="1" smtClean="0">
                    <a:latin typeface="Times New Roman" pitchFamily="18" charset="0"/>
                    <a:cs typeface="Times New Roman" pitchFamily="18" charset="0"/>
                  </a:rPr>
                  <a:t>cos</a:t>
                </a:r>
                <a:r>
                  <a:rPr lang="en-US" altLang="ja-JP" sz="2400" dirty="0" smtClean="0">
                    <a:latin typeface="Times New Roman" pitchFamily="18" charset="0"/>
                    <a:cs typeface="Times New Roman" pitchFamily="18" charset="0"/>
                  </a:rPr>
                  <a:t>(</a:t>
                </a:r>
                <a:r>
                  <a:rPr lang="en-US" altLang="ja-JP" sz="2400" i="1" dirty="0" smtClean="0">
                    <a:latin typeface="Times New Roman" pitchFamily="18" charset="0"/>
                    <a:cs typeface="Times New Roman" pitchFamily="18" charset="0"/>
                  </a:rPr>
                  <a:t>θ</a:t>
                </a:r>
                <a:r>
                  <a:rPr lang="en-US" altLang="ja-JP" sz="2400" dirty="0" smtClean="0">
                    <a:latin typeface="Times New Roman" pitchFamily="18" charset="0"/>
                    <a:cs typeface="Times New Roman" pitchFamily="18" charset="0"/>
                  </a:rPr>
                  <a:t>)</a:t>
                </a:r>
                <a14:m>
                  <m:oMath xmlns:m="http://schemas.openxmlformats.org/officeDocument/2006/math">
                    <m:sSup>
                      <m:sSupPr>
                        <m:ctrlPr>
                          <a:rPr lang="en-US" altLang="ja-JP" sz="2400" i="1" smtClean="0">
                            <a:latin typeface="Cambria Math"/>
                            <a:cs typeface="Times New Roman" pitchFamily="18" charset="0"/>
                          </a:rPr>
                        </m:ctrlPr>
                      </m:sSupPr>
                      <m:e>
                        <m:r>
                          <m:rPr>
                            <m:nor/>
                          </m:rPr>
                          <a:rPr lang="en-US" altLang="ja-JP" sz="2400" dirty="0">
                            <a:latin typeface="Times New Roman" pitchFamily="18" charset="0"/>
                            <a:cs typeface="Times New Roman" pitchFamily="18" charset="0"/>
                          </a:rPr>
                          <m:t>}</m:t>
                        </m:r>
                      </m:e>
                      <m:sup>
                        <m:r>
                          <a:rPr lang="en-US" altLang="ja-JP" sz="2400" b="0" i="1" smtClean="0">
                            <a:latin typeface="Cambria Math"/>
                            <a:cs typeface="Times New Roman" pitchFamily="18" charset="0"/>
                          </a:rPr>
                          <m:t>5</m:t>
                        </m:r>
                      </m:sup>
                    </m:sSup>
                  </m:oMath>
                </a14:m>
                <a:endParaRPr kumimoji="1" lang="ja-JP" altLang="en-US" sz="2400" dirty="0">
                  <a:latin typeface="Times New Roman" pitchFamily="18" charset="0"/>
                  <a:cs typeface="Times New Roman" pitchFamily="18" charset="0"/>
                </a:endParaRPr>
              </a:p>
            </p:txBody>
          </p:sp>
        </mc:Choice>
        <mc:Fallback xmlns="">
          <p:sp>
            <p:nvSpPr>
              <p:cNvPr id="5" name="テキスト ボックス 4"/>
              <p:cNvSpPr txBox="1">
                <a:spLocks noRot="1" noChangeAspect="1" noMove="1" noResize="1" noEditPoints="1" noAdjustHandles="1" noChangeArrowheads="1" noChangeShapeType="1" noTextEdit="1"/>
              </p:cNvSpPr>
              <p:nvPr/>
            </p:nvSpPr>
            <p:spPr>
              <a:xfrm>
                <a:off x="2413174" y="2211220"/>
                <a:ext cx="4104456" cy="497700"/>
              </a:xfrm>
              <a:prstGeom prst="rect">
                <a:avLst/>
              </a:prstGeom>
              <a:blipFill rotWithShape="1">
                <a:blip r:embed="rId3"/>
                <a:stretch>
                  <a:fillRect l="-890" t="-2439" b="-26829"/>
                </a:stretch>
              </a:blipFill>
              <a:ln w="3175">
                <a:solidFill>
                  <a:schemeClr val="tx1"/>
                </a:solidFill>
              </a:ln>
            </p:spPr>
            <p:txBody>
              <a:bodyPr/>
              <a:lstStyle/>
              <a:p>
                <a:r>
                  <a:rPr lang="ja-JP" altLang="en-US">
                    <a:noFill/>
                  </a:rPr>
                  <a:t> </a:t>
                </a:r>
              </a:p>
            </p:txBody>
          </p:sp>
        </mc:Fallback>
      </mc:AlternateContent>
      <p:sp>
        <p:nvSpPr>
          <p:cNvPr id="6" name="テキスト ボックス 5"/>
          <p:cNvSpPr txBox="1"/>
          <p:nvPr/>
        </p:nvSpPr>
        <p:spPr>
          <a:xfrm>
            <a:off x="1327961" y="2751311"/>
            <a:ext cx="6772431" cy="461665"/>
          </a:xfrm>
          <a:prstGeom prst="rect">
            <a:avLst/>
          </a:prstGeom>
          <a:noFill/>
        </p:spPr>
        <p:txBody>
          <a:bodyPr wrap="none" rtlCol="0">
            <a:spAutoFit/>
          </a:bodyPr>
          <a:lstStyle/>
          <a:p>
            <a:pPr algn="ctr"/>
            <a:r>
              <a:rPr kumimoji="1" lang="en-US" altLang="ja-JP" sz="2400" dirty="0" smtClean="0"/>
              <a:t>(</a:t>
            </a:r>
            <a:r>
              <a:rPr kumimoji="1" lang="en-US" altLang="ja-JP" sz="2400" i="1" dirty="0" err="1" smtClean="0"/>
              <a:t>Schlick’s</a:t>
            </a:r>
            <a:r>
              <a:rPr kumimoji="1" lang="en-US" altLang="ja-JP" sz="2400" i="1" dirty="0" smtClean="0"/>
              <a:t> approximation</a:t>
            </a:r>
            <a:r>
              <a:rPr kumimoji="1" lang="en-US" altLang="ja-JP" sz="2400" dirty="0" smtClean="0"/>
              <a:t> [</a:t>
            </a:r>
            <a:r>
              <a:rPr kumimoji="1" lang="en-US" altLang="ja-JP" sz="2400" dirty="0" err="1" smtClean="0">
                <a:solidFill>
                  <a:srgbClr val="00B050"/>
                </a:solidFill>
              </a:rPr>
              <a:t>Schlick</a:t>
            </a:r>
            <a:r>
              <a:rPr kumimoji="1" lang="en-US" altLang="ja-JP" sz="2400" dirty="0" smtClean="0">
                <a:solidFill>
                  <a:srgbClr val="00B050"/>
                </a:solidFill>
              </a:rPr>
              <a:t> 1994</a:t>
            </a:r>
            <a:r>
              <a:rPr kumimoji="1" lang="en-US" altLang="ja-JP" sz="2400" dirty="0" smtClean="0"/>
              <a:t>],  </a:t>
            </a:r>
            <a:r>
              <a:rPr kumimoji="1" lang="en-US" altLang="ja-JP" sz="2400" i="1" dirty="0" smtClean="0">
                <a:latin typeface="Times New Roman" pitchFamily="18" charset="0"/>
                <a:cs typeface="Times New Roman" pitchFamily="18" charset="0"/>
              </a:rPr>
              <a:t>α</a:t>
            </a:r>
            <a:r>
              <a:rPr kumimoji="1" lang="en-US" altLang="ja-JP" sz="2400" baseline="-25000" dirty="0" smtClean="0">
                <a:latin typeface="Times New Roman" pitchFamily="18" charset="0"/>
                <a:cs typeface="Times New Roman" pitchFamily="18" charset="0"/>
              </a:rPr>
              <a:t>0</a:t>
            </a:r>
            <a:r>
              <a:rPr kumimoji="1" lang="en-US" altLang="ja-JP" sz="2400" dirty="0" smtClean="0"/>
              <a:t>: constant)</a:t>
            </a:r>
            <a:endParaRPr kumimoji="1" lang="ja-JP" altLang="en-US" sz="2400" dirty="0"/>
          </a:p>
        </p:txBody>
      </p:sp>
      <p:pic>
        <p:nvPicPr>
          <p:cNvPr id="1027"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l="17839" t="7698" r="6909" b="22080"/>
          <a:stretch/>
        </p:blipFill>
        <p:spPr bwMode="auto">
          <a:xfrm>
            <a:off x="2916049" y="3248568"/>
            <a:ext cx="3444620" cy="19286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8" name="直線矢印コネクタ 7"/>
          <p:cNvCxnSpPr/>
          <p:nvPr/>
        </p:nvCxnSpPr>
        <p:spPr>
          <a:xfrm flipV="1">
            <a:off x="2916049" y="3248568"/>
            <a:ext cx="0" cy="2353106"/>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10" name="直線矢印コネクタ 9"/>
          <p:cNvCxnSpPr/>
          <p:nvPr/>
        </p:nvCxnSpPr>
        <p:spPr>
          <a:xfrm>
            <a:off x="2622024" y="5255629"/>
            <a:ext cx="4083331" cy="0"/>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15" name="直線コネクタ 14"/>
          <p:cNvCxnSpPr>
            <a:stCxn id="31" idx="3"/>
          </p:cNvCxnSpPr>
          <p:nvPr/>
        </p:nvCxnSpPr>
        <p:spPr>
          <a:xfrm flipV="1">
            <a:off x="2829651" y="3663822"/>
            <a:ext cx="3781844" cy="45935"/>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8" name="直線コネクタ 17"/>
          <p:cNvCxnSpPr/>
          <p:nvPr/>
        </p:nvCxnSpPr>
        <p:spPr>
          <a:xfrm>
            <a:off x="6360669" y="3456195"/>
            <a:ext cx="0" cy="2021293"/>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25" name="テキスト ボックス 24"/>
          <p:cNvSpPr txBox="1"/>
          <p:nvPr/>
        </p:nvSpPr>
        <p:spPr>
          <a:xfrm>
            <a:off x="3007580" y="2996952"/>
            <a:ext cx="412292" cy="584775"/>
          </a:xfrm>
          <a:prstGeom prst="rect">
            <a:avLst/>
          </a:prstGeom>
          <a:noFill/>
        </p:spPr>
        <p:txBody>
          <a:bodyPr wrap="none" rtlCol="0">
            <a:spAutoFit/>
          </a:bodyPr>
          <a:lstStyle/>
          <a:p>
            <a:r>
              <a:rPr kumimoji="1" lang="en-US" altLang="ja-JP" sz="3200" b="1" i="1" dirty="0" smtClean="0">
                <a:latin typeface="Times New Roman" pitchFamily="18" charset="0"/>
                <a:cs typeface="Times New Roman" pitchFamily="18" charset="0"/>
              </a:rPr>
              <a:t>α</a:t>
            </a:r>
            <a:endParaRPr kumimoji="1" lang="ja-JP" altLang="en-US" sz="3200" b="1" i="1" dirty="0">
              <a:latin typeface="Times New Roman" pitchFamily="18" charset="0"/>
              <a:cs typeface="Times New Roman" pitchFamily="18" charset="0"/>
            </a:endParaRPr>
          </a:p>
        </p:txBody>
      </p:sp>
      <p:sp>
        <p:nvSpPr>
          <p:cNvPr id="28" name="テキスト ボックス 27"/>
          <p:cNvSpPr txBox="1"/>
          <p:nvPr/>
        </p:nvSpPr>
        <p:spPr>
          <a:xfrm>
            <a:off x="6693018" y="5004188"/>
            <a:ext cx="356208" cy="502882"/>
          </a:xfrm>
          <a:prstGeom prst="rect">
            <a:avLst/>
          </a:prstGeom>
          <a:noFill/>
        </p:spPr>
        <p:txBody>
          <a:bodyPr wrap="none" rtlCol="0">
            <a:spAutoFit/>
          </a:bodyPr>
          <a:lstStyle/>
          <a:p>
            <a:r>
              <a:rPr kumimoji="1" lang="en-US" altLang="ja-JP" sz="2800" b="1" i="1" dirty="0" smtClean="0">
                <a:latin typeface="Times New Roman" pitchFamily="18" charset="0"/>
                <a:cs typeface="Times New Roman" pitchFamily="18" charset="0"/>
              </a:rPr>
              <a:t>θ</a:t>
            </a:r>
            <a:endParaRPr kumimoji="1" lang="ja-JP" altLang="en-US" sz="2800" b="1" i="1" dirty="0">
              <a:latin typeface="Times New Roman" pitchFamily="18" charset="0"/>
              <a:cs typeface="Times New Roman" pitchFamily="18" charset="0"/>
            </a:endParaRPr>
          </a:p>
        </p:txBody>
      </p:sp>
      <p:sp>
        <p:nvSpPr>
          <p:cNvPr id="31" name="テキスト ボックス 30"/>
          <p:cNvSpPr txBox="1"/>
          <p:nvPr/>
        </p:nvSpPr>
        <p:spPr>
          <a:xfrm>
            <a:off x="2479606" y="3458316"/>
            <a:ext cx="350045" cy="502882"/>
          </a:xfrm>
          <a:prstGeom prst="rect">
            <a:avLst/>
          </a:prstGeom>
          <a:noFill/>
        </p:spPr>
        <p:txBody>
          <a:bodyPr wrap="none" rtlCol="0">
            <a:spAutoFit/>
          </a:bodyPr>
          <a:lstStyle/>
          <a:p>
            <a:r>
              <a:rPr lang="en-US" altLang="ja-JP" sz="2800" dirty="0">
                <a:latin typeface="Times New Roman" pitchFamily="18" charset="0"/>
                <a:cs typeface="Times New Roman" pitchFamily="18" charset="0"/>
              </a:rPr>
              <a:t>1</a:t>
            </a:r>
            <a:endParaRPr kumimoji="1" lang="ja-JP" altLang="en-US" sz="2800" dirty="0">
              <a:latin typeface="Times New Roman" pitchFamily="18" charset="0"/>
              <a:cs typeface="Times New Roman" pitchFamily="18" charset="0"/>
            </a:endParaRPr>
          </a:p>
        </p:txBody>
      </p:sp>
      <p:sp>
        <p:nvSpPr>
          <p:cNvPr id="33" name="テキスト ボックス 32"/>
          <p:cNvSpPr txBox="1"/>
          <p:nvPr/>
        </p:nvSpPr>
        <p:spPr>
          <a:xfrm>
            <a:off x="5868144" y="5199584"/>
            <a:ext cx="867718" cy="502882"/>
          </a:xfrm>
          <a:prstGeom prst="rect">
            <a:avLst/>
          </a:prstGeom>
          <a:noFill/>
        </p:spPr>
        <p:txBody>
          <a:bodyPr wrap="none" rtlCol="0">
            <a:spAutoFit/>
          </a:bodyPr>
          <a:lstStyle/>
          <a:p>
            <a:r>
              <a:rPr lang="en-US" altLang="ja-JP" sz="2800" dirty="0" smtClean="0">
                <a:latin typeface="Times New Roman" pitchFamily="18" charset="0"/>
                <a:cs typeface="Times New Roman" pitchFamily="18" charset="0"/>
              </a:rPr>
              <a:t>90°</a:t>
            </a:r>
            <a:endParaRPr kumimoji="1" lang="ja-JP" altLang="en-US" sz="2800" dirty="0">
              <a:latin typeface="Times New Roman" pitchFamily="18" charset="0"/>
              <a:cs typeface="Times New Roman" pitchFamily="18" charset="0"/>
            </a:endParaRPr>
          </a:p>
        </p:txBody>
      </p:sp>
      <p:sp>
        <p:nvSpPr>
          <p:cNvPr id="34" name="テキスト ボックス 33"/>
          <p:cNvSpPr txBox="1"/>
          <p:nvPr/>
        </p:nvSpPr>
        <p:spPr>
          <a:xfrm>
            <a:off x="2483768" y="5199584"/>
            <a:ext cx="350045" cy="502882"/>
          </a:xfrm>
          <a:prstGeom prst="rect">
            <a:avLst/>
          </a:prstGeom>
          <a:noFill/>
        </p:spPr>
        <p:txBody>
          <a:bodyPr wrap="none" rtlCol="0">
            <a:spAutoFit/>
          </a:bodyPr>
          <a:lstStyle/>
          <a:p>
            <a:r>
              <a:rPr lang="en-US" altLang="ja-JP" sz="2800" dirty="0">
                <a:latin typeface="Times New Roman" pitchFamily="18" charset="0"/>
                <a:cs typeface="Times New Roman" pitchFamily="18" charset="0"/>
              </a:rPr>
              <a:t>0</a:t>
            </a:r>
            <a:endParaRPr kumimoji="1" lang="ja-JP" altLang="en-US" sz="2800" dirty="0">
              <a:latin typeface="Times New Roman" pitchFamily="18" charset="0"/>
              <a:cs typeface="Times New Roman" pitchFamily="18" charset="0"/>
            </a:endParaRPr>
          </a:p>
        </p:txBody>
      </p:sp>
      <p:sp>
        <p:nvSpPr>
          <p:cNvPr id="32" name="円/楕円 31"/>
          <p:cNvSpPr/>
          <p:nvPr/>
        </p:nvSpPr>
        <p:spPr>
          <a:xfrm rot="1863804">
            <a:off x="5626063" y="3402231"/>
            <a:ext cx="634586" cy="197821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フローチャート : 代替処理 34"/>
          <p:cNvSpPr/>
          <p:nvPr/>
        </p:nvSpPr>
        <p:spPr>
          <a:xfrm>
            <a:off x="1175287" y="5686125"/>
            <a:ext cx="6912768" cy="623195"/>
          </a:xfrm>
          <a:prstGeom prst="flowChartAlternateProcess">
            <a:avLst/>
          </a:prstGeom>
          <a:solidFill>
            <a:srgbClr val="666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i="1" dirty="0" smtClean="0">
                <a:solidFill>
                  <a:schemeClr val="bg1"/>
                </a:solidFill>
                <a:latin typeface="Times New Roman" pitchFamily="18" charset="0"/>
                <a:cs typeface="Times New Roman" pitchFamily="18" charset="0"/>
              </a:rPr>
              <a:t>α</a:t>
            </a:r>
            <a:r>
              <a:rPr lang="en-US" altLang="ja-JP" sz="2800" b="1" dirty="0" smtClean="0">
                <a:solidFill>
                  <a:schemeClr val="bg1"/>
                </a:solidFill>
                <a:cs typeface="Times New Roman" pitchFamily="18" charset="0"/>
              </a:rPr>
              <a:t> </a:t>
            </a:r>
            <a:r>
              <a:rPr lang="en-US" altLang="ja-JP" sz="2800" dirty="0" smtClean="0">
                <a:solidFill>
                  <a:schemeClr val="bg1"/>
                </a:solidFill>
                <a:cs typeface="Times New Roman" pitchFamily="18" charset="0"/>
              </a:rPr>
              <a:t>increases</a:t>
            </a:r>
            <a:r>
              <a:rPr lang="en-US" altLang="ja-JP" sz="2800" i="1" dirty="0">
                <a:solidFill>
                  <a:schemeClr val="bg1"/>
                </a:solidFill>
                <a:cs typeface="Times New Roman" pitchFamily="18" charset="0"/>
              </a:rPr>
              <a:t> </a:t>
            </a:r>
            <a:r>
              <a:rPr lang="en-US" altLang="ja-JP" sz="2800" b="1" i="1" dirty="0">
                <a:solidFill>
                  <a:schemeClr val="bg1"/>
                </a:solidFill>
                <a:cs typeface="Times New Roman" pitchFamily="18" charset="0"/>
              </a:rPr>
              <a:t>monotonically</a:t>
            </a:r>
            <a:r>
              <a:rPr lang="ja-JP" altLang="en-US" sz="2800" dirty="0" smtClean="0">
                <a:solidFill>
                  <a:schemeClr val="bg1"/>
                </a:solidFill>
                <a:cs typeface="Times New Roman" pitchFamily="18" charset="0"/>
              </a:rPr>
              <a:t> </a:t>
            </a:r>
            <a:r>
              <a:rPr lang="en-US" altLang="ja-JP" sz="2800" dirty="0">
                <a:solidFill>
                  <a:schemeClr val="bg1"/>
                </a:solidFill>
                <a:cs typeface="Times New Roman" pitchFamily="18" charset="0"/>
              </a:rPr>
              <a:t>when </a:t>
            </a:r>
            <a:r>
              <a:rPr lang="en-US" altLang="ja-JP" sz="2800" i="1" dirty="0">
                <a:solidFill>
                  <a:schemeClr val="bg1"/>
                </a:solidFill>
                <a:latin typeface="Times New Roman" pitchFamily="18" charset="0"/>
                <a:cs typeface="Times New Roman" pitchFamily="18" charset="0"/>
              </a:rPr>
              <a:t>θ</a:t>
            </a:r>
            <a:r>
              <a:rPr lang="ja-JP" altLang="en-US" sz="2800" i="1" dirty="0">
                <a:solidFill>
                  <a:schemeClr val="bg1"/>
                </a:solidFill>
                <a:cs typeface="Times New Roman" pitchFamily="18" charset="0"/>
              </a:rPr>
              <a:t> </a:t>
            </a:r>
            <a:r>
              <a:rPr lang="en-US" altLang="ja-JP" sz="2800" dirty="0">
                <a:solidFill>
                  <a:schemeClr val="bg1"/>
                </a:solidFill>
                <a:cs typeface="Times New Roman" pitchFamily="18" charset="0"/>
              </a:rPr>
              <a:t>is large</a:t>
            </a:r>
            <a:endParaRPr lang="ja-JP" altLang="en-US" sz="2800" dirty="0">
              <a:solidFill>
                <a:schemeClr val="bg1"/>
              </a:solidFill>
            </a:endParaRPr>
          </a:p>
        </p:txBody>
      </p:sp>
    </p:spTree>
    <p:extLst>
      <p:ext uri="{BB962C8B-B14F-4D97-AF65-F5344CB8AC3E}">
        <p14:creationId xmlns:p14="http://schemas.microsoft.com/office/powerpoint/2010/main" val="708155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Our Objective Optical Phenomenon</a:t>
            </a:r>
            <a:endParaRPr kumimoji="1" lang="ja-JP" altLang="en-US" dirty="0"/>
          </a:p>
        </p:txBody>
      </p:sp>
      <p:sp>
        <p:nvSpPr>
          <p:cNvPr id="3" name="スライド番号プレースホルダー 2"/>
          <p:cNvSpPr>
            <a:spLocks noGrp="1"/>
          </p:cNvSpPr>
          <p:nvPr>
            <p:ph type="sldNum" sz="quarter" idx="12"/>
          </p:nvPr>
        </p:nvSpPr>
        <p:spPr/>
        <p:txBody>
          <a:bodyPr/>
          <a:lstStyle/>
          <a:p>
            <a:fld id="{F0B0AA45-409D-442A-9583-C1DE56245286}" type="slidenum">
              <a:rPr kumimoji="1" lang="ja-JP" altLang="en-US" smtClean="0"/>
              <a:pPr/>
              <a:t>11</a:t>
            </a:fld>
            <a:endParaRPr kumimoji="1" lang="ja-JP" altLang="en-US"/>
          </a:p>
        </p:txBody>
      </p:sp>
      <p:sp>
        <p:nvSpPr>
          <p:cNvPr id="4" name="コンテンツ プレースホルダー 3"/>
          <p:cNvSpPr>
            <a:spLocks noGrp="1"/>
          </p:cNvSpPr>
          <p:nvPr>
            <p:ph sz="quarter" idx="1"/>
          </p:nvPr>
        </p:nvSpPr>
        <p:spPr/>
        <p:txBody>
          <a:bodyPr/>
          <a:lstStyle/>
          <a:p>
            <a:r>
              <a:rPr lang="en-US" altLang="ja-JP" sz="2800" i="1" dirty="0">
                <a:cs typeface="Times New Roman" pitchFamily="18" charset="0"/>
              </a:rPr>
              <a:t>Fresnel reflection</a:t>
            </a:r>
          </a:p>
          <a:p>
            <a:pPr lvl="1"/>
            <a:r>
              <a:rPr lang="en-US" altLang="ja-JP" sz="2400" i="1" dirty="0" smtClean="0"/>
              <a:t>α</a:t>
            </a:r>
            <a:r>
              <a:rPr lang="en-US" altLang="ja-JP" sz="2400" dirty="0" smtClean="0">
                <a:solidFill>
                  <a:srgbClr val="0070C0"/>
                </a:solidFill>
              </a:rPr>
              <a:t> </a:t>
            </a:r>
            <a:r>
              <a:rPr lang="en-US" altLang="ja-JP" sz="2400" dirty="0"/>
              <a:t>increases </a:t>
            </a:r>
            <a:r>
              <a:rPr lang="en-US" altLang="ja-JP" sz="2400" b="1" i="1" dirty="0">
                <a:solidFill>
                  <a:srgbClr val="0070C0"/>
                </a:solidFill>
              </a:rPr>
              <a:t>monotonically</a:t>
            </a:r>
            <a:r>
              <a:rPr lang="en-US" altLang="ja-JP" sz="2400" dirty="0" smtClean="0"/>
              <a:t> </a:t>
            </a:r>
            <a:r>
              <a:rPr lang="en-US" altLang="ja-JP" sz="2400" dirty="0"/>
              <a:t>when </a:t>
            </a:r>
            <a:r>
              <a:rPr lang="en-US" altLang="ja-JP" sz="2400" i="1" dirty="0"/>
              <a:t>θ</a:t>
            </a:r>
            <a:r>
              <a:rPr lang="en-US" altLang="ja-JP" sz="2400" dirty="0"/>
              <a:t> is </a:t>
            </a:r>
            <a:r>
              <a:rPr lang="en-US" altLang="ja-JP" sz="2400" dirty="0" smtClean="0"/>
              <a:t>large</a:t>
            </a:r>
            <a:endParaRPr kumimoji="1" lang="ja-JP" altLang="en-US" dirty="0"/>
          </a:p>
        </p:txBody>
      </p:sp>
      <p:grpSp>
        <p:nvGrpSpPr>
          <p:cNvPr id="5" name="グループ化 4"/>
          <p:cNvGrpSpPr/>
          <p:nvPr/>
        </p:nvGrpSpPr>
        <p:grpSpPr>
          <a:xfrm rot="808397">
            <a:off x="1891190" y="2120132"/>
            <a:ext cx="525537" cy="437926"/>
            <a:chOff x="2035764" y="3902713"/>
            <a:chExt cx="573148" cy="544059"/>
          </a:xfrm>
        </p:grpSpPr>
        <p:cxnSp>
          <p:nvCxnSpPr>
            <p:cNvPr id="6" name="直線コネクタ 5"/>
            <p:cNvCxnSpPr/>
            <p:nvPr/>
          </p:nvCxnSpPr>
          <p:spPr>
            <a:xfrm flipH="1">
              <a:off x="2056810" y="4058719"/>
              <a:ext cx="413642" cy="626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直線コネクタ 6"/>
            <p:cNvCxnSpPr/>
            <p:nvPr/>
          </p:nvCxnSpPr>
          <p:spPr>
            <a:xfrm flipH="1" flipV="1">
              <a:off x="2056810" y="4058719"/>
              <a:ext cx="278829" cy="34820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8" name="円弧 7"/>
            <p:cNvSpPr/>
            <p:nvPr/>
          </p:nvSpPr>
          <p:spPr>
            <a:xfrm rot="15135219" flipH="1" flipV="1">
              <a:off x="1994938" y="3943539"/>
              <a:ext cx="420725" cy="339073"/>
            </a:xfrm>
            <a:prstGeom prst="arc">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9" name="円弧 8"/>
            <p:cNvSpPr/>
            <p:nvPr/>
          </p:nvSpPr>
          <p:spPr>
            <a:xfrm rot="4332673" flipH="1" flipV="1">
              <a:off x="2238241" y="4076101"/>
              <a:ext cx="398943" cy="342399"/>
            </a:xfrm>
            <a:prstGeom prst="arc">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grpSp>
      <p:cxnSp>
        <p:nvCxnSpPr>
          <p:cNvPr id="10" name="直線コネクタ 9"/>
          <p:cNvCxnSpPr/>
          <p:nvPr/>
        </p:nvCxnSpPr>
        <p:spPr>
          <a:xfrm>
            <a:off x="1991268" y="3289593"/>
            <a:ext cx="4668964" cy="0"/>
          </a:xfrm>
          <a:prstGeom prst="line">
            <a:avLst/>
          </a:prstGeom>
          <a:ln w="571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2" name="直線矢印コネクタ 11"/>
          <p:cNvCxnSpPr/>
          <p:nvPr/>
        </p:nvCxnSpPr>
        <p:spPr>
          <a:xfrm>
            <a:off x="2210664" y="2470310"/>
            <a:ext cx="620038" cy="819283"/>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4" name="直線矢印コネクタ 13"/>
          <p:cNvCxnSpPr/>
          <p:nvPr/>
        </p:nvCxnSpPr>
        <p:spPr>
          <a:xfrm>
            <a:off x="2311477" y="2394871"/>
            <a:ext cx="3632537" cy="836761"/>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20" name="直線コネクタ 19"/>
          <p:cNvCxnSpPr/>
          <p:nvPr/>
        </p:nvCxnSpPr>
        <p:spPr>
          <a:xfrm>
            <a:off x="2830702" y="2709984"/>
            <a:ext cx="0" cy="579609"/>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21" name="直線コネクタ 20"/>
          <p:cNvCxnSpPr/>
          <p:nvPr/>
        </p:nvCxnSpPr>
        <p:spPr>
          <a:xfrm>
            <a:off x="5956228" y="2709984"/>
            <a:ext cx="0" cy="579609"/>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sp>
        <p:nvSpPr>
          <p:cNvPr id="26" name="円弧 25"/>
          <p:cNvSpPr/>
          <p:nvPr/>
        </p:nvSpPr>
        <p:spPr>
          <a:xfrm rot="17921587">
            <a:off x="2609170" y="2879440"/>
            <a:ext cx="291491" cy="352302"/>
          </a:xfrm>
          <a:prstGeom prst="arc">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7" name="円弧 26"/>
          <p:cNvSpPr/>
          <p:nvPr/>
        </p:nvSpPr>
        <p:spPr>
          <a:xfrm rot="16895075">
            <a:off x="5556610" y="2750192"/>
            <a:ext cx="799235" cy="1017073"/>
          </a:xfrm>
          <a:prstGeom prst="arc">
            <a:avLst>
              <a:gd name="adj1" fmla="val 16543232"/>
              <a:gd name="adj2" fmla="val 20972417"/>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8" name="テキスト ボックス 27"/>
          <p:cNvSpPr txBox="1"/>
          <p:nvPr/>
        </p:nvSpPr>
        <p:spPr>
          <a:xfrm>
            <a:off x="2499254" y="2481331"/>
            <a:ext cx="316310" cy="371605"/>
          </a:xfrm>
          <a:prstGeom prst="rect">
            <a:avLst/>
          </a:prstGeom>
          <a:noFill/>
        </p:spPr>
        <p:txBody>
          <a:bodyPr wrap="none" rtlCol="0">
            <a:spAutoFit/>
          </a:bodyPr>
          <a:lstStyle/>
          <a:p>
            <a:r>
              <a:rPr kumimoji="1" lang="en-US" altLang="ja-JP" sz="2400" i="1" dirty="0" smtClean="0">
                <a:latin typeface="Times New Roman" pitchFamily="18" charset="0"/>
                <a:cs typeface="Times New Roman" pitchFamily="18" charset="0"/>
              </a:rPr>
              <a:t>θ</a:t>
            </a:r>
            <a:endParaRPr kumimoji="1" lang="ja-JP" altLang="en-US" sz="2400" i="1" dirty="0">
              <a:latin typeface="Times New Roman" pitchFamily="18" charset="0"/>
              <a:cs typeface="Times New Roman" pitchFamily="18" charset="0"/>
            </a:endParaRPr>
          </a:p>
        </p:txBody>
      </p:sp>
      <p:sp>
        <p:nvSpPr>
          <p:cNvPr id="29" name="テキスト ボックス 28"/>
          <p:cNvSpPr txBox="1"/>
          <p:nvPr/>
        </p:nvSpPr>
        <p:spPr>
          <a:xfrm>
            <a:off x="5504236" y="2481331"/>
            <a:ext cx="316310" cy="371605"/>
          </a:xfrm>
          <a:prstGeom prst="rect">
            <a:avLst/>
          </a:prstGeom>
          <a:noFill/>
        </p:spPr>
        <p:txBody>
          <a:bodyPr wrap="none" rtlCol="0">
            <a:spAutoFit/>
          </a:bodyPr>
          <a:lstStyle/>
          <a:p>
            <a:r>
              <a:rPr kumimoji="1" lang="en-US" altLang="ja-JP" sz="2400" i="1" dirty="0" smtClean="0">
                <a:latin typeface="Times New Roman" pitchFamily="18" charset="0"/>
                <a:cs typeface="Times New Roman" pitchFamily="18" charset="0"/>
              </a:rPr>
              <a:t>θ</a:t>
            </a:r>
            <a:endParaRPr kumimoji="1" lang="ja-JP" altLang="en-US" sz="2400" i="1" dirty="0">
              <a:latin typeface="Times New Roman" pitchFamily="18" charset="0"/>
              <a:cs typeface="Times New Roman" pitchFamily="18" charset="0"/>
            </a:endParaRPr>
          </a:p>
        </p:txBody>
      </p:sp>
      <p:sp>
        <p:nvSpPr>
          <p:cNvPr id="30" name="フローチャート : 代替処理 29"/>
          <p:cNvSpPr/>
          <p:nvPr/>
        </p:nvSpPr>
        <p:spPr>
          <a:xfrm>
            <a:off x="971599" y="3367744"/>
            <a:ext cx="3407544" cy="637320"/>
          </a:xfrm>
          <a:prstGeom prst="flowChartAlternateProcess">
            <a:avLst/>
          </a:prstGeom>
          <a:noFill/>
          <a:ln>
            <a:solidFill>
              <a:srgbClr val="66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000" b="1" dirty="0" smtClean="0">
                <a:solidFill>
                  <a:schemeClr val="tx1"/>
                </a:solidFill>
                <a:cs typeface="Times New Roman" pitchFamily="18" charset="0"/>
              </a:rPr>
              <a:t>near side</a:t>
            </a:r>
            <a:r>
              <a:rPr lang="en-US" altLang="ja-JP" sz="2000" dirty="0" smtClean="0">
                <a:solidFill>
                  <a:schemeClr val="tx1"/>
                </a:solidFill>
                <a:cs typeface="Times New Roman" pitchFamily="18" charset="0"/>
              </a:rPr>
              <a:t>: small θ </a:t>
            </a:r>
            <a:r>
              <a:rPr lang="ja-JP" altLang="en-US" sz="2000" dirty="0" smtClean="0">
                <a:solidFill>
                  <a:schemeClr val="tx1"/>
                </a:solidFill>
                <a:cs typeface="Times New Roman" pitchFamily="18" charset="0"/>
              </a:rPr>
              <a:t>→ </a:t>
            </a:r>
            <a:r>
              <a:rPr lang="en-US" altLang="ja-JP" sz="2000" b="1" dirty="0" smtClean="0">
                <a:solidFill>
                  <a:srgbClr val="00B050"/>
                </a:solidFill>
                <a:cs typeface="Times New Roman" pitchFamily="18" charset="0"/>
              </a:rPr>
              <a:t>small α</a:t>
            </a:r>
          </a:p>
          <a:p>
            <a:pPr algn="ctr"/>
            <a:r>
              <a:rPr lang="en-US" altLang="ja-JP" sz="2000" b="1" dirty="0" smtClean="0">
                <a:solidFill>
                  <a:schemeClr val="tx1"/>
                </a:solidFill>
                <a:latin typeface="Times New Roman" pitchFamily="18" charset="0"/>
                <a:cs typeface="Times New Roman" pitchFamily="18" charset="0"/>
              </a:rPr>
              <a:t>I</a:t>
            </a:r>
            <a:r>
              <a:rPr lang="en-US" altLang="ja-JP" sz="2000" dirty="0" smtClean="0">
                <a:solidFill>
                  <a:schemeClr val="tx1"/>
                </a:solidFill>
                <a:latin typeface="Times New Roman" pitchFamily="18" charset="0"/>
                <a:cs typeface="Times New Roman" pitchFamily="18" charset="0"/>
              </a:rPr>
              <a:t> = α </a:t>
            </a:r>
            <a:r>
              <a:rPr lang="en-US" altLang="ja-JP" sz="2000" b="1" dirty="0" smtClean="0">
                <a:solidFill>
                  <a:schemeClr val="tx1"/>
                </a:solidFill>
                <a:latin typeface="Times New Roman" pitchFamily="18" charset="0"/>
                <a:cs typeface="Times New Roman" pitchFamily="18" charset="0"/>
              </a:rPr>
              <a:t>R</a:t>
            </a:r>
            <a:r>
              <a:rPr lang="en-US" altLang="ja-JP" sz="2000" dirty="0" smtClean="0">
                <a:solidFill>
                  <a:schemeClr val="tx1"/>
                </a:solidFill>
                <a:latin typeface="Times New Roman" pitchFamily="18" charset="0"/>
                <a:cs typeface="Times New Roman" pitchFamily="18" charset="0"/>
              </a:rPr>
              <a:t> + </a:t>
            </a:r>
            <a:r>
              <a:rPr lang="en-US" altLang="ja-JP" sz="2000" dirty="0" smtClean="0">
                <a:solidFill>
                  <a:srgbClr val="00B050"/>
                </a:solidFill>
                <a:latin typeface="Times New Roman" pitchFamily="18" charset="0"/>
                <a:cs typeface="Times New Roman" pitchFamily="18" charset="0"/>
              </a:rPr>
              <a:t>(1 – α) </a:t>
            </a:r>
            <a:r>
              <a:rPr lang="en-US" altLang="ja-JP" sz="2000" b="1" dirty="0" smtClean="0">
                <a:solidFill>
                  <a:srgbClr val="00B050"/>
                </a:solidFill>
                <a:latin typeface="Times New Roman" pitchFamily="18" charset="0"/>
                <a:cs typeface="Times New Roman" pitchFamily="18" charset="0"/>
              </a:rPr>
              <a:t>T</a:t>
            </a:r>
            <a:endParaRPr lang="ja-JP" altLang="en-US" sz="2000" b="1" dirty="0">
              <a:solidFill>
                <a:srgbClr val="00B050"/>
              </a:solidFill>
              <a:latin typeface="Times New Roman" pitchFamily="18" charset="0"/>
              <a:cs typeface="Times New Roman" pitchFamily="18" charset="0"/>
            </a:endParaRPr>
          </a:p>
        </p:txBody>
      </p:sp>
      <p:sp>
        <p:nvSpPr>
          <p:cNvPr id="31" name="フローチャート : 代替処理 30"/>
          <p:cNvSpPr/>
          <p:nvPr/>
        </p:nvSpPr>
        <p:spPr>
          <a:xfrm>
            <a:off x="4860032" y="3357846"/>
            <a:ext cx="3168352" cy="644649"/>
          </a:xfrm>
          <a:prstGeom prst="flowChartAlternateProcess">
            <a:avLst/>
          </a:prstGeom>
          <a:noFill/>
          <a:ln>
            <a:solidFill>
              <a:srgbClr val="66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000" b="1" dirty="0" smtClean="0">
                <a:solidFill>
                  <a:schemeClr val="tx1"/>
                </a:solidFill>
                <a:cs typeface="Times New Roman" pitchFamily="18" charset="0"/>
              </a:rPr>
              <a:t>far side</a:t>
            </a:r>
            <a:r>
              <a:rPr lang="en-US" altLang="ja-JP" sz="2000" dirty="0" smtClean="0">
                <a:solidFill>
                  <a:schemeClr val="tx1"/>
                </a:solidFill>
                <a:cs typeface="Times New Roman" pitchFamily="18" charset="0"/>
              </a:rPr>
              <a:t>: large θ </a:t>
            </a:r>
            <a:r>
              <a:rPr lang="ja-JP" altLang="en-US" sz="2000" dirty="0" smtClean="0">
                <a:solidFill>
                  <a:schemeClr val="tx1"/>
                </a:solidFill>
                <a:cs typeface="Times New Roman" pitchFamily="18" charset="0"/>
              </a:rPr>
              <a:t>→ </a:t>
            </a:r>
            <a:r>
              <a:rPr lang="en-US" altLang="ja-JP" sz="2000" b="1" dirty="0" smtClean="0">
                <a:solidFill>
                  <a:srgbClr val="0070C0"/>
                </a:solidFill>
                <a:cs typeface="Times New Roman" pitchFamily="18" charset="0"/>
              </a:rPr>
              <a:t>large α</a:t>
            </a:r>
            <a:r>
              <a:rPr lang="en-US" altLang="ja-JP" sz="2000" dirty="0" smtClean="0">
                <a:solidFill>
                  <a:schemeClr val="tx1"/>
                </a:solidFill>
                <a:cs typeface="Times New Roman" pitchFamily="18" charset="0"/>
              </a:rPr>
              <a:t/>
            </a:r>
            <a:br>
              <a:rPr lang="en-US" altLang="ja-JP" sz="2000" dirty="0" smtClean="0">
                <a:solidFill>
                  <a:schemeClr val="tx1"/>
                </a:solidFill>
                <a:cs typeface="Times New Roman" pitchFamily="18" charset="0"/>
              </a:rPr>
            </a:br>
            <a:r>
              <a:rPr lang="en-US" altLang="ja-JP" sz="2000" b="1" dirty="0" smtClean="0">
                <a:solidFill>
                  <a:schemeClr val="tx1"/>
                </a:solidFill>
                <a:latin typeface="Times New Roman" pitchFamily="18" charset="0"/>
                <a:cs typeface="Times New Roman" pitchFamily="18" charset="0"/>
              </a:rPr>
              <a:t>I</a:t>
            </a:r>
            <a:r>
              <a:rPr lang="en-US" altLang="ja-JP" sz="2000" dirty="0" smtClean="0">
                <a:solidFill>
                  <a:schemeClr val="tx1"/>
                </a:solidFill>
                <a:latin typeface="Times New Roman" pitchFamily="18" charset="0"/>
                <a:cs typeface="Times New Roman" pitchFamily="18" charset="0"/>
              </a:rPr>
              <a:t> = </a:t>
            </a:r>
            <a:r>
              <a:rPr lang="en-US" altLang="ja-JP" sz="2000" dirty="0" smtClean="0">
                <a:solidFill>
                  <a:srgbClr val="0070C0"/>
                </a:solidFill>
                <a:latin typeface="Times New Roman" pitchFamily="18" charset="0"/>
                <a:cs typeface="Times New Roman" pitchFamily="18" charset="0"/>
              </a:rPr>
              <a:t>α </a:t>
            </a:r>
            <a:r>
              <a:rPr lang="en-US" altLang="ja-JP" sz="2000" b="1" dirty="0" smtClean="0">
                <a:solidFill>
                  <a:srgbClr val="0070C0"/>
                </a:solidFill>
                <a:latin typeface="Times New Roman" pitchFamily="18" charset="0"/>
                <a:cs typeface="Times New Roman" pitchFamily="18" charset="0"/>
              </a:rPr>
              <a:t>R</a:t>
            </a:r>
            <a:r>
              <a:rPr lang="en-US" altLang="ja-JP" sz="2000" dirty="0" smtClean="0">
                <a:solidFill>
                  <a:srgbClr val="0070C0"/>
                </a:solidFill>
                <a:latin typeface="Times New Roman" pitchFamily="18" charset="0"/>
                <a:cs typeface="Times New Roman" pitchFamily="18" charset="0"/>
              </a:rPr>
              <a:t> </a:t>
            </a:r>
            <a:r>
              <a:rPr lang="en-US" altLang="ja-JP" sz="2000" dirty="0" smtClean="0">
                <a:solidFill>
                  <a:schemeClr val="tx1"/>
                </a:solidFill>
                <a:latin typeface="Times New Roman" pitchFamily="18" charset="0"/>
                <a:cs typeface="Times New Roman" pitchFamily="18" charset="0"/>
              </a:rPr>
              <a:t>+ (1 – α) </a:t>
            </a:r>
            <a:r>
              <a:rPr lang="en-US" altLang="ja-JP" sz="2000" b="1" dirty="0" smtClean="0">
                <a:solidFill>
                  <a:schemeClr val="tx1"/>
                </a:solidFill>
                <a:latin typeface="Times New Roman" pitchFamily="18" charset="0"/>
                <a:cs typeface="Times New Roman" pitchFamily="18" charset="0"/>
              </a:rPr>
              <a:t>T</a:t>
            </a:r>
            <a:endParaRPr lang="ja-JP" altLang="en-US" sz="2000" b="1" dirty="0">
              <a:solidFill>
                <a:schemeClr val="tx1"/>
              </a:solidFill>
              <a:latin typeface="Times New Roman" pitchFamily="18" charset="0"/>
              <a:cs typeface="Times New Roman" pitchFamily="18" charset="0"/>
            </a:endParaRPr>
          </a:p>
        </p:txBody>
      </p:sp>
      <p:pic>
        <p:nvPicPr>
          <p:cNvPr id="34" name="Picture 2" descr="C:\Users\endo\Desktop\0126\SeparateReflection\images\reflection_images\640px-Tso_Kiagar_Lake_Ladakh.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0740" y="4076070"/>
            <a:ext cx="3411260" cy="2281575"/>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2" descr="C:\Users\Yuki Endo\Desktop\a.bmp"/>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17874" y="4076172"/>
            <a:ext cx="3410510" cy="2280778"/>
          </a:xfrm>
          <a:prstGeom prst="rect">
            <a:avLst/>
          </a:prstGeom>
          <a:noFill/>
          <a:extLst>
            <a:ext uri="{909E8E84-426E-40DD-AFC4-6F175D3DCCD1}">
              <a14:hiddenFill xmlns:a14="http://schemas.microsoft.com/office/drawing/2010/main">
                <a:solidFill>
                  <a:srgbClr val="FFFFFF"/>
                </a:solidFill>
              </a14:hiddenFill>
            </a:ext>
          </a:extLst>
        </p:spPr>
      </p:pic>
      <p:sp>
        <p:nvSpPr>
          <p:cNvPr id="38" name="テキスト ボックス 37"/>
          <p:cNvSpPr txBox="1"/>
          <p:nvPr/>
        </p:nvSpPr>
        <p:spPr>
          <a:xfrm>
            <a:off x="1403648" y="6269250"/>
            <a:ext cx="2975495" cy="400110"/>
          </a:xfrm>
          <a:prstGeom prst="rect">
            <a:avLst/>
          </a:prstGeom>
          <a:noFill/>
        </p:spPr>
        <p:txBody>
          <a:bodyPr wrap="none" rtlCol="0">
            <a:spAutoFit/>
          </a:bodyPr>
          <a:lstStyle/>
          <a:p>
            <a:r>
              <a:rPr kumimoji="1" lang="en-US" altLang="ja-JP" sz="2000" dirty="0" smtClean="0"/>
              <a:t>Input image w/ </a:t>
            </a:r>
            <a:r>
              <a:rPr kumimoji="1" lang="en-US" altLang="ja-JP" sz="2000" b="1" i="1" dirty="0" smtClean="0"/>
              <a:t>flat</a:t>
            </a:r>
            <a:r>
              <a:rPr kumimoji="1" lang="en-US" altLang="ja-JP" sz="2000" dirty="0" smtClean="0"/>
              <a:t> surface</a:t>
            </a:r>
            <a:endParaRPr kumimoji="1" lang="ja-JP" altLang="en-US" sz="2000" dirty="0"/>
          </a:p>
        </p:txBody>
      </p:sp>
      <p:sp>
        <p:nvSpPr>
          <p:cNvPr id="39" name="テキスト ボックス 38"/>
          <p:cNvSpPr txBox="1"/>
          <p:nvPr/>
        </p:nvSpPr>
        <p:spPr>
          <a:xfrm>
            <a:off x="5496463" y="6269250"/>
            <a:ext cx="1941557" cy="400110"/>
          </a:xfrm>
          <a:prstGeom prst="rect">
            <a:avLst/>
          </a:prstGeom>
          <a:noFill/>
        </p:spPr>
        <p:txBody>
          <a:bodyPr wrap="none" rtlCol="0">
            <a:spAutoFit/>
          </a:bodyPr>
          <a:lstStyle/>
          <a:p>
            <a:r>
              <a:rPr kumimoji="1" lang="en-US" altLang="ja-JP" sz="2000" b="1" i="1" dirty="0" smtClean="0"/>
              <a:t>Smooth</a:t>
            </a:r>
            <a:r>
              <a:rPr kumimoji="1" lang="en-US" altLang="ja-JP" sz="2000" dirty="0" smtClean="0"/>
              <a:t> α matte</a:t>
            </a:r>
            <a:endParaRPr kumimoji="1" lang="ja-JP" altLang="en-US" sz="2000" dirty="0"/>
          </a:p>
        </p:txBody>
      </p:sp>
      <p:sp>
        <p:nvSpPr>
          <p:cNvPr id="40" name="正方形/長方形 39"/>
          <p:cNvSpPr/>
          <p:nvPr/>
        </p:nvSpPr>
        <p:spPr>
          <a:xfrm>
            <a:off x="1403648" y="6021288"/>
            <a:ext cx="216024" cy="247962"/>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正方形/長方形 40"/>
          <p:cNvSpPr/>
          <p:nvPr/>
        </p:nvSpPr>
        <p:spPr>
          <a:xfrm>
            <a:off x="4885792" y="6021288"/>
            <a:ext cx="216024" cy="247962"/>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テキスト ボックス 41"/>
          <p:cNvSpPr txBox="1"/>
          <p:nvPr/>
        </p:nvSpPr>
        <p:spPr>
          <a:xfrm>
            <a:off x="5148064" y="5765194"/>
            <a:ext cx="1040670" cy="400110"/>
          </a:xfrm>
          <a:prstGeom prst="rect">
            <a:avLst/>
          </a:prstGeom>
          <a:solidFill>
            <a:schemeClr val="bg1"/>
          </a:solidFill>
        </p:spPr>
        <p:txBody>
          <a:bodyPr wrap="none" rtlCol="0">
            <a:spAutoFit/>
          </a:bodyPr>
          <a:lstStyle/>
          <a:p>
            <a:r>
              <a:rPr kumimoji="1" lang="en-US" altLang="ja-JP" sz="2000" b="1" dirty="0" smtClean="0">
                <a:solidFill>
                  <a:srgbClr val="00B050"/>
                </a:solidFill>
              </a:rPr>
              <a:t>small α</a:t>
            </a:r>
            <a:endParaRPr kumimoji="1" lang="ja-JP" altLang="en-US" sz="2000" b="1" dirty="0">
              <a:solidFill>
                <a:srgbClr val="00B050"/>
              </a:solidFill>
            </a:endParaRPr>
          </a:p>
        </p:txBody>
      </p:sp>
      <p:sp>
        <p:nvSpPr>
          <p:cNvPr id="43" name="テキスト ボックス 42"/>
          <p:cNvSpPr txBox="1"/>
          <p:nvPr/>
        </p:nvSpPr>
        <p:spPr>
          <a:xfrm>
            <a:off x="1667244" y="5765194"/>
            <a:ext cx="1593706" cy="400110"/>
          </a:xfrm>
          <a:prstGeom prst="rect">
            <a:avLst/>
          </a:prstGeom>
          <a:solidFill>
            <a:schemeClr val="bg1"/>
          </a:solidFill>
        </p:spPr>
        <p:txBody>
          <a:bodyPr wrap="none" rtlCol="0">
            <a:spAutoFit/>
          </a:bodyPr>
          <a:lstStyle/>
          <a:p>
            <a:r>
              <a:rPr lang="en-US" altLang="ja-JP" sz="2000" b="1" dirty="0" smtClean="0">
                <a:solidFill>
                  <a:srgbClr val="00B050"/>
                </a:solidFill>
              </a:rPr>
              <a:t>T dominant</a:t>
            </a:r>
            <a:endParaRPr kumimoji="1" lang="ja-JP" altLang="en-US" sz="2000" b="1" dirty="0">
              <a:solidFill>
                <a:srgbClr val="00B050"/>
              </a:solidFill>
            </a:endParaRPr>
          </a:p>
        </p:txBody>
      </p:sp>
      <p:sp>
        <p:nvSpPr>
          <p:cNvPr id="44" name="正方形/長方形 43"/>
          <p:cNvSpPr/>
          <p:nvPr/>
        </p:nvSpPr>
        <p:spPr>
          <a:xfrm>
            <a:off x="6649610" y="5272896"/>
            <a:ext cx="216024" cy="247962"/>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0070C0"/>
              </a:solidFill>
            </a:endParaRPr>
          </a:p>
        </p:txBody>
      </p:sp>
      <p:sp>
        <p:nvSpPr>
          <p:cNvPr id="45" name="テキスト ボックス 44"/>
          <p:cNvSpPr txBox="1"/>
          <p:nvPr/>
        </p:nvSpPr>
        <p:spPr>
          <a:xfrm>
            <a:off x="6298797" y="4829090"/>
            <a:ext cx="1009507" cy="400110"/>
          </a:xfrm>
          <a:prstGeom prst="rect">
            <a:avLst/>
          </a:prstGeom>
          <a:solidFill>
            <a:schemeClr val="bg1"/>
          </a:solidFill>
        </p:spPr>
        <p:txBody>
          <a:bodyPr wrap="none" rtlCol="0">
            <a:spAutoFit/>
          </a:bodyPr>
          <a:lstStyle/>
          <a:p>
            <a:r>
              <a:rPr kumimoji="1" lang="en-US" altLang="ja-JP" sz="2000" b="1" dirty="0" smtClean="0">
                <a:solidFill>
                  <a:srgbClr val="0070C0"/>
                </a:solidFill>
              </a:rPr>
              <a:t>large α</a:t>
            </a:r>
            <a:endParaRPr kumimoji="1" lang="ja-JP" altLang="en-US" sz="2000" b="1" dirty="0">
              <a:solidFill>
                <a:srgbClr val="0070C0"/>
              </a:solidFill>
            </a:endParaRPr>
          </a:p>
        </p:txBody>
      </p:sp>
      <p:sp>
        <p:nvSpPr>
          <p:cNvPr id="46" name="正方形/長方形 45"/>
          <p:cNvSpPr/>
          <p:nvPr/>
        </p:nvSpPr>
        <p:spPr>
          <a:xfrm>
            <a:off x="3154034" y="5272896"/>
            <a:ext cx="216024" cy="247962"/>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0070C0"/>
              </a:solidFill>
            </a:endParaRPr>
          </a:p>
        </p:txBody>
      </p:sp>
      <p:sp>
        <p:nvSpPr>
          <p:cNvPr id="47" name="テキスト ボックス 46"/>
          <p:cNvSpPr txBox="1"/>
          <p:nvPr/>
        </p:nvSpPr>
        <p:spPr>
          <a:xfrm>
            <a:off x="2913865" y="4829090"/>
            <a:ext cx="1582484" cy="400110"/>
          </a:xfrm>
          <a:prstGeom prst="rect">
            <a:avLst/>
          </a:prstGeom>
          <a:solidFill>
            <a:schemeClr val="bg1"/>
          </a:solidFill>
        </p:spPr>
        <p:txBody>
          <a:bodyPr wrap="none" rtlCol="0">
            <a:spAutoFit/>
          </a:bodyPr>
          <a:lstStyle/>
          <a:p>
            <a:r>
              <a:rPr lang="en-US" altLang="ja-JP" sz="2000" b="1" dirty="0" smtClean="0">
                <a:solidFill>
                  <a:srgbClr val="0070C0"/>
                </a:solidFill>
              </a:rPr>
              <a:t>R dominant</a:t>
            </a:r>
            <a:endParaRPr kumimoji="1" lang="ja-JP" altLang="en-US" sz="2000" b="1" dirty="0">
              <a:solidFill>
                <a:srgbClr val="0070C0"/>
              </a:solidFill>
            </a:endParaRPr>
          </a:p>
        </p:txBody>
      </p:sp>
    </p:spTree>
    <p:extLst>
      <p:ext uri="{BB962C8B-B14F-4D97-AF65-F5344CB8AC3E}">
        <p14:creationId xmlns:p14="http://schemas.microsoft.com/office/powerpoint/2010/main" val="3297404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1" grpId="0" animBg="1"/>
      <p:bldP spid="40" grpId="0" animBg="1"/>
      <p:bldP spid="41" grpId="0" animBg="1"/>
      <p:bldP spid="42" grpId="0" animBg="1"/>
      <p:bldP spid="43" grpId="0" animBg="1"/>
      <p:bldP spid="44" grpId="0" animBg="1"/>
      <p:bldP spid="45" grpId="0" animBg="1"/>
      <p:bldP spid="46" grpId="0" animBg="1"/>
      <p:bldP spid="47"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Our Objective Optical Phenomenon</a:t>
            </a:r>
            <a:endParaRPr kumimoji="1" lang="ja-JP" altLang="en-US" dirty="0"/>
          </a:p>
        </p:txBody>
      </p:sp>
      <p:sp>
        <p:nvSpPr>
          <p:cNvPr id="3" name="スライド番号プレースホルダー 2"/>
          <p:cNvSpPr>
            <a:spLocks noGrp="1"/>
          </p:cNvSpPr>
          <p:nvPr>
            <p:ph type="sldNum" sz="quarter" idx="12"/>
          </p:nvPr>
        </p:nvSpPr>
        <p:spPr/>
        <p:txBody>
          <a:bodyPr/>
          <a:lstStyle/>
          <a:p>
            <a:fld id="{F0B0AA45-409D-442A-9583-C1DE56245286}" type="slidenum">
              <a:rPr kumimoji="1" lang="ja-JP" altLang="en-US" smtClean="0"/>
              <a:pPr/>
              <a:t>12</a:t>
            </a:fld>
            <a:endParaRPr kumimoji="1" lang="ja-JP" altLang="en-US"/>
          </a:p>
        </p:txBody>
      </p:sp>
      <p:sp>
        <p:nvSpPr>
          <p:cNvPr id="4" name="コンテンツ プレースホルダー 3"/>
          <p:cNvSpPr>
            <a:spLocks noGrp="1"/>
          </p:cNvSpPr>
          <p:nvPr>
            <p:ph sz="quarter" idx="1"/>
          </p:nvPr>
        </p:nvSpPr>
        <p:spPr/>
        <p:txBody>
          <a:bodyPr/>
          <a:lstStyle/>
          <a:p>
            <a:r>
              <a:rPr lang="en-US" altLang="ja-JP" sz="2800" i="1" dirty="0">
                <a:cs typeface="Times New Roman" pitchFamily="18" charset="0"/>
              </a:rPr>
              <a:t>Fresnel reflection</a:t>
            </a:r>
          </a:p>
          <a:p>
            <a:pPr lvl="1"/>
            <a:r>
              <a:rPr lang="en-US" altLang="ja-JP" sz="2400" dirty="0" smtClean="0"/>
              <a:t>in case of </a:t>
            </a:r>
            <a:r>
              <a:rPr lang="en-US" altLang="ja-JP" sz="2400" b="1" i="1" dirty="0" smtClean="0">
                <a:solidFill>
                  <a:srgbClr val="FF0000"/>
                </a:solidFill>
              </a:rPr>
              <a:t>wavy surfaces</a:t>
            </a:r>
            <a:r>
              <a:rPr lang="en-US" altLang="ja-JP" sz="2400" dirty="0" smtClean="0"/>
              <a:t>, </a:t>
            </a:r>
            <a:r>
              <a:rPr lang="en-US" altLang="ja-JP" sz="2400" i="1" dirty="0" smtClean="0"/>
              <a:t>θ</a:t>
            </a:r>
            <a:r>
              <a:rPr lang="en-US" altLang="ja-JP" sz="2400" dirty="0" smtClean="0"/>
              <a:t> is </a:t>
            </a:r>
            <a:r>
              <a:rPr lang="en-US" altLang="ja-JP" sz="2400" b="1" dirty="0" smtClean="0">
                <a:solidFill>
                  <a:srgbClr val="FF0000"/>
                </a:solidFill>
              </a:rPr>
              <a:t>warped</a:t>
            </a:r>
            <a:r>
              <a:rPr lang="en-US" altLang="ja-JP" sz="2400" dirty="0" smtClean="0"/>
              <a:t> due to waves</a:t>
            </a:r>
            <a:endParaRPr kumimoji="1" lang="ja-JP" altLang="en-US" dirty="0"/>
          </a:p>
        </p:txBody>
      </p:sp>
      <p:grpSp>
        <p:nvGrpSpPr>
          <p:cNvPr id="5" name="グループ化 4"/>
          <p:cNvGrpSpPr/>
          <p:nvPr/>
        </p:nvGrpSpPr>
        <p:grpSpPr>
          <a:xfrm rot="808397">
            <a:off x="1891190" y="2120132"/>
            <a:ext cx="525537" cy="437926"/>
            <a:chOff x="2035764" y="3902713"/>
            <a:chExt cx="573148" cy="544059"/>
          </a:xfrm>
        </p:grpSpPr>
        <p:cxnSp>
          <p:nvCxnSpPr>
            <p:cNvPr id="6" name="直線コネクタ 5"/>
            <p:cNvCxnSpPr/>
            <p:nvPr/>
          </p:nvCxnSpPr>
          <p:spPr>
            <a:xfrm flipH="1">
              <a:off x="2056810" y="4058719"/>
              <a:ext cx="413642" cy="626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直線コネクタ 6"/>
            <p:cNvCxnSpPr/>
            <p:nvPr/>
          </p:nvCxnSpPr>
          <p:spPr>
            <a:xfrm flipH="1" flipV="1">
              <a:off x="2056810" y="4058719"/>
              <a:ext cx="278829" cy="34820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8" name="円弧 7"/>
            <p:cNvSpPr/>
            <p:nvPr/>
          </p:nvSpPr>
          <p:spPr>
            <a:xfrm rot="15135219" flipH="1" flipV="1">
              <a:off x="1994938" y="3943539"/>
              <a:ext cx="420725" cy="339073"/>
            </a:xfrm>
            <a:prstGeom prst="arc">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9" name="円弧 8"/>
            <p:cNvSpPr/>
            <p:nvPr/>
          </p:nvSpPr>
          <p:spPr>
            <a:xfrm rot="4332673" flipH="1" flipV="1">
              <a:off x="2238241" y="4076101"/>
              <a:ext cx="398943" cy="342399"/>
            </a:xfrm>
            <a:prstGeom prst="arc">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grpSp>
      <p:cxnSp>
        <p:nvCxnSpPr>
          <p:cNvPr id="12" name="直線矢印コネクタ 11"/>
          <p:cNvCxnSpPr>
            <a:endCxn id="15" idx="3"/>
          </p:cNvCxnSpPr>
          <p:nvPr/>
        </p:nvCxnSpPr>
        <p:spPr>
          <a:xfrm>
            <a:off x="2210664" y="2470310"/>
            <a:ext cx="391641" cy="626204"/>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4" name="直線矢印コネクタ 13"/>
          <p:cNvCxnSpPr/>
          <p:nvPr/>
        </p:nvCxnSpPr>
        <p:spPr>
          <a:xfrm>
            <a:off x="2311477" y="2394871"/>
            <a:ext cx="3268635" cy="71651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20" name="直線コネクタ 19"/>
          <p:cNvCxnSpPr/>
          <p:nvPr/>
        </p:nvCxnSpPr>
        <p:spPr>
          <a:xfrm flipH="1">
            <a:off x="2613404" y="2606690"/>
            <a:ext cx="215124" cy="504691"/>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21" name="直線コネクタ 20"/>
          <p:cNvCxnSpPr/>
          <p:nvPr/>
        </p:nvCxnSpPr>
        <p:spPr>
          <a:xfrm>
            <a:off x="5346133" y="2639251"/>
            <a:ext cx="300660" cy="507601"/>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sp>
        <p:nvSpPr>
          <p:cNvPr id="26" name="円弧 25"/>
          <p:cNvSpPr/>
          <p:nvPr/>
        </p:nvSpPr>
        <p:spPr>
          <a:xfrm rot="18949063">
            <a:off x="2375526" y="2767429"/>
            <a:ext cx="460183" cy="460352"/>
          </a:xfrm>
          <a:prstGeom prst="arc">
            <a:avLst>
              <a:gd name="adj1" fmla="val 16200000"/>
              <a:gd name="adj2" fmla="val 20856158"/>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7" name="円弧 26"/>
          <p:cNvSpPr/>
          <p:nvPr/>
        </p:nvSpPr>
        <p:spPr>
          <a:xfrm rot="15751081">
            <a:off x="5215590" y="2702137"/>
            <a:ext cx="531738" cy="564922"/>
          </a:xfrm>
          <a:prstGeom prst="arc">
            <a:avLst>
              <a:gd name="adj1" fmla="val 16543232"/>
              <a:gd name="adj2" fmla="val 20596535"/>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8" name="テキスト ボックス 27"/>
          <p:cNvSpPr txBox="1"/>
          <p:nvPr/>
        </p:nvSpPr>
        <p:spPr>
          <a:xfrm>
            <a:off x="2357389" y="2394871"/>
            <a:ext cx="316310" cy="371605"/>
          </a:xfrm>
          <a:prstGeom prst="rect">
            <a:avLst/>
          </a:prstGeom>
          <a:noFill/>
        </p:spPr>
        <p:txBody>
          <a:bodyPr wrap="none" rtlCol="0">
            <a:spAutoFit/>
          </a:bodyPr>
          <a:lstStyle/>
          <a:p>
            <a:r>
              <a:rPr kumimoji="1" lang="en-US" altLang="ja-JP" sz="2400" i="1" dirty="0" smtClean="0">
                <a:latin typeface="Times New Roman" pitchFamily="18" charset="0"/>
                <a:cs typeface="Times New Roman" pitchFamily="18" charset="0"/>
              </a:rPr>
              <a:t>θ</a:t>
            </a:r>
            <a:endParaRPr kumimoji="1" lang="ja-JP" altLang="en-US" sz="2400" i="1" dirty="0">
              <a:latin typeface="Times New Roman" pitchFamily="18" charset="0"/>
              <a:cs typeface="Times New Roman" pitchFamily="18" charset="0"/>
            </a:endParaRPr>
          </a:p>
        </p:txBody>
      </p:sp>
      <p:sp>
        <p:nvSpPr>
          <p:cNvPr id="29" name="テキスト ボックス 28"/>
          <p:cNvSpPr txBox="1"/>
          <p:nvPr/>
        </p:nvSpPr>
        <p:spPr>
          <a:xfrm>
            <a:off x="4943661" y="2420888"/>
            <a:ext cx="316310" cy="371605"/>
          </a:xfrm>
          <a:prstGeom prst="rect">
            <a:avLst/>
          </a:prstGeom>
          <a:noFill/>
        </p:spPr>
        <p:txBody>
          <a:bodyPr wrap="none" rtlCol="0">
            <a:spAutoFit/>
          </a:bodyPr>
          <a:lstStyle/>
          <a:p>
            <a:r>
              <a:rPr kumimoji="1" lang="en-US" altLang="ja-JP" sz="2400" i="1" dirty="0" smtClean="0">
                <a:latin typeface="Times New Roman" pitchFamily="18" charset="0"/>
                <a:cs typeface="Times New Roman" pitchFamily="18" charset="0"/>
              </a:rPr>
              <a:t>θ</a:t>
            </a:r>
            <a:endParaRPr kumimoji="1" lang="ja-JP" altLang="en-US" sz="2400" i="1" dirty="0">
              <a:latin typeface="Times New Roman" pitchFamily="18" charset="0"/>
              <a:cs typeface="Times New Roman" pitchFamily="18" charset="0"/>
            </a:endParaRPr>
          </a:p>
        </p:txBody>
      </p:sp>
      <p:sp>
        <p:nvSpPr>
          <p:cNvPr id="15" name="フリーフォーム 14"/>
          <p:cNvSpPr/>
          <p:nvPr/>
        </p:nvSpPr>
        <p:spPr>
          <a:xfrm>
            <a:off x="1537128" y="3072359"/>
            <a:ext cx="5900892" cy="250672"/>
          </a:xfrm>
          <a:custGeom>
            <a:avLst/>
            <a:gdLst>
              <a:gd name="connsiteX0" fmla="*/ 0 w 4314825"/>
              <a:gd name="connsiteY0" fmla="*/ 317784 h 508395"/>
              <a:gd name="connsiteX1" fmla="*/ 190500 w 4314825"/>
              <a:gd name="connsiteY1" fmla="*/ 3459 h 508395"/>
              <a:gd name="connsiteX2" fmla="*/ 476250 w 4314825"/>
              <a:gd name="connsiteY2" fmla="*/ 498759 h 508395"/>
              <a:gd name="connsiteX3" fmla="*/ 733425 w 4314825"/>
              <a:gd name="connsiteY3" fmla="*/ 3459 h 508395"/>
              <a:gd name="connsiteX4" fmla="*/ 971550 w 4314825"/>
              <a:gd name="connsiteY4" fmla="*/ 498759 h 508395"/>
              <a:gd name="connsiteX5" fmla="*/ 1209675 w 4314825"/>
              <a:gd name="connsiteY5" fmla="*/ 60609 h 508395"/>
              <a:gd name="connsiteX6" fmla="*/ 1438275 w 4314825"/>
              <a:gd name="connsiteY6" fmla="*/ 498759 h 508395"/>
              <a:gd name="connsiteX7" fmla="*/ 1714500 w 4314825"/>
              <a:gd name="connsiteY7" fmla="*/ 60609 h 508395"/>
              <a:gd name="connsiteX8" fmla="*/ 1981200 w 4314825"/>
              <a:gd name="connsiteY8" fmla="*/ 470184 h 508395"/>
              <a:gd name="connsiteX9" fmla="*/ 2276475 w 4314825"/>
              <a:gd name="connsiteY9" fmla="*/ 70134 h 508395"/>
              <a:gd name="connsiteX10" fmla="*/ 2533650 w 4314825"/>
              <a:gd name="connsiteY10" fmla="*/ 451134 h 508395"/>
              <a:gd name="connsiteX11" fmla="*/ 2876550 w 4314825"/>
              <a:gd name="connsiteY11" fmla="*/ 12984 h 508395"/>
              <a:gd name="connsiteX12" fmla="*/ 3162300 w 4314825"/>
              <a:gd name="connsiteY12" fmla="*/ 460659 h 508395"/>
              <a:gd name="connsiteX13" fmla="*/ 3581400 w 4314825"/>
              <a:gd name="connsiteY13" fmla="*/ 89184 h 508395"/>
              <a:gd name="connsiteX14" fmla="*/ 4000500 w 4314825"/>
              <a:gd name="connsiteY14" fmla="*/ 508284 h 508395"/>
              <a:gd name="connsiteX15" fmla="*/ 4314825 w 4314825"/>
              <a:gd name="connsiteY15" fmla="*/ 41559 h 508395"/>
              <a:gd name="connsiteX16" fmla="*/ 4314825 w 4314825"/>
              <a:gd name="connsiteY16" fmla="*/ 41559 h 508395"/>
              <a:gd name="connsiteX0" fmla="*/ 0 w 4314825"/>
              <a:gd name="connsiteY0" fmla="*/ 317784 h 508395"/>
              <a:gd name="connsiteX1" fmla="*/ 190500 w 4314825"/>
              <a:gd name="connsiteY1" fmla="*/ 3459 h 508395"/>
              <a:gd name="connsiteX2" fmla="*/ 476250 w 4314825"/>
              <a:gd name="connsiteY2" fmla="*/ 498759 h 508395"/>
              <a:gd name="connsiteX3" fmla="*/ 733425 w 4314825"/>
              <a:gd name="connsiteY3" fmla="*/ 3459 h 508395"/>
              <a:gd name="connsiteX4" fmla="*/ 971550 w 4314825"/>
              <a:gd name="connsiteY4" fmla="*/ 498759 h 508395"/>
              <a:gd name="connsiteX5" fmla="*/ 1209675 w 4314825"/>
              <a:gd name="connsiteY5" fmla="*/ 60609 h 508395"/>
              <a:gd name="connsiteX6" fmla="*/ 1438275 w 4314825"/>
              <a:gd name="connsiteY6" fmla="*/ 498759 h 508395"/>
              <a:gd name="connsiteX7" fmla="*/ 1714500 w 4314825"/>
              <a:gd name="connsiteY7" fmla="*/ 60609 h 508395"/>
              <a:gd name="connsiteX8" fmla="*/ 1981200 w 4314825"/>
              <a:gd name="connsiteY8" fmla="*/ 470184 h 508395"/>
              <a:gd name="connsiteX9" fmla="*/ 2276475 w 4314825"/>
              <a:gd name="connsiteY9" fmla="*/ 70134 h 508395"/>
              <a:gd name="connsiteX10" fmla="*/ 2533650 w 4314825"/>
              <a:gd name="connsiteY10" fmla="*/ 451134 h 508395"/>
              <a:gd name="connsiteX11" fmla="*/ 2876550 w 4314825"/>
              <a:gd name="connsiteY11" fmla="*/ 12984 h 508395"/>
              <a:gd name="connsiteX12" fmla="*/ 3162300 w 4314825"/>
              <a:gd name="connsiteY12" fmla="*/ 460659 h 508395"/>
              <a:gd name="connsiteX13" fmla="*/ 3747648 w 4314825"/>
              <a:gd name="connsiteY13" fmla="*/ 89184 h 508395"/>
              <a:gd name="connsiteX14" fmla="*/ 4000500 w 4314825"/>
              <a:gd name="connsiteY14" fmla="*/ 508284 h 508395"/>
              <a:gd name="connsiteX15" fmla="*/ 4314825 w 4314825"/>
              <a:gd name="connsiteY15" fmla="*/ 41559 h 508395"/>
              <a:gd name="connsiteX16" fmla="*/ 4314825 w 4314825"/>
              <a:gd name="connsiteY16" fmla="*/ 41559 h 508395"/>
              <a:gd name="connsiteX0" fmla="*/ 0 w 4314825"/>
              <a:gd name="connsiteY0" fmla="*/ 317784 h 508395"/>
              <a:gd name="connsiteX1" fmla="*/ 190500 w 4314825"/>
              <a:gd name="connsiteY1" fmla="*/ 3459 h 508395"/>
              <a:gd name="connsiteX2" fmla="*/ 476250 w 4314825"/>
              <a:gd name="connsiteY2" fmla="*/ 498759 h 508395"/>
              <a:gd name="connsiteX3" fmla="*/ 733425 w 4314825"/>
              <a:gd name="connsiteY3" fmla="*/ 3459 h 508395"/>
              <a:gd name="connsiteX4" fmla="*/ 971550 w 4314825"/>
              <a:gd name="connsiteY4" fmla="*/ 498759 h 508395"/>
              <a:gd name="connsiteX5" fmla="*/ 1209675 w 4314825"/>
              <a:gd name="connsiteY5" fmla="*/ 60609 h 508395"/>
              <a:gd name="connsiteX6" fmla="*/ 1438275 w 4314825"/>
              <a:gd name="connsiteY6" fmla="*/ 498759 h 508395"/>
              <a:gd name="connsiteX7" fmla="*/ 1714500 w 4314825"/>
              <a:gd name="connsiteY7" fmla="*/ 60609 h 508395"/>
              <a:gd name="connsiteX8" fmla="*/ 1981200 w 4314825"/>
              <a:gd name="connsiteY8" fmla="*/ 470184 h 508395"/>
              <a:gd name="connsiteX9" fmla="*/ 2276475 w 4314825"/>
              <a:gd name="connsiteY9" fmla="*/ 70134 h 508395"/>
              <a:gd name="connsiteX10" fmla="*/ 2533650 w 4314825"/>
              <a:gd name="connsiteY10" fmla="*/ 451134 h 508395"/>
              <a:gd name="connsiteX11" fmla="*/ 2876550 w 4314825"/>
              <a:gd name="connsiteY11" fmla="*/ 12984 h 508395"/>
              <a:gd name="connsiteX12" fmla="*/ 3162300 w 4314825"/>
              <a:gd name="connsiteY12" fmla="*/ 460659 h 508395"/>
              <a:gd name="connsiteX13" fmla="*/ 3672082 w 4314825"/>
              <a:gd name="connsiteY13" fmla="*/ 89184 h 508395"/>
              <a:gd name="connsiteX14" fmla="*/ 4000500 w 4314825"/>
              <a:gd name="connsiteY14" fmla="*/ 508284 h 508395"/>
              <a:gd name="connsiteX15" fmla="*/ 4314825 w 4314825"/>
              <a:gd name="connsiteY15" fmla="*/ 41559 h 508395"/>
              <a:gd name="connsiteX16" fmla="*/ 4314825 w 4314825"/>
              <a:gd name="connsiteY16" fmla="*/ 41559 h 508395"/>
              <a:gd name="connsiteX0" fmla="*/ 0 w 4314825"/>
              <a:gd name="connsiteY0" fmla="*/ 317784 h 498908"/>
              <a:gd name="connsiteX1" fmla="*/ 190500 w 4314825"/>
              <a:gd name="connsiteY1" fmla="*/ 3459 h 498908"/>
              <a:gd name="connsiteX2" fmla="*/ 476250 w 4314825"/>
              <a:gd name="connsiteY2" fmla="*/ 498759 h 498908"/>
              <a:gd name="connsiteX3" fmla="*/ 733425 w 4314825"/>
              <a:gd name="connsiteY3" fmla="*/ 3459 h 498908"/>
              <a:gd name="connsiteX4" fmla="*/ 971550 w 4314825"/>
              <a:gd name="connsiteY4" fmla="*/ 498759 h 498908"/>
              <a:gd name="connsiteX5" fmla="*/ 1209675 w 4314825"/>
              <a:gd name="connsiteY5" fmla="*/ 60609 h 498908"/>
              <a:gd name="connsiteX6" fmla="*/ 1438275 w 4314825"/>
              <a:gd name="connsiteY6" fmla="*/ 498759 h 498908"/>
              <a:gd name="connsiteX7" fmla="*/ 1714500 w 4314825"/>
              <a:gd name="connsiteY7" fmla="*/ 60609 h 498908"/>
              <a:gd name="connsiteX8" fmla="*/ 1981200 w 4314825"/>
              <a:gd name="connsiteY8" fmla="*/ 470184 h 498908"/>
              <a:gd name="connsiteX9" fmla="*/ 2276475 w 4314825"/>
              <a:gd name="connsiteY9" fmla="*/ 70134 h 498908"/>
              <a:gd name="connsiteX10" fmla="*/ 2533650 w 4314825"/>
              <a:gd name="connsiteY10" fmla="*/ 451134 h 498908"/>
              <a:gd name="connsiteX11" fmla="*/ 2876550 w 4314825"/>
              <a:gd name="connsiteY11" fmla="*/ 12984 h 498908"/>
              <a:gd name="connsiteX12" fmla="*/ 3162300 w 4314825"/>
              <a:gd name="connsiteY12" fmla="*/ 460659 h 498908"/>
              <a:gd name="connsiteX13" fmla="*/ 3672082 w 4314825"/>
              <a:gd name="connsiteY13" fmla="*/ 89184 h 498908"/>
              <a:gd name="connsiteX14" fmla="*/ 4106294 w 4314825"/>
              <a:gd name="connsiteY14" fmla="*/ 495073 h 498908"/>
              <a:gd name="connsiteX15" fmla="*/ 4314825 w 4314825"/>
              <a:gd name="connsiteY15" fmla="*/ 41559 h 498908"/>
              <a:gd name="connsiteX16" fmla="*/ 4314825 w 4314825"/>
              <a:gd name="connsiteY16" fmla="*/ 41559 h 498908"/>
              <a:gd name="connsiteX0" fmla="*/ 0 w 4314825"/>
              <a:gd name="connsiteY0" fmla="*/ 317784 h 498908"/>
              <a:gd name="connsiteX1" fmla="*/ 190500 w 4314825"/>
              <a:gd name="connsiteY1" fmla="*/ 3459 h 498908"/>
              <a:gd name="connsiteX2" fmla="*/ 476250 w 4314825"/>
              <a:gd name="connsiteY2" fmla="*/ 498759 h 498908"/>
              <a:gd name="connsiteX3" fmla="*/ 733425 w 4314825"/>
              <a:gd name="connsiteY3" fmla="*/ 3459 h 498908"/>
              <a:gd name="connsiteX4" fmla="*/ 971550 w 4314825"/>
              <a:gd name="connsiteY4" fmla="*/ 498759 h 498908"/>
              <a:gd name="connsiteX5" fmla="*/ 1209675 w 4314825"/>
              <a:gd name="connsiteY5" fmla="*/ 60609 h 498908"/>
              <a:gd name="connsiteX6" fmla="*/ 1438275 w 4314825"/>
              <a:gd name="connsiteY6" fmla="*/ 498759 h 498908"/>
              <a:gd name="connsiteX7" fmla="*/ 1714500 w 4314825"/>
              <a:gd name="connsiteY7" fmla="*/ 60609 h 498908"/>
              <a:gd name="connsiteX8" fmla="*/ 1981200 w 4314825"/>
              <a:gd name="connsiteY8" fmla="*/ 470184 h 498908"/>
              <a:gd name="connsiteX9" fmla="*/ 2276475 w 4314825"/>
              <a:gd name="connsiteY9" fmla="*/ 70134 h 498908"/>
              <a:gd name="connsiteX10" fmla="*/ 2533650 w 4314825"/>
              <a:gd name="connsiteY10" fmla="*/ 451134 h 498908"/>
              <a:gd name="connsiteX11" fmla="*/ 2876550 w 4314825"/>
              <a:gd name="connsiteY11" fmla="*/ 12984 h 498908"/>
              <a:gd name="connsiteX12" fmla="*/ 3162300 w 4314825"/>
              <a:gd name="connsiteY12" fmla="*/ 460659 h 498908"/>
              <a:gd name="connsiteX13" fmla="*/ 3672082 w 4314825"/>
              <a:gd name="connsiteY13" fmla="*/ 89184 h 498908"/>
              <a:gd name="connsiteX14" fmla="*/ 4053397 w 4314825"/>
              <a:gd name="connsiteY14" fmla="*/ 468651 h 498908"/>
              <a:gd name="connsiteX15" fmla="*/ 4314825 w 4314825"/>
              <a:gd name="connsiteY15" fmla="*/ 41559 h 498908"/>
              <a:gd name="connsiteX16" fmla="*/ 4314825 w 4314825"/>
              <a:gd name="connsiteY16" fmla="*/ 41559 h 498908"/>
              <a:gd name="connsiteX0" fmla="*/ 0 w 4314825"/>
              <a:gd name="connsiteY0" fmla="*/ 317784 h 498908"/>
              <a:gd name="connsiteX1" fmla="*/ 190500 w 4314825"/>
              <a:gd name="connsiteY1" fmla="*/ 3459 h 498908"/>
              <a:gd name="connsiteX2" fmla="*/ 476250 w 4314825"/>
              <a:gd name="connsiteY2" fmla="*/ 498759 h 498908"/>
              <a:gd name="connsiteX3" fmla="*/ 733425 w 4314825"/>
              <a:gd name="connsiteY3" fmla="*/ 3459 h 498908"/>
              <a:gd name="connsiteX4" fmla="*/ 971550 w 4314825"/>
              <a:gd name="connsiteY4" fmla="*/ 498759 h 498908"/>
              <a:gd name="connsiteX5" fmla="*/ 1209675 w 4314825"/>
              <a:gd name="connsiteY5" fmla="*/ 60609 h 498908"/>
              <a:gd name="connsiteX6" fmla="*/ 1438275 w 4314825"/>
              <a:gd name="connsiteY6" fmla="*/ 498759 h 498908"/>
              <a:gd name="connsiteX7" fmla="*/ 1714500 w 4314825"/>
              <a:gd name="connsiteY7" fmla="*/ 60609 h 498908"/>
              <a:gd name="connsiteX8" fmla="*/ 1981200 w 4314825"/>
              <a:gd name="connsiteY8" fmla="*/ 470184 h 498908"/>
              <a:gd name="connsiteX9" fmla="*/ 2276475 w 4314825"/>
              <a:gd name="connsiteY9" fmla="*/ 70134 h 498908"/>
              <a:gd name="connsiteX10" fmla="*/ 2533650 w 4314825"/>
              <a:gd name="connsiteY10" fmla="*/ 451134 h 498908"/>
              <a:gd name="connsiteX11" fmla="*/ 2876550 w 4314825"/>
              <a:gd name="connsiteY11" fmla="*/ 12984 h 498908"/>
              <a:gd name="connsiteX12" fmla="*/ 3343661 w 4314825"/>
              <a:gd name="connsiteY12" fmla="*/ 447449 h 498908"/>
              <a:gd name="connsiteX13" fmla="*/ 3672082 w 4314825"/>
              <a:gd name="connsiteY13" fmla="*/ 89184 h 498908"/>
              <a:gd name="connsiteX14" fmla="*/ 4053397 w 4314825"/>
              <a:gd name="connsiteY14" fmla="*/ 468651 h 498908"/>
              <a:gd name="connsiteX15" fmla="*/ 4314825 w 4314825"/>
              <a:gd name="connsiteY15" fmla="*/ 41559 h 498908"/>
              <a:gd name="connsiteX16" fmla="*/ 4314825 w 4314825"/>
              <a:gd name="connsiteY16" fmla="*/ 41559 h 498908"/>
              <a:gd name="connsiteX0" fmla="*/ 0 w 4314825"/>
              <a:gd name="connsiteY0" fmla="*/ 317784 h 498908"/>
              <a:gd name="connsiteX1" fmla="*/ 190500 w 4314825"/>
              <a:gd name="connsiteY1" fmla="*/ 3459 h 498908"/>
              <a:gd name="connsiteX2" fmla="*/ 476250 w 4314825"/>
              <a:gd name="connsiteY2" fmla="*/ 498759 h 498908"/>
              <a:gd name="connsiteX3" fmla="*/ 733425 w 4314825"/>
              <a:gd name="connsiteY3" fmla="*/ 3459 h 498908"/>
              <a:gd name="connsiteX4" fmla="*/ 971550 w 4314825"/>
              <a:gd name="connsiteY4" fmla="*/ 498759 h 498908"/>
              <a:gd name="connsiteX5" fmla="*/ 1209675 w 4314825"/>
              <a:gd name="connsiteY5" fmla="*/ 60609 h 498908"/>
              <a:gd name="connsiteX6" fmla="*/ 1438275 w 4314825"/>
              <a:gd name="connsiteY6" fmla="*/ 498759 h 498908"/>
              <a:gd name="connsiteX7" fmla="*/ 1714500 w 4314825"/>
              <a:gd name="connsiteY7" fmla="*/ 60609 h 498908"/>
              <a:gd name="connsiteX8" fmla="*/ 1981200 w 4314825"/>
              <a:gd name="connsiteY8" fmla="*/ 470184 h 498908"/>
              <a:gd name="connsiteX9" fmla="*/ 2276475 w 4314825"/>
              <a:gd name="connsiteY9" fmla="*/ 70134 h 498908"/>
              <a:gd name="connsiteX10" fmla="*/ 2533650 w 4314825"/>
              <a:gd name="connsiteY10" fmla="*/ 451134 h 498908"/>
              <a:gd name="connsiteX11" fmla="*/ 3027684 w 4314825"/>
              <a:gd name="connsiteY11" fmla="*/ 105460 h 498908"/>
              <a:gd name="connsiteX12" fmla="*/ 3343661 w 4314825"/>
              <a:gd name="connsiteY12" fmla="*/ 447449 h 498908"/>
              <a:gd name="connsiteX13" fmla="*/ 3672082 w 4314825"/>
              <a:gd name="connsiteY13" fmla="*/ 89184 h 498908"/>
              <a:gd name="connsiteX14" fmla="*/ 4053397 w 4314825"/>
              <a:gd name="connsiteY14" fmla="*/ 468651 h 498908"/>
              <a:gd name="connsiteX15" fmla="*/ 4314825 w 4314825"/>
              <a:gd name="connsiteY15" fmla="*/ 41559 h 498908"/>
              <a:gd name="connsiteX16" fmla="*/ 4314825 w 4314825"/>
              <a:gd name="connsiteY16" fmla="*/ 41559 h 498908"/>
              <a:gd name="connsiteX0" fmla="*/ 0 w 4314825"/>
              <a:gd name="connsiteY0" fmla="*/ 317784 h 498908"/>
              <a:gd name="connsiteX1" fmla="*/ 190500 w 4314825"/>
              <a:gd name="connsiteY1" fmla="*/ 3459 h 498908"/>
              <a:gd name="connsiteX2" fmla="*/ 476250 w 4314825"/>
              <a:gd name="connsiteY2" fmla="*/ 498759 h 498908"/>
              <a:gd name="connsiteX3" fmla="*/ 733425 w 4314825"/>
              <a:gd name="connsiteY3" fmla="*/ 3459 h 498908"/>
              <a:gd name="connsiteX4" fmla="*/ 971550 w 4314825"/>
              <a:gd name="connsiteY4" fmla="*/ 498759 h 498908"/>
              <a:gd name="connsiteX5" fmla="*/ 1209675 w 4314825"/>
              <a:gd name="connsiteY5" fmla="*/ 60609 h 498908"/>
              <a:gd name="connsiteX6" fmla="*/ 1438275 w 4314825"/>
              <a:gd name="connsiteY6" fmla="*/ 498759 h 498908"/>
              <a:gd name="connsiteX7" fmla="*/ 1714500 w 4314825"/>
              <a:gd name="connsiteY7" fmla="*/ 60609 h 498908"/>
              <a:gd name="connsiteX8" fmla="*/ 1981200 w 4314825"/>
              <a:gd name="connsiteY8" fmla="*/ 470184 h 498908"/>
              <a:gd name="connsiteX9" fmla="*/ 2276475 w 4314825"/>
              <a:gd name="connsiteY9" fmla="*/ 70134 h 498908"/>
              <a:gd name="connsiteX10" fmla="*/ 2677228 w 4314825"/>
              <a:gd name="connsiteY10" fmla="*/ 451134 h 498908"/>
              <a:gd name="connsiteX11" fmla="*/ 3027684 w 4314825"/>
              <a:gd name="connsiteY11" fmla="*/ 105460 h 498908"/>
              <a:gd name="connsiteX12" fmla="*/ 3343661 w 4314825"/>
              <a:gd name="connsiteY12" fmla="*/ 447449 h 498908"/>
              <a:gd name="connsiteX13" fmla="*/ 3672082 w 4314825"/>
              <a:gd name="connsiteY13" fmla="*/ 89184 h 498908"/>
              <a:gd name="connsiteX14" fmla="*/ 4053397 w 4314825"/>
              <a:gd name="connsiteY14" fmla="*/ 468651 h 498908"/>
              <a:gd name="connsiteX15" fmla="*/ 4314825 w 4314825"/>
              <a:gd name="connsiteY15" fmla="*/ 41559 h 498908"/>
              <a:gd name="connsiteX16" fmla="*/ 4314825 w 4314825"/>
              <a:gd name="connsiteY16" fmla="*/ 41559 h 498908"/>
              <a:gd name="connsiteX0" fmla="*/ 0 w 4314825"/>
              <a:gd name="connsiteY0" fmla="*/ 317784 h 498908"/>
              <a:gd name="connsiteX1" fmla="*/ 190500 w 4314825"/>
              <a:gd name="connsiteY1" fmla="*/ 3459 h 498908"/>
              <a:gd name="connsiteX2" fmla="*/ 476250 w 4314825"/>
              <a:gd name="connsiteY2" fmla="*/ 498759 h 498908"/>
              <a:gd name="connsiteX3" fmla="*/ 733425 w 4314825"/>
              <a:gd name="connsiteY3" fmla="*/ 3459 h 498908"/>
              <a:gd name="connsiteX4" fmla="*/ 971550 w 4314825"/>
              <a:gd name="connsiteY4" fmla="*/ 498759 h 498908"/>
              <a:gd name="connsiteX5" fmla="*/ 1209675 w 4314825"/>
              <a:gd name="connsiteY5" fmla="*/ 60609 h 498908"/>
              <a:gd name="connsiteX6" fmla="*/ 1438275 w 4314825"/>
              <a:gd name="connsiteY6" fmla="*/ 498759 h 498908"/>
              <a:gd name="connsiteX7" fmla="*/ 1714500 w 4314825"/>
              <a:gd name="connsiteY7" fmla="*/ 60609 h 498908"/>
              <a:gd name="connsiteX8" fmla="*/ 1981200 w 4314825"/>
              <a:gd name="connsiteY8" fmla="*/ 470184 h 498908"/>
              <a:gd name="connsiteX9" fmla="*/ 2389825 w 4314825"/>
              <a:gd name="connsiteY9" fmla="*/ 109766 h 498908"/>
              <a:gd name="connsiteX10" fmla="*/ 2677228 w 4314825"/>
              <a:gd name="connsiteY10" fmla="*/ 451134 h 498908"/>
              <a:gd name="connsiteX11" fmla="*/ 3027684 w 4314825"/>
              <a:gd name="connsiteY11" fmla="*/ 105460 h 498908"/>
              <a:gd name="connsiteX12" fmla="*/ 3343661 w 4314825"/>
              <a:gd name="connsiteY12" fmla="*/ 447449 h 498908"/>
              <a:gd name="connsiteX13" fmla="*/ 3672082 w 4314825"/>
              <a:gd name="connsiteY13" fmla="*/ 89184 h 498908"/>
              <a:gd name="connsiteX14" fmla="*/ 4053397 w 4314825"/>
              <a:gd name="connsiteY14" fmla="*/ 468651 h 498908"/>
              <a:gd name="connsiteX15" fmla="*/ 4314825 w 4314825"/>
              <a:gd name="connsiteY15" fmla="*/ 41559 h 498908"/>
              <a:gd name="connsiteX16" fmla="*/ 4314825 w 4314825"/>
              <a:gd name="connsiteY16" fmla="*/ 41559 h 498908"/>
              <a:gd name="connsiteX0" fmla="*/ 0 w 4314825"/>
              <a:gd name="connsiteY0" fmla="*/ 317784 h 498908"/>
              <a:gd name="connsiteX1" fmla="*/ 190500 w 4314825"/>
              <a:gd name="connsiteY1" fmla="*/ 3459 h 498908"/>
              <a:gd name="connsiteX2" fmla="*/ 476250 w 4314825"/>
              <a:gd name="connsiteY2" fmla="*/ 498759 h 498908"/>
              <a:gd name="connsiteX3" fmla="*/ 733425 w 4314825"/>
              <a:gd name="connsiteY3" fmla="*/ 3459 h 498908"/>
              <a:gd name="connsiteX4" fmla="*/ 971550 w 4314825"/>
              <a:gd name="connsiteY4" fmla="*/ 498759 h 498908"/>
              <a:gd name="connsiteX5" fmla="*/ 1209675 w 4314825"/>
              <a:gd name="connsiteY5" fmla="*/ 60609 h 498908"/>
              <a:gd name="connsiteX6" fmla="*/ 1438275 w 4314825"/>
              <a:gd name="connsiteY6" fmla="*/ 498759 h 498908"/>
              <a:gd name="connsiteX7" fmla="*/ 1714500 w 4314825"/>
              <a:gd name="connsiteY7" fmla="*/ 60609 h 498908"/>
              <a:gd name="connsiteX8" fmla="*/ 2109664 w 4314825"/>
              <a:gd name="connsiteY8" fmla="*/ 443762 h 498908"/>
              <a:gd name="connsiteX9" fmla="*/ 2389825 w 4314825"/>
              <a:gd name="connsiteY9" fmla="*/ 109766 h 498908"/>
              <a:gd name="connsiteX10" fmla="*/ 2677228 w 4314825"/>
              <a:gd name="connsiteY10" fmla="*/ 451134 h 498908"/>
              <a:gd name="connsiteX11" fmla="*/ 3027684 w 4314825"/>
              <a:gd name="connsiteY11" fmla="*/ 105460 h 498908"/>
              <a:gd name="connsiteX12" fmla="*/ 3343661 w 4314825"/>
              <a:gd name="connsiteY12" fmla="*/ 447449 h 498908"/>
              <a:gd name="connsiteX13" fmla="*/ 3672082 w 4314825"/>
              <a:gd name="connsiteY13" fmla="*/ 89184 h 498908"/>
              <a:gd name="connsiteX14" fmla="*/ 4053397 w 4314825"/>
              <a:gd name="connsiteY14" fmla="*/ 468651 h 498908"/>
              <a:gd name="connsiteX15" fmla="*/ 4314825 w 4314825"/>
              <a:gd name="connsiteY15" fmla="*/ 41559 h 498908"/>
              <a:gd name="connsiteX16" fmla="*/ 4314825 w 4314825"/>
              <a:gd name="connsiteY16" fmla="*/ 41559 h 498908"/>
              <a:gd name="connsiteX0" fmla="*/ 0 w 4314825"/>
              <a:gd name="connsiteY0" fmla="*/ 317784 h 498908"/>
              <a:gd name="connsiteX1" fmla="*/ 190500 w 4314825"/>
              <a:gd name="connsiteY1" fmla="*/ 3459 h 498908"/>
              <a:gd name="connsiteX2" fmla="*/ 476250 w 4314825"/>
              <a:gd name="connsiteY2" fmla="*/ 498759 h 498908"/>
              <a:gd name="connsiteX3" fmla="*/ 733425 w 4314825"/>
              <a:gd name="connsiteY3" fmla="*/ 3459 h 498908"/>
              <a:gd name="connsiteX4" fmla="*/ 971550 w 4314825"/>
              <a:gd name="connsiteY4" fmla="*/ 498759 h 498908"/>
              <a:gd name="connsiteX5" fmla="*/ 1209675 w 4314825"/>
              <a:gd name="connsiteY5" fmla="*/ 60609 h 498908"/>
              <a:gd name="connsiteX6" fmla="*/ 1438275 w 4314825"/>
              <a:gd name="connsiteY6" fmla="*/ 498759 h 498908"/>
              <a:gd name="connsiteX7" fmla="*/ 1797624 w 4314825"/>
              <a:gd name="connsiteY7" fmla="*/ 87031 h 498908"/>
              <a:gd name="connsiteX8" fmla="*/ 2109664 w 4314825"/>
              <a:gd name="connsiteY8" fmla="*/ 443762 h 498908"/>
              <a:gd name="connsiteX9" fmla="*/ 2389825 w 4314825"/>
              <a:gd name="connsiteY9" fmla="*/ 109766 h 498908"/>
              <a:gd name="connsiteX10" fmla="*/ 2677228 w 4314825"/>
              <a:gd name="connsiteY10" fmla="*/ 451134 h 498908"/>
              <a:gd name="connsiteX11" fmla="*/ 3027684 w 4314825"/>
              <a:gd name="connsiteY11" fmla="*/ 105460 h 498908"/>
              <a:gd name="connsiteX12" fmla="*/ 3343661 w 4314825"/>
              <a:gd name="connsiteY12" fmla="*/ 447449 h 498908"/>
              <a:gd name="connsiteX13" fmla="*/ 3672082 w 4314825"/>
              <a:gd name="connsiteY13" fmla="*/ 89184 h 498908"/>
              <a:gd name="connsiteX14" fmla="*/ 4053397 w 4314825"/>
              <a:gd name="connsiteY14" fmla="*/ 468651 h 498908"/>
              <a:gd name="connsiteX15" fmla="*/ 4314825 w 4314825"/>
              <a:gd name="connsiteY15" fmla="*/ 41559 h 498908"/>
              <a:gd name="connsiteX16" fmla="*/ 4314825 w 4314825"/>
              <a:gd name="connsiteY16" fmla="*/ 41559 h 498908"/>
              <a:gd name="connsiteX0" fmla="*/ 0 w 4314825"/>
              <a:gd name="connsiteY0" fmla="*/ 317784 h 498912"/>
              <a:gd name="connsiteX1" fmla="*/ 190500 w 4314825"/>
              <a:gd name="connsiteY1" fmla="*/ 3459 h 498912"/>
              <a:gd name="connsiteX2" fmla="*/ 476250 w 4314825"/>
              <a:gd name="connsiteY2" fmla="*/ 498759 h 498912"/>
              <a:gd name="connsiteX3" fmla="*/ 733425 w 4314825"/>
              <a:gd name="connsiteY3" fmla="*/ 3459 h 498912"/>
              <a:gd name="connsiteX4" fmla="*/ 971550 w 4314825"/>
              <a:gd name="connsiteY4" fmla="*/ 498759 h 498912"/>
              <a:gd name="connsiteX5" fmla="*/ 1209675 w 4314825"/>
              <a:gd name="connsiteY5" fmla="*/ 60609 h 498912"/>
              <a:gd name="connsiteX6" fmla="*/ 1544069 w 4314825"/>
              <a:gd name="connsiteY6" fmla="*/ 432705 h 498912"/>
              <a:gd name="connsiteX7" fmla="*/ 1797624 w 4314825"/>
              <a:gd name="connsiteY7" fmla="*/ 87031 h 498912"/>
              <a:gd name="connsiteX8" fmla="*/ 2109664 w 4314825"/>
              <a:gd name="connsiteY8" fmla="*/ 443762 h 498912"/>
              <a:gd name="connsiteX9" fmla="*/ 2389825 w 4314825"/>
              <a:gd name="connsiteY9" fmla="*/ 109766 h 498912"/>
              <a:gd name="connsiteX10" fmla="*/ 2677228 w 4314825"/>
              <a:gd name="connsiteY10" fmla="*/ 451134 h 498912"/>
              <a:gd name="connsiteX11" fmla="*/ 3027684 w 4314825"/>
              <a:gd name="connsiteY11" fmla="*/ 105460 h 498912"/>
              <a:gd name="connsiteX12" fmla="*/ 3343661 w 4314825"/>
              <a:gd name="connsiteY12" fmla="*/ 447449 h 498912"/>
              <a:gd name="connsiteX13" fmla="*/ 3672082 w 4314825"/>
              <a:gd name="connsiteY13" fmla="*/ 89184 h 498912"/>
              <a:gd name="connsiteX14" fmla="*/ 4053397 w 4314825"/>
              <a:gd name="connsiteY14" fmla="*/ 468651 h 498912"/>
              <a:gd name="connsiteX15" fmla="*/ 4314825 w 4314825"/>
              <a:gd name="connsiteY15" fmla="*/ 41559 h 498912"/>
              <a:gd name="connsiteX16" fmla="*/ 4314825 w 4314825"/>
              <a:gd name="connsiteY16" fmla="*/ 41559 h 498912"/>
              <a:gd name="connsiteX0" fmla="*/ 0 w 4314825"/>
              <a:gd name="connsiteY0" fmla="*/ 317784 h 499230"/>
              <a:gd name="connsiteX1" fmla="*/ 190500 w 4314825"/>
              <a:gd name="connsiteY1" fmla="*/ 3459 h 499230"/>
              <a:gd name="connsiteX2" fmla="*/ 476250 w 4314825"/>
              <a:gd name="connsiteY2" fmla="*/ 498759 h 499230"/>
              <a:gd name="connsiteX3" fmla="*/ 733425 w 4314825"/>
              <a:gd name="connsiteY3" fmla="*/ 3459 h 499230"/>
              <a:gd name="connsiteX4" fmla="*/ 971550 w 4314825"/>
              <a:gd name="connsiteY4" fmla="*/ 498759 h 499230"/>
              <a:gd name="connsiteX5" fmla="*/ 1255016 w 4314825"/>
              <a:gd name="connsiteY5" fmla="*/ 100242 h 499230"/>
              <a:gd name="connsiteX6" fmla="*/ 1544069 w 4314825"/>
              <a:gd name="connsiteY6" fmla="*/ 432705 h 499230"/>
              <a:gd name="connsiteX7" fmla="*/ 1797624 w 4314825"/>
              <a:gd name="connsiteY7" fmla="*/ 87031 h 499230"/>
              <a:gd name="connsiteX8" fmla="*/ 2109664 w 4314825"/>
              <a:gd name="connsiteY8" fmla="*/ 443762 h 499230"/>
              <a:gd name="connsiteX9" fmla="*/ 2389825 w 4314825"/>
              <a:gd name="connsiteY9" fmla="*/ 109766 h 499230"/>
              <a:gd name="connsiteX10" fmla="*/ 2677228 w 4314825"/>
              <a:gd name="connsiteY10" fmla="*/ 451134 h 499230"/>
              <a:gd name="connsiteX11" fmla="*/ 3027684 w 4314825"/>
              <a:gd name="connsiteY11" fmla="*/ 105460 h 499230"/>
              <a:gd name="connsiteX12" fmla="*/ 3343661 w 4314825"/>
              <a:gd name="connsiteY12" fmla="*/ 447449 h 499230"/>
              <a:gd name="connsiteX13" fmla="*/ 3672082 w 4314825"/>
              <a:gd name="connsiteY13" fmla="*/ 89184 h 499230"/>
              <a:gd name="connsiteX14" fmla="*/ 4053397 w 4314825"/>
              <a:gd name="connsiteY14" fmla="*/ 468651 h 499230"/>
              <a:gd name="connsiteX15" fmla="*/ 4314825 w 4314825"/>
              <a:gd name="connsiteY15" fmla="*/ 41559 h 499230"/>
              <a:gd name="connsiteX16" fmla="*/ 4314825 w 4314825"/>
              <a:gd name="connsiteY16" fmla="*/ 41559 h 499230"/>
              <a:gd name="connsiteX0" fmla="*/ 0 w 4314825"/>
              <a:gd name="connsiteY0" fmla="*/ 317784 h 498758"/>
              <a:gd name="connsiteX1" fmla="*/ 190500 w 4314825"/>
              <a:gd name="connsiteY1" fmla="*/ 3459 h 498758"/>
              <a:gd name="connsiteX2" fmla="*/ 476250 w 4314825"/>
              <a:gd name="connsiteY2" fmla="*/ 498759 h 498758"/>
              <a:gd name="connsiteX3" fmla="*/ 733425 w 4314825"/>
              <a:gd name="connsiteY3" fmla="*/ 3459 h 498758"/>
              <a:gd name="connsiteX4" fmla="*/ 994220 w 4314825"/>
              <a:gd name="connsiteY4" fmla="*/ 419493 h 498758"/>
              <a:gd name="connsiteX5" fmla="*/ 1255016 w 4314825"/>
              <a:gd name="connsiteY5" fmla="*/ 100242 h 498758"/>
              <a:gd name="connsiteX6" fmla="*/ 1544069 w 4314825"/>
              <a:gd name="connsiteY6" fmla="*/ 432705 h 498758"/>
              <a:gd name="connsiteX7" fmla="*/ 1797624 w 4314825"/>
              <a:gd name="connsiteY7" fmla="*/ 87031 h 498758"/>
              <a:gd name="connsiteX8" fmla="*/ 2109664 w 4314825"/>
              <a:gd name="connsiteY8" fmla="*/ 443762 h 498758"/>
              <a:gd name="connsiteX9" fmla="*/ 2389825 w 4314825"/>
              <a:gd name="connsiteY9" fmla="*/ 109766 h 498758"/>
              <a:gd name="connsiteX10" fmla="*/ 2677228 w 4314825"/>
              <a:gd name="connsiteY10" fmla="*/ 451134 h 498758"/>
              <a:gd name="connsiteX11" fmla="*/ 3027684 w 4314825"/>
              <a:gd name="connsiteY11" fmla="*/ 105460 h 498758"/>
              <a:gd name="connsiteX12" fmla="*/ 3343661 w 4314825"/>
              <a:gd name="connsiteY12" fmla="*/ 447449 h 498758"/>
              <a:gd name="connsiteX13" fmla="*/ 3672082 w 4314825"/>
              <a:gd name="connsiteY13" fmla="*/ 89184 h 498758"/>
              <a:gd name="connsiteX14" fmla="*/ 4053397 w 4314825"/>
              <a:gd name="connsiteY14" fmla="*/ 468651 h 498758"/>
              <a:gd name="connsiteX15" fmla="*/ 4314825 w 4314825"/>
              <a:gd name="connsiteY15" fmla="*/ 41559 h 498758"/>
              <a:gd name="connsiteX16" fmla="*/ 4314825 w 4314825"/>
              <a:gd name="connsiteY16" fmla="*/ 41559 h 498758"/>
              <a:gd name="connsiteX0" fmla="*/ 0 w 4314825"/>
              <a:gd name="connsiteY0" fmla="*/ 317784 h 499067"/>
              <a:gd name="connsiteX1" fmla="*/ 190500 w 4314825"/>
              <a:gd name="connsiteY1" fmla="*/ 3459 h 499067"/>
              <a:gd name="connsiteX2" fmla="*/ 476250 w 4314825"/>
              <a:gd name="connsiteY2" fmla="*/ 498759 h 499067"/>
              <a:gd name="connsiteX3" fmla="*/ 710755 w 4314825"/>
              <a:gd name="connsiteY3" fmla="*/ 82725 h 499067"/>
              <a:gd name="connsiteX4" fmla="*/ 994220 w 4314825"/>
              <a:gd name="connsiteY4" fmla="*/ 419493 h 499067"/>
              <a:gd name="connsiteX5" fmla="*/ 1255016 w 4314825"/>
              <a:gd name="connsiteY5" fmla="*/ 100242 h 499067"/>
              <a:gd name="connsiteX6" fmla="*/ 1544069 w 4314825"/>
              <a:gd name="connsiteY6" fmla="*/ 432705 h 499067"/>
              <a:gd name="connsiteX7" fmla="*/ 1797624 w 4314825"/>
              <a:gd name="connsiteY7" fmla="*/ 87031 h 499067"/>
              <a:gd name="connsiteX8" fmla="*/ 2109664 w 4314825"/>
              <a:gd name="connsiteY8" fmla="*/ 443762 h 499067"/>
              <a:gd name="connsiteX9" fmla="*/ 2389825 w 4314825"/>
              <a:gd name="connsiteY9" fmla="*/ 109766 h 499067"/>
              <a:gd name="connsiteX10" fmla="*/ 2677228 w 4314825"/>
              <a:gd name="connsiteY10" fmla="*/ 451134 h 499067"/>
              <a:gd name="connsiteX11" fmla="*/ 3027684 w 4314825"/>
              <a:gd name="connsiteY11" fmla="*/ 105460 h 499067"/>
              <a:gd name="connsiteX12" fmla="*/ 3343661 w 4314825"/>
              <a:gd name="connsiteY12" fmla="*/ 447449 h 499067"/>
              <a:gd name="connsiteX13" fmla="*/ 3672082 w 4314825"/>
              <a:gd name="connsiteY13" fmla="*/ 89184 h 499067"/>
              <a:gd name="connsiteX14" fmla="*/ 4053397 w 4314825"/>
              <a:gd name="connsiteY14" fmla="*/ 468651 h 499067"/>
              <a:gd name="connsiteX15" fmla="*/ 4314825 w 4314825"/>
              <a:gd name="connsiteY15" fmla="*/ 41559 h 499067"/>
              <a:gd name="connsiteX16" fmla="*/ 4314825 w 4314825"/>
              <a:gd name="connsiteY16" fmla="*/ 41559 h 499067"/>
              <a:gd name="connsiteX0" fmla="*/ 0 w 4314825"/>
              <a:gd name="connsiteY0" fmla="*/ 315877 h 466864"/>
              <a:gd name="connsiteX1" fmla="*/ 190500 w 4314825"/>
              <a:gd name="connsiteY1" fmla="*/ 1552 h 466864"/>
              <a:gd name="connsiteX2" fmla="*/ 423353 w 4314825"/>
              <a:gd name="connsiteY2" fmla="*/ 430798 h 466864"/>
              <a:gd name="connsiteX3" fmla="*/ 710755 w 4314825"/>
              <a:gd name="connsiteY3" fmla="*/ 80818 h 466864"/>
              <a:gd name="connsiteX4" fmla="*/ 994220 w 4314825"/>
              <a:gd name="connsiteY4" fmla="*/ 417586 h 466864"/>
              <a:gd name="connsiteX5" fmla="*/ 1255016 w 4314825"/>
              <a:gd name="connsiteY5" fmla="*/ 98335 h 466864"/>
              <a:gd name="connsiteX6" fmla="*/ 1544069 w 4314825"/>
              <a:gd name="connsiteY6" fmla="*/ 430798 h 466864"/>
              <a:gd name="connsiteX7" fmla="*/ 1797624 w 4314825"/>
              <a:gd name="connsiteY7" fmla="*/ 85124 h 466864"/>
              <a:gd name="connsiteX8" fmla="*/ 2109664 w 4314825"/>
              <a:gd name="connsiteY8" fmla="*/ 441855 h 466864"/>
              <a:gd name="connsiteX9" fmla="*/ 2389825 w 4314825"/>
              <a:gd name="connsiteY9" fmla="*/ 107859 h 466864"/>
              <a:gd name="connsiteX10" fmla="*/ 2677228 w 4314825"/>
              <a:gd name="connsiteY10" fmla="*/ 449227 h 466864"/>
              <a:gd name="connsiteX11" fmla="*/ 3027684 w 4314825"/>
              <a:gd name="connsiteY11" fmla="*/ 103553 h 466864"/>
              <a:gd name="connsiteX12" fmla="*/ 3343661 w 4314825"/>
              <a:gd name="connsiteY12" fmla="*/ 445542 h 466864"/>
              <a:gd name="connsiteX13" fmla="*/ 3672082 w 4314825"/>
              <a:gd name="connsiteY13" fmla="*/ 87277 h 466864"/>
              <a:gd name="connsiteX14" fmla="*/ 4053397 w 4314825"/>
              <a:gd name="connsiteY14" fmla="*/ 466744 h 466864"/>
              <a:gd name="connsiteX15" fmla="*/ 4314825 w 4314825"/>
              <a:gd name="connsiteY15" fmla="*/ 39652 h 466864"/>
              <a:gd name="connsiteX16" fmla="*/ 4314825 w 4314825"/>
              <a:gd name="connsiteY16" fmla="*/ 39652 h 466864"/>
              <a:gd name="connsiteX0" fmla="*/ 0 w 4397949"/>
              <a:gd name="connsiteY0" fmla="*/ 433224 h 465315"/>
              <a:gd name="connsiteX1" fmla="*/ 273624 w 4397949"/>
              <a:gd name="connsiteY1" fmla="*/ 1 h 465315"/>
              <a:gd name="connsiteX2" fmla="*/ 506477 w 4397949"/>
              <a:gd name="connsiteY2" fmla="*/ 429247 h 465315"/>
              <a:gd name="connsiteX3" fmla="*/ 793879 w 4397949"/>
              <a:gd name="connsiteY3" fmla="*/ 79267 h 465315"/>
              <a:gd name="connsiteX4" fmla="*/ 1077344 w 4397949"/>
              <a:gd name="connsiteY4" fmla="*/ 416035 h 465315"/>
              <a:gd name="connsiteX5" fmla="*/ 1338140 w 4397949"/>
              <a:gd name="connsiteY5" fmla="*/ 96784 h 465315"/>
              <a:gd name="connsiteX6" fmla="*/ 1627193 w 4397949"/>
              <a:gd name="connsiteY6" fmla="*/ 429247 h 465315"/>
              <a:gd name="connsiteX7" fmla="*/ 1880748 w 4397949"/>
              <a:gd name="connsiteY7" fmla="*/ 83573 h 465315"/>
              <a:gd name="connsiteX8" fmla="*/ 2192788 w 4397949"/>
              <a:gd name="connsiteY8" fmla="*/ 440304 h 465315"/>
              <a:gd name="connsiteX9" fmla="*/ 2472949 w 4397949"/>
              <a:gd name="connsiteY9" fmla="*/ 106308 h 465315"/>
              <a:gd name="connsiteX10" fmla="*/ 2760352 w 4397949"/>
              <a:gd name="connsiteY10" fmla="*/ 447676 h 465315"/>
              <a:gd name="connsiteX11" fmla="*/ 3110808 w 4397949"/>
              <a:gd name="connsiteY11" fmla="*/ 102002 h 465315"/>
              <a:gd name="connsiteX12" fmla="*/ 3426785 w 4397949"/>
              <a:gd name="connsiteY12" fmla="*/ 443991 h 465315"/>
              <a:gd name="connsiteX13" fmla="*/ 3755206 w 4397949"/>
              <a:gd name="connsiteY13" fmla="*/ 85726 h 465315"/>
              <a:gd name="connsiteX14" fmla="*/ 4136521 w 4397949"/>
              <a:gd name="connsiteY14" fmla="*/ 465193 h 465315"/>
              <a:gd name="connsiteX15" fmla="*/ 4397949 w 4397949"/>
              <a:gd name="connsiteY15" fmla="*/ 38101 h 465315"/>
              <a:gd name="connsiteX16" fmla="*/ 4397949 w 4397949"/>
              <a:gd name="connsiteY16" fmla="*/ 38101 h 465315"/>
              <a:gd name="connsiteX0" fmla="*/ 0 w 4397949"/>
              <a:gd name="connsiteY0" fmla="*/ 395123 h 427212"/>
              <a:gd name="connsiteX1" fmla="*/ 281181 w 4397949"/>
              <a:gd name="connsiteY1" fmla="*/ 27955 h 427212"/>
              <a:gd name="connsiteX2" fmla="*/ 506477 w 4397949"/>
              <a:gd name="connsiteY2" fmla="*/ 391146 h 427212"/>
              <a:gd name="connsiteX3" fmla="*/ 793879 w 4397949"/>
              <a:gd name="connsiteY3" fmla="*/ 41166 h 427212"/>
              <a:gd name="connsiteX4" fmla="*/ 1077344 w 4397949"/>
              <a:gd name="connsiteY4" fmla="*/ 377934 h 427212"/>
              <a:gd name="connsiteX5" fmla="*/ 1338140 w 4397949"/>
              <a:gd name="connsiteY5" fmla="*/ 58683 h 427212"/>
              <a:gd name="connsiteX6" fmla="*/ 1627193 w 4397949"/>
              <a:gd name="connsiteY6" fmla="*/ 391146 h 427212"/>
              <a:gd name="connsiteX7" fmla="*/ 1880748 w 4397949"/>
              <a:gd name="connsiteY7" fmla="*/ 45472 h 427212"/>
              <a:gd name="connsiteX8" fmla="*/ 2192788 w 4397949"/>
              <a:gd name="connsiteY8" fmla="*/ 402203 h 427212"/>
              <a:gd name="connsiteX9" fmla="*/ 2472949 w 4397949"/>
              <a:gd name="connsiteY9" fmla="*/ 68207 h 427212"/>
              <a:gd name="connsiteX10" fmla="*/ 2760352 w 4397949"/>
              <a:gd name="connsiteY10" fmla="*/ 409575 h 427212"/>
              <a:gd name="connsiteX11" fmla="*/ 3110808 w 4397949"/>
              <a:gd name="connsiteY11" fmla="*/ 63901 h 427212"/>
              <a:gd name="connsiteX12" fmla="*/ 3426785 w 4397949"/>
              <a:gd name="connsiteY12" fmla="*/ 405890 h 427212"/>
              <a:gd name="connsiteX13" fmla="*/ 3755206 w 4397949"/>
              <a:gd name="connsiteY13" fmla="*/ 47625 h 427212"/>
              <a:gd name="connsiteX14" fmla="*/ 4136521 w 4397949"/>
              <a:gd name="connsiteY14" fmla="*/ 427092 h 427212"/>
              <a:gd name="connsiteX15" fmla="*/ 4397949 w 4397949"/>
              <a:gd name="connsiteY15" fmla="*/ 0 h 427212"/>
              <a:gd name="connsiteX16" fmla="*/ 4397949 w 4397949"/>
              <a:gd name="connsiteY16" fmla="*/ 0 h 427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97949" h="427212">
                <a:moveTo>
                  <a:pt x="0" y="395123"/>
                </a:moveTo>
                <a:cubicBezTo>
                  <a:pt x="55562" y="222879"/>
                  <a:pt x="196768" y="28618"/>
                  <a:pt x="281181" y="27955"/>
                </a:cubicBezTo>
                <a:cubicBezTo>
                  <a:pt x="365594" y="27292"/>
                  <a:pt x="421027" y="388944"/>
                  <a:pt x="506477" y="391146"/>
                </a:cubicBezTo>
                <a:cubicBezTo>
                  <a:pt x="591927" y="393348"/>
                  <a:pt x="698735" y="43368"/>
                  <a:pt x="793879" y="41166"/>
                </a:cubicBezTo>
                <a:cubicBezTo>
                  <a:pt x="889023" y="38964"/>
                  <a:pt x="986634" y="375015"/>
                  <a:pt x="1077344" y="377934"/>
                </a:cubicBezTo>
                <a:cubicBezTo>
                  <a:pt x="1168054" y="380853"/>
                  <a:pt x="1246499" y="56481"/>
                  <a:pt x="1338140" y="58683"/>
                </a:cubicBezTo>
                <a:cubicBezTo>
                  <a:pt x="1429781" y="60885"/>
                  <a:pt x="1536758" y="393348"/>
                  <a:pt x="1627193" y="391146"/>
                </a:cubicBezTo>
                <a:cubicBezTo>
                  <a:pt x="1717628" y="388944"/>
                  <a:pt x="1786482" y="43629"/>
                  <a:pt x="1880748" y="45472"/>
                </a:cubicBezTo>
                <a:cubicBezTo>
                  <a:pt x="1975014" y="47315"/>
                  <a:pt x="2094088" y="398414"/>
                  <a:pt x="2192788" y="402203"/>
                </a:cubicBezTo>
                <a:cubicBezTo>
                  <a:pt x="2291488" y="405992"/>
                  <a:pt x="2378355" y="66978"/>
                  <a:pt x="2472949" y="68207"/>
                </a:cubicBezTo>
                <a:cubicBezTo>
                  <a:pt x="2567543" y="69436"/>
                  <a:pt x="2654042" y="410293"/>
                  <a:pt x="2760352" y="409575"/>
                </a:cubicBezTo>
                <a:cubicBezTo>
                  <a:pt x="2866662" y="408857"/>
                  <a:pt x="2999736" y="64515"/>
                  <a:pt x="3110808" y="63901"/>
                </a:cubicBezTo>
                <a:cubicBezTo>
                  <a:pt x="3221880" y="63287"/>
                  <a:pt x="3319385" y="408603"/>
                  <a:pt x="3426785" y="405890"/>
                </a:cubicBezTo>
                <a:cubicBezTo>
                  <a:pt x="3534185" y="403177"/>
                  <a:pt x="3636917" y="44091"/>
                  <a:pt x="3755206" y="47625"/>
                </a:cubicBezTo>
                <a:cubicBezTo>
                  <a:pt x="3873495" y="51159"/>
                  <a:pt x="4029397" y="435029"/>
                  <a:pt x="4136521" y="427092"/>
                </a:cubicBezTo>
                <a:cubicBezTo>
                  <a:pt x="4243645" y="419155"/>
                  <a:pt x="4354378" y="71182"/>
                  <a:pt x="4397949" y="0"/>
                </a:cubicBezTo>
                <a:lnTo>
                  <a:pt x="4397949" y="0"/>
                </a:lnTo>
              </a:path>
            </a:pathLst>
          </a:custGeom>
          <a:noFill/>
          <a:ln w="571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8" name="Picture 11" descr="C:\Users\Yuki Endo\Desktop\evalation_images\1\fresnel_matte.bm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26456" y="3429000"/>
            <a:ext cx="3409702" cy="2557277"/>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49" name="Picture 2" descr="C:\Users\Yuki Endo\Desktop\evalation_images\1\input.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43608" y="3457635"/>
            <a:ext cx="3366823" cy="2525119"/>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50" name="テキスト ボックス 49"/>
          <p:cNvSpPr txBox="1"/>
          <p:nvPr/>
        </p:nvSpPr>
        <p:spPr>
          <a:xfrm>
            <a:off x="1205177" y="5981218"/>
            <a:ext cx="3150799" cy="400110"/>
          </a:xfrm>
          <a:prstGeom prst="rect">
            <a:avLst/>
          </a:prstGeom>
          <a:noFill/>
        </p:spPr>
        <p:txBody>
          <a:bodyPr wrap="none" rtlCol="0">
            <a:spAutoFit/>
          </a:bodyPr>
          <a:lstStyle/>
          <a:p>
            <a:r>
              <a:rPr kumimoji="1" lang="en-US" altLang="ja-JP" sz="2000" dirty="0" smtClean="0"/>
              <a:t>Input image w/ </a:t>
            </a:r>
            <a:r>
              <a:rPr kumimoji="1" lang="en-US" altLang="ja-JP" sz="2000" b="1" i="1" dirty="0" smtClean="0">
                <a:solidFill>
                  <a:srgbClr val="FF0000"/>
                </a:solidFill>
              </a:rPr>
              <a:t>wavy</a:t>
            </a:r>
            <a:r>
              <a:rPr kumimoji="1" lang="en-US" altLang="ja-JP" sz="2000" dirty="0" smtClean="0"/>
              <a:t> surface</a:t>
            </a:r>
            <a:endParaRPr kumimoji="1" lang="ja-JP" altLang="en-US" sz="2000" dirty="0"/>
          </a:p>
        </p:txBody>
      </p:sp>
      <p:sp>
        <p:nvSpPr>
          <p:cNvPr id="51" name="テキスト ボックス 50"/>
          <p:cNvSpPr txBox="1"/>
          <p:nvPr/>
        </p:nvSpPr>
        <p:spPr>
          <a:xfrm>
            <a:off x="5555708" y="5981218"/>
            <a:ext cx="1680588" cy="400110"/>
          </a:xfrm>
          <a:prstGeom prst="rect">
            <a:avLst/>
          </a:prstGeom>
          <a:noFill/>
        </p:spPr>
        <p:txBody>
          <a:bodyPr wrap="none" rtlCol="0">
            <a:spAutoFit/>
          </a:bodyPr>
          <a:lstStyle/>
          <a:p>
            <a:r>
              <a:rPr kumimoji="1" lang="en-US" altLang="ja-JP" sz="2000" b="1" i="1" dirty="0" smtClean="0">
                <a:solidFill>
                  <a:srgbClr val="FF0000"/>
                </a:solidFill>
              </a:rPr>
              <a:t>Wavy</a:t>
            </a:r>
            <a:r>
              <a:rPr kumimoji="1" lang="en-US" altLang="ja-JP" sz="2000" dirty="0" smtClean="0"/>
              <a:t> α matte</a:t>
            </a:r>
            <a:endParaRPr kumimoji="1" lang="ja-JP" altLang="en-US" sz="2000" dirty="0"/>
          </a:p>
        </p:txBody>
      </p:sp>
      <p:sp>
        <p:nvSpPr>
          <p:cNvPr id="52" name="フローチャート : 代替処理 51"/>
          <p:cNvSpPr/>
          <p:nvPr/>
        </p:nvSpPr>
        <p:spPr>
          <a:xfrm>
            <a:off x="1979712" y="3501008"/>
            <a:ext cx="4872839" cy="644649"/>
          </a:xfrm>
          <a:prstGeom prst="flowChartAlternateProcess">
            <a:avLst/>
          </a:prstGeom>
          <a:solidFill>
            <a:srgbClr val="6666FF"/>
          </a:solidFill>
          <a:ln>
            <a:solidFill>
              <a:srgbClr val="66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dirty="0" smtClean="0">
                <a:solidFill>
                  <a:schemeClr val="bg1"/>
                </a:solidFill>
                <a:cs typeface="Times New Roman" pitchFamily="18" charset="0"/>
              </a:rPr>
              <a:t>We must extract wavy </a:t>
            </a:r>
            <a:r>
              <a:rPr lang="en-US" altLang="ja-JP" sz="2800" i="1" dirty="0" smtClean="0">
                <a:solidFill>
                  <a:schemeClr val="bg1"/>
                </a:solidFill>
                <a:cs typeface="Times New Roman" pitchFamily="18" charset="0"/>
              </a:rPr>
              <a:t>α</a:t>
            </a:r>
            <a:r>
              <a:rPr lang="en-US" altLang="ja-JP" sz="2800" dirty="0" smtClean="0">
                <a:solidFill>
                  <a:schemeClr val="bg1"/>
                </a:solidFill>
                <a:cs typeface="Times New Roman" pitchFamily="18" charset="0"/>
              </a:rPr>
              <a:t> matte</a:t>
            </a:r>
            <a:endParaRPr lang="ja-JP" altLang="en-US" sz="2800" dirty="0">
              <a:solidFill>
                <a:schemeClr val="bg1"/>
              </a:solidFill>
              <a:latin typeface="Times New Roman" pitchFamily="18" charset="0"/>
              <a:cs typeface="Times New Roman" pitchFamily="18" charset="0"/>
            </a:endParaRPr>
          </a:p>
        </p:txBody>
      </p:sp>
    </p:spTree>
    <p:extLst>
      <p:ext uri="{BB962C8B-B14F-4D97-AF65-F5344CB8AC3E}">
        <p14:creationId xmlns:p14="http://schemas.microsoft.com/office/powerpoint/2010/main" val="3103568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P spid="51" grpId="0"/>
      <p:bldP spid="5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normAutofit/>
          </a:bodyPr>
          <a:lstStyle/>
          <a:p>
            <a:r>
              <a:rPr kumimoji="1" lang="en-US" altLang="ja-JP" sz="4400" dirty="0" smtClean="0"/>
              <a:t>Our Method</a:t>
            </a:r>
            <a:endParaRPr kumimoji="1" lang="ja-JP" altLang="en-US" sz="4400" dirty="0"/>
          </a:p>
        </p:txBody>
      </p:sp>
      <p:sp>
        <p:nvSpPr>
          <p:cNvPr id="5" name="テキスト プレースホルダー 4"/>
          <p:cNvSpPr>
            <a:spLocks noGrp="1"/>
          </p:cNvSpPr>
          <p:nvPr>
            <p:ph type="body" idx="1"/>
          </p:nvPr>
        </p:nvSpPr>
        <p:spPr/>
        <p:txBody>
          <a:bodyPr/>
          <a:lstStyle/>
          <a:p>
            <a:pPr marL="457200" indent="-457200">
              <a:buFont typeface="Arial" pitchFamily="34" charset="0"/>
              <a:buChar char="•"/>
            </a:pPr>
            <a:endParaRPr kumimoji="1" lang="ja-JP" altLang="en-US" dirty="0"/>
          </a:p>
        </p:txBody>
      </p:sp>
      <p:sp>
        <p:nvSpPr>
          <p:cNvPr id="2" name="スライド番号プレースホルダー 1"/>
          <p:cNvSpPr>
            <a:spLocks noGrp="1"/>
          </p:cNvSpPr>
          <p:nvPr>
            <p:ph type="sldNum" sz="quarter" idx="12"/>
          </p:nvPr>
        </p:nvSpPr>
        <p:spPr/>
        <p:txBody>
          <a:bodyPr/>
          <a:lstStyle/>
          <a:p>
            <a:fld id="{F0B0AA45-409D-442A-9583-C1DE56245286}" type="slidenum">
              <a:rPr kumimoji="1" lang="ja-JP" altLang="en-US" smtClean="0"/>
              <a:t>13</a:t>
            </a:fld>
            <a:endParaRPr kumimoji="1" lang="ja-JP" altLang="en-US"/>
          </a:p>
        </p:txBody>
      </p:sp>
    </p:spTree>
    <p:extLst>
      <p:ext uri="{BB962C8B-B14F-4D97-AF65-F5344CB8AC3E}">
        <p14:creationId xmlns:p14="http://schemas.microsoft.com/office/powerpoint/2010/main" val="36495051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Matting Equation</a:t>
            </a:r>
            <a:endParaRPr kumimoji="1" lang="ja-JP" altLang="en-US" dirty="0"/>
          </a:p>
        </p:txBody>
      </p:sp>
      <p:sp>
        <p:nvSpPr>
          <p:cNvPr id="3" name="スライド番号プレースホルダー 2"/>
          <p:cNvSpPr>
            <a:spLocks noGrp="1"/>
          </p:cNvSpPr>
          <p:nvPr>
            <p:ph type="sldNum" sz="quarter" idx="12"/>
          </p:nvPr>
        </p:nvSpPr>
        <p:spPr/>
        <p:txBody>
          <a:bodyPr/>
          <a:lstStyle/>
          <a:p>
            <a:fld id="{F0B0AA45-409D-442A-9583-C1DE56245286}" type="slidenum">
              <a:rPr kumimoji="1" lang="ja-JP" altLang="en-US" smtClean="0"/>
              <a:pPr/>
              <a:t>14</a:t>
            </a:fld>
            <a:endParaRPr kumimoji="1" lang="ja-JP" altLang="en-US"/>
          </a:p>
        </p:txBody>
      </p:sp>
      <p:sp>
        <p:nvSpPr>
          <p:cNvPr id="4" name="コンテンツ プレースホルダー 3"/>
          <p:cNvSpPr>
            <a:spLocks noGrp="1"/>
          </p:cNvSpPr>
          <p:nvPr>
            <p:ph sz="quarter" idx="1"/>
          </p:nvPr>
        </p:nvSpPr>
        <p:spPr/>
        <p:txBody>
          <a:bodyPr/>
          <a:lstStyle/>
          <a:p>
            <a:r>
              <a:rPr kumimoji="1" lang="en-US" altLang="ja-JP" dirty="0" smtClean="0"/>
              <a:t>For each pixel </a:t>
            </a:r>
            <a:r>
              <a:rPr kumimoji="1" lang="en-US" altLang="ja-JP" b="1" dirty="0" smtClean="0">
                <a:latin typeface="Times New Roman" pitchFamily="18" charset="0"/>
                <a:cs typeface="Times New Roman" pitchFamily="18" charset="0"/>
              </a:rPr>
              <a:t>x</a:t>
            </a:r>
            <a:r>
              <a:rPr kumimoji="1" lang="en-US" altLang="ja-JP" dirty="0" smtClean="0">
                <a:latin typeface="Times New Roman" pitchFamily="18" charset="0"/>
                <a:cs typeface="Times New Roman" pitchFamily="18" charset="0"/>
              </a:rPr>
              <a:t> = (</a:t>
            </a:r>
            <a:r>
              <a:rPr kumimoji="1" lang="en-US" altLang="ja-JP" i="1" dirty="0" smtClean="0">
                <a:latin typeface="Times New Roman" pitchFamily="18" charset="0"/>
                <a:cs typeface="Times New Roman" pitchFamily="18" charset="0"/>
              </a:rPr>
              <a:t>x, y</a:t>
            </a:r>
            <a:r>
              <a:rPr kumimoji="1" lang="en-US" altLang="ja-JP" dirty="0" smtClean="0">
                <a:latin typeface="Times New Roman" pitchFamily="18" charset="0"/>
                <a:cs typeface="Times New Roman" pitchFamily="18" charset="0"/>
              </a:rPr>
              <a:t>)</a:t>
            </a:r>
            <a:r>
              <a:rPr kumimoji="1" lang="en-US" altLang="ja-JP" baseline="30000" dirty="0" smtClean="0">
                <a:latin typeface="Times New Roman" pitchFamily="18" charset="0"/>
                <a:cs typeface="Times New Roman" pitchFamily="18" charset="0"/>
              </a:rPr>
              <a:t>T</a:t>
            </a:r>
            <a:r>
              <a:rPr kumimoji="1" lang="en-US" altLang="ja-JP" dirty="0" smtClean="0"/>
              <a:t>,</a:t>
            </a:r>
          </a:p>
          <a:p>
            <a:pPr lvl="1"/>
            <a:endParaRPr lang="en-US" altLang="ja-JP" dirty="0"/>
          </a:p>
          <a:p>
            <a:pPr lvl="1"/>
            <a:endParaRPr kumimoji="1" lang="en-US" altLang="ja-JP" dirty="0" smtClean="0"/>
          </a:p>
          <a:p>
            <a:pPr lvl="1"/>
            <a:endParaRPr lang="en-US" altLang="ja-JP" dirty="0"/>
          </a:p>
          <a:p>
            <a:pPr lvl="1"/>
            <a:endParaRPr kumimoji="1" lang="en-US" altLang="ja-JP" dirty="0" smtClean="0"/>
          </a:p>
          <a:p>
            <a:pPr lvl="1"/>
            <a:endParaRPr kumimoji="1" lang="en-US" altLang="ja-JP" dirty="0" smtClean="0"/>
          </a:p>
          <a:p>
            <a:r>
              <a:rPr lang="en-US" altLang="ja-JP" b="1" dirty="0" smtClean="0">
                <a:solidFill>
                  <a:srgbClr val="FF0000"/>
                </a:solidFill>
              </a:rPr>
              <a:t>An ill-posed problem</a:t>
            </a:r>
          </a:p>
          <a:p>
            <a:pPr lvl="1"/>
            <a:r>
              <a:rPr kumimoji="1" lang="en-US" altLang="ja-JP" dirty="0" smtClean="0"/>
              <a:t>Only </a:t>
            </a:r>
            <a:r>
              <a:rPr kumimoji="1" lang="en-US" altLang="ja-JP" b="1" dirty="0" smtClean="0">
                <a:solidFill>
                  <a:srgbClr val="0070C0"/>
                </a:solidFill>
              </a:rPr>
              <a:t>3 </a:t>
            </a:r>
            <a:r>
              <a:rPr kumimoji="1" lang="en-US" altLang="ja-JP" b="1" dirty="0" err="1" smtClean="0">
                <a:solidFill>
                  <a:srgbClr val="0070C0"/>
                </a:solidFill>
              </a:rPr>
              <a:t>knowns</a:t>
            </a:r>
            <a:r>
              <a:rPr kumimoji="1" lang="en-US" altLang="ja-JP" b="1" dirty="0" smtClean="0">
                <a:solidFill>
                  <a:srgbClr val="0070C0"/>
                </a:solidFill>
              </a:rPr>
              <a:t> </a:t>
            </a:r>
            <a:r>
              <a:rPr kumimoji="1" lang="en-US" altLang="ja-JP" dirty="0" smtClean="0"/>
              <a:t>( </a:t>
            </a:r>
            <a:r>
              <a:rPr kumimoji="1" lang="en-US" altLang="ja-JP" b="1" dirty="0" smtClean="0">
                <a:latin typeface="Times New Roman" pitchFamily="18" charset="0"/>
                <a:cs typeface="Times New Roman" pitchFamily="18" charset="0"/>
              </a:rPr>
              <a:t>I</a:t>
            </a:r>
            <a:r>
              <a:rPr kumimoji="1" lang="en-US" altLang="ja-JP" dirty="0" smtClean="0"/>
              <a:t> ) available for </a:t>
            </a:r>
            <a:r>
              <a:rPr kumimoji="1" lang="en-US" altLang="ja-JP" b="1" dirty="0" smtClean="0">
                <a:solidFill>
                  <a:srgbClr val="FF0000"/>
                </a:solidFill>
              </a:rPr>
              <a:t>7</a:t>
            </a:r>
            <a:r>
              <a:rPr kumimoji="1" lang="en-US" altLang="ja-JP" dirty="0" smtClean="0"/>
              <a:t> </a:t>
            </a:r>
            <a:r>
              <a:rPr kumimoji="1" lang="en-US" altLang="ja-JP" b="1" dirty="0" smtClean="0">
                <a:solidFill>
                  <a:srgbClr val="FF0000"/>
                </a:solidFill>
              </a:rPr>
              <a:t>unknowns</a:t>
            </a:r>
            <a:r>
              <a:rPr kumimoji="1" lang="en-US" altLang="ja-JP" dirty="0" smtClean="0"/>
              <a:t> ( </a:t>
            </a:r>
            <a:r>
              <a:rPr kumimoji="1" lang="en-US" altLang="ja-JP" b="1" dirty="0" smtClean="0">
                <a:latin typeface="Times New Roman" pitchFamily="18" charset="0"/>
                <a:cs typeface="Times New Roman" pitchFamily="18" charset="0"/>
              </a:rPr>
              <a:t>R, T</a:t>
            </a:r>
            <a:r>
              <a:rPr lang="ja-JP" altLang="en-US" dirty="0"/>
              <a:t> </a:t>
            </a:r>
            <a:r>
              <a:rPr lang="en-US" altLang="ja-JP" dirty="0" smtClean="0"/>
              <a:t>and </a:t>
            </a:r>
            <a:r>
              <a:rPr lang="en-US" altLang="ja-JP" i="1" dirty="0" smtClean="0">
                <a:latin typeface="Times New Roman" pitchFamily="18" charset="0"/>
                <a:cs typeface="Times New Roman" pitchFamily="18" charset="0"/>
              </a:rPr>
              <a:t>α</a:t>
            </a:r>
            <a:r>
              <a:rPr lang="en-US" altLang="ja-JP" dirty="0" smtClean="0"/>
              <a:t> )</a:t>
            </a:r>
            <a:endParaRPr kumimoji="1" lang="ja-JP" altLang="en-US" dirty="0"/>
          </a:p>
        </p:txBody>
      </p:sp>
      <p:sp>
        <p:nvSpPr>
          <p:cNvPr id="5" name="テキスト ボックス 4"/>
          <p:cNvSpPr txBox="1"/>
          <p:nvPr/>
        </p:nvSpPr>
        <p:spPr>
          <a:xfrm>
            <a:off x="1586258" y="2204864"/>
            <a:ext cx="5697970" cy="584775"/>
          </a:xfrm>
          <a:prstGeom prst="rect">
            <a:avLst/>
          </a:prstGeom>
          <a:noFill/>
        </p:spPr>
        <p:txBody>
          <a:bodyPr wrap="none" rtlCol="0">
            <a:spAutoFit/>
          </a:bodyPr>
          <a:lstStyle/>
          <a:p>
            <a:r>
              <a:rPr lang="en-US" altLang="ja-JP" sz="3200" b="1" dirty="0" smtClean="0">
                <a:latin typeface="Times New Roman" pitchFamily="18" charset="0"/>
                <a:cs typeface="Times New Roman" pitchFamily="18" charset="0"/>
              </a:rPr>
              <a:t>I</a:t>
            </a:r>
            <a:r>
              <a:rPr lang="en-US" altLang="ja-JP" sz="3200" dirty="0" smtClean="0">
                <a:latin typeface="Times New Roman" pitchFamily="18" charset="0"/>
                <a:cs typeface="Times New Roman" pitchFamily="18" charset="0"/>
              </a:rPr>
              <a:t>(</a:t>
            </a:r>
            <a:r>
              <a:rPr lang="en-US" altLang="ja-JP" sz="3200" b="1" dirty="0" smtClean="0">
                <a:latin typeface="Times New Roman" pitchFamily="18" charset="0"/>
                <a:cs typeface="Times New Roman" pitchFamily="18" charset="0"/>
              </a:rPr>
              <a:t>x</a:t>
            </a:r>
            <a:r>
              <a:rPr lang="en-US" altLang="ja-JP" sz="3200" dirty="0" smtClean="0">
                <a:latin typeface="Times New Roman" pitchFamily="18" charset="0"/>
                <a:cs typeface="Times New Roman" pitchFamily="18" charset="0"/>
              </a:rPr>
              <a:t>)</a:t>
            </a:r>
            <a:r>
              <a:rPr lang="en-US" altLang="ja-JP" sz="3200" b="1" dirty="0" smtClean="0">
                <a:latin typeface="Times New Roman" pitchFamily="18" charset="0"/>
                <a:cs typeface="Times New Roman" pitchFamily="18" charset="0"/>
              </a:rPr>
              <a:t> = </a:t>
            </a:r>
            <a:r>
              <a:rPr lang="en-US" altLang="ja-JP" sz="3200" i="1" dirty="0" smtClean="0">
                <a:latin typeface="Times New Roman" pitchFamily="18" charset="0"/>
                <a:cs typeface="Times New Roman" pitchFamily="18" charset="0"/>
              </a:rPr>
              <a:t>α</a:t>
            </a:r>
            <a:r>
              <a:rPr lang="en-US" altLang="ja-JP" sz="3200" dirty="0" smtClean="0">
                <a:latin typeface="Times New Roman" pitchFamily="18" charset="0"/>
                <a:cs typeface="Times New Roman" pitchFamily="18" charset="0"/>
              </a:rPr>
              <a:t>(</a:t>
            </a:r>
            <a:r>
              <a:rPr lang="en-US" altLang="ja-JP" sz="3200" b="1" dirty="0" smtClean="0">
                <a:latin typeface="Times New Roman" pitchFamily="18" charset="0"/>
                <a:cs typeface="Times New Roman" pitchFamily="18" charset="0"/>
              </a:rPr>
              <a:t>x</a:t>
            </a:r>
            <a:r>
              <a:rPr lang="en-US" altLang="ja-JP" sz="3200" dirty="0" smtClean="0">
                <a:latin typeface="Times New Roman" pitchFamily="18" charset="0"/>
                <a:cs typeface="Times New Roman" pitchFamily="18" charset="0"/>
              </a:rPr>
              <a:t>)</a:t>
            </a:r>
            <a:r>
              <a:rPr lang="en-US" altLang="ja-JP" sz="3200" b="1" dirty="0" smtClean="0">
                <a:latin typeface="Times New Roman" pitchFamily="18" charset="0"/>
                <a:cs typeface="Times New Roman" pitchFamily="18" charset="0"/>
              </a:rPr>
              <a:t> R</a:t>
            </a:r>
            <a:r>
              <a:rPr lang="en-US" altLang="ja-JP" sz="3200" dirty="0" smtClean="0">
                <a:latin typeface="Times New Roman" pitchFamily="18" charset="0"/>
                <a:cs typeface="Times New Roman" pitchFamily="18" charset="0"/>
              </a:rPr>
              <a:t>(</a:t>
            </a:r>
            <a:r>
              <a:rPr lang="en-US" altLang="ja-JP" sz="3200" b="1" dirty="0" smtClean="0">
                <a:latin typeface="Times New Roman" pitchFamily="18" charset="0"/>
                <a:cs typeface="Times New Roman" pitchFamily="18" charset="0"/>
              </a:rPr>
              <a:t>x</a:t>
            </a:r>
            <a:r>
              <a:rPr lang="en-US" altLang="ja-JP" sz="3200" dirty="0" smtClean="0">
                <a:latin typeface="Times New Roman" pitchFamily="18" charset="0"/>
                <a:cs typeface="Times New Roman" pitchFamily="18" charset="0"/>
              </a:rPr>
              <a:t>)</a:t>
            </a:r>
            <a:r>
              <a:rPr lang="en-US" altLang="ja-JP" sz="3200" b="1" dirty="0" smtClean="0">
                <a:latin typeface="Times New Roman" pitchFamily="18" charset="0"/>
                <a:cs typeface="Times New Roman" pitchFamily="18" charset="0"/>
              </a:rPr>
              <a:t> + </a:t>
            </a:r>
            <a:r>
              <a:rPr lang="en-US" altLang="ja-JP" sz="3200" dirty="0" smtClean="0">
                <a:latin typeface="Times New Roman" pitchFamily="18" charset="0"/>
                <a:cs typeface="Times New Roman" pitchFamily="18" charset="0"/>
              </a:rPr>
              <a:t>(1</a:t>
            </a:r>
            <a:r>
              <a:rPr lang="en-US" altLang="ja-JP" sz="3200" b="1" dirty="0" smtClean="0">
                <a:latin typeface="Times New Roman" pitchFamily="18" charset="0"/>
                <a:cs typeface="Times New Roman" pitchFamily="18" charset="0"/>
              </a:rPr>
              <a:t> – </a:t>
            </a:r>
            <a:r>
              <a:rPr lang="en-US" altLang="ja-JP" sz="3200" i="1" dirty="0" smtClean="0">
                <a:latin typeface="Times New Roman" pitchFamily="18" charset="0"/>
                <a:cs typeface="Times New Roman" pitchFamily="18" charset="0"/>
              </a:rPr>
              <a:t>α</a:t>
            </a:r>
            <a:r>
              <a:rPr lang="en-US" altLang="ja-JP" sz="3200" dirty="0" smtClean="0">
                <a:latin typeface="Times New Roman" pitchFamily="18" charset="0"/>
                <a:cs typeface="Times New Roman" pitchFamily="18" charset="0"/>
              </a:rPr>
              <a:t>(</a:t>
            </a:r>
            <a:r>
              <a:rPr lang="en-US" altLang="ja-JP" sz="3200" b="1" dirty="0">
                <a:latin typeface="Times New Roman" pitchFamily="18" charset="0"/>
                <a:cs typeface="Times New Roman" pitchFamily="18" charset="0"/>
              </a:rPr>
              <a:t>x</a:t>
            </a:r>
            <a:r>
              <a:rPr lang="en-US" altLang="ja-JP" sz="3200" dirty="0">
                <a:latin typeface="Times New Roman" pitchFamily="18" charset="0"/>
                <a:cs typeface="Times New Roman" pitchFamily="18" charset="0"/>
              </a:rPr>
              <a:t>))</a:t>
            </a:r>
            <a:r>
              <a:rPr lang="en-US" altLang="ja-JP" sz="3200" b="1" dirty="0">
                <a:latin typeface="Times New Roman" pitchFamily="18" charset="0"/>
                <a:cs typeface="Times New Roman" pitchFamily="18" charset="0"/>
              </a:rPr>
              <a:t> </a:t>
            </a:r>
            <a:r>
              <a:rPr lang="en-US" altLang="ja-JP" sz="3200" b="1" dirty="0" smtClean="0">
                <a:latin typeface="Times New Roman" pitchFamily="18" charset="0"/>
                <a:cs typeface="Times New Roman" pitchFamily="18" charset="0"/>
              </a:rPr>
              <a:t>T</a:t>
            </a:r>
            <a:r>
              <a:rPr lang="en-US" altLang="ja-JP" sz="3200" dirty="0" smtClean="0">
                <a:latin typeface="Times New Roman" pitchFamily="18" charset="0"/>
                <a:cs typeface="Times New Roman" pitchFamily="18" charset="0"/>
              </a:rPr>
              <a:t>(</a:t>
            </a:r>
            <a:r>
              <a:rPr lang="en-US" altLang="ja-JP" sz="3200" b="1" dirty="0" smtClean="0">
                <a:latin typeface="Times New Roman" pitchFamily="18" charset="0"/>
                <a:cs typeface="Times New Roman" pitchFamily="18" charset="0"/>
              </a:rPr>
              <a:t>x</a:t>
            </a:r>
            <a:r>
              <a:rPr lang="en-US" altLang="ja-JP" sz="3200" dirty="0" smtClean="0">
                <a:latin typeface="Times New Roman" pitchFamily="18" charset="0"/>
                <a:cs typeface="Times New Roman" pitchFamily="18" charset="0"/>
              </a:rPr>
              <a:t>)</a:t>
            </a:r>
            <a:endParaRPr kumimoji="1" lang="ja-JP" altLang="en-US" sz="3200" dirty="0">
              <a:latin typeface="Times New Roman" pitchFamily="18" charset="0"/>
              <a:cs typeface="Times New Roman" pitchFamily="18" charset="0"/>
            </a:endParaRPr>
          </a:p>
        </p:txBody>
      </p:sp>
      <p:sp>
        <p:nvSpPr>
          <p:cNvPr id="14" name="角丸四角形吹き出し 13"/>
          <p:cNvSpPr/>
          <p:nvPr/>
        </p:nvSpPr>
        <p:spPr>
          <a:xfrm>
            <a:off x="921346" y="1718764"/>
            <a:ext cx="1037122" cy="423070"/>
          </a:xfrm>
          <a:prstGeom prst="wedgeRoundRectCallout">
            <a:avLst>
              <a:gd name="adj1" fmla="val 30164"/>
              <a:gd name="adj2" fmla="val 87659"/>
              <a:gd name="adj3" fmla="val 16667"/>
            </a:avLst>
          </a:prstGeom>
          <a:solidFill>
            <a:schemeClr val="bg1"/>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dirty="0" smtClean="0">
                <a:solidFill>
                  <a:srgbClr val="0070C0"/>
                </a:solidFill>
              </a:rPr>
              <a:t>Input</a:t>
            </a:r>
            <a:endParaRPr kumimoji="1" lang="ja-JP" altLang="en-US" sz="2400" dirty="0">
              <a:solidFill>
                <a:srgbClr val="0070C0"/>
              </a:solidFill>
            </a:endParaRPr>
          </a:p>
        </p:txBody>
      </p:sp>
      <p:sp>
        <p:nvSpPr>
          <p:cNvPr id="15" name="角丸四角形吹き出し 14"/>
          <p:cNvSpPr/>
          <p:nvPr/>
        </p:nvSpPr>
        <p:spPr>
          <a:xfrm>
            <a:off x="1043608" y="2939787"/>
            <a:ext cx="3901430" cy="489213"/>
          </a:xfrm>
          <a:prstGeom prst="wedgeRoundRectCallout">
            <a:avLst>
              <a:gd name="adj1" fmla="val -3850"/>
              <a:gd name="adj2" fmla="val -78411"/>
              <a:gd name="adj3" fmla="val 16667"/>
            </a:avLst>
          </a:prstGeom>
          <a:solidFill>
            <a:schemeClr val="bg1"/>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i="1" dirty="0">
                <a:solidFill>
                  <a:srgbClr val="0070C0"/>
                </a:solidFill>
                <a:cs typeface="Times New Roman" pitchFamily="18" charset="0"/>
              </a:rPr>
              <a:t>α </a:t>
            </a:r>
            <a:r>
              <a:rPr lang="en-US" altLang="ja-JP" sz="2400" dirty="0" smtClean="0">
                <a:solidFill>
                  <a:srgbClr val="0070C0"/>
                </a:solidFill>
                <a:cs typeface="Times New Roman" pitchFamily="18" charset="0"/>
              </a:rPr>
              <a:t>matte (</a:t>
            </a:r>
            <a:r>
              <a:rPr lang="en-US" altLang="ja-JP" sz="2400" dirty="0">
                <a:solidFill>
                  <a:srgbClr val="0070C0"/>
                </a:solidFill>
                <a:cs typeface="Times New Roman" pitchFamily="18" charset="0"/>
              </a:rPr>
              <a:t>Fresnel </a:t>
            </a:r>
            <a:r>
              <a:rPr lang="en-US" altLang="ja-JP" sz="2400" dirty="0" smtClean="0">
                <a:solidFill>
                  <a:srgbClr val="0070C0"/>
                </a:solidFill>
                <a:cs typeface="Times New Roman" pitchFamily="18" charset="0"/>
              </a:rPr>
              <a:t>coefficients)</a:t>
            </a:r>
            <a:endParaRPr lang="ja-JP" altLang="en-US" sz="2400" dirty="0">
              <a:solidFill>
                <a:srgbClr val="0070C0"/>
              </a:solidFill>
            </a:endParaRPr>
          </a:p>
        </p:txBody>
      </p:sp>
      <p:sp>
        <p:nvSpPr>
          <p:cNvPr id="16" name="角丸四角形吹き出し 15"/>
          <p:cNvSpPr/>
          <p:nvPr/>
        </p:nvSpPr>
        <p:spPr>
          <a:xfrm>
            <a:off x="2339752" y="1718764"/>
            <a:ext cx="3093141" cy="423070"/>
          </a:xfrm>
          <a:prstGeom prst="wedgeRoundRectCallout">
            <a:avLst>
              <a:gd name="adj1" fmla="val -4868"/>
              <a:gd name="adj2" fmla="val 75687"/>
              <a:gd name="adj3" fmla="val 16667"/>
            </a:avLst>
          </a:prstGeom>
          <a:solidFill>
            <a:schemeClr val="bg1"/>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dirty="0" smtClean="0">
                <a:solidFill>
                  <a:srgbClr val="0070C0"/>
                </a:solidFill>
                <a:cs typeface="Times New Roman" pitchFamily="18" charset="0"/>
              </a:rPr>
              <a:t>Reflection component</a:t>
            </a:r>
            <a:endParaRPr lang="ja-JP" altLang="en-US" sz="2400" dirty="0">
              <a:solidFill>
                <a:srgbClr val="0070C0"/>
              </a:solidFill>
            </a:endParaRPr>
          </a:p>
        </p:txBody>
      </p:sp>
      <p:sp>
        <p:nvSpPr>
          <p:cNvPr id="17" name="角丸四角形吹き出し 16"/>
          <p:cNvSpPr/>
          <p:nvPr/>
        </p:nvSpPr>
        <p:spPr>
          <a:xfrm>
            <a:off x="5148064" y="2939787"/>
            <a:ext cx="3456384" cy="489213"/>
          </a:xfrm>
          <a:prstGeom prst="wedgeRoundRectCallout">
            <a:avLst>
              <a:gd name="adj1" fmla="val -7708"/>
              <a:gd name="adj2" fmla="val -84252"/>
              <a:gd name="adj3" fmla="val 16667"/>
            </a:avLst>
          </a:prstGeom>
          <a:solidFill>
            <a:schemeClr val="bg1"/>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dirty="0" smtClean="0">
                <a:solidFill>
                  <a:srgbClr val="0070C0"/>
                </a:solidFill>
                <a:cs typeface="Times New Roman" pitchFamily="18" charset="0"/>
              </a:rPr>
              <a:t>Transmission component</a:t>
            </a:r>
            <a:endParaRPr lang="ja-JP" altLang="en-US" sz="2400" dirty="0">
              <a:solidFill>
                <a:srgbClr val="0070C0"/>
              </a:solidFill>
            </a:endParaRPr>
          </a:p>
        </p:txBody>
      </p:sp>
      <p:sp>
        <p:nvSpPr>
          <p:cNvPr id="18" name="フローチャート : 代替処理 17"/>
          <p:cNvSpPr/>
          <p:nvPr/>
        </p:nvSpPr>
        <p:spPr>
          <a:xfrm>
            <a:off x="2339752" y="4906094"/>
            <a:ext cx="4383478" cy="755154"/>
          </a:xfrm>
          <a:prstGeom prst="flowChartAlternateProcess">
            <a:avLst/>
          </a:prstGeom>
          <a:solidFill>
            <a:srgbClr val="6666FF"/>
          </a:solidFill>
          <a:ln>
            <a:solidFill>
              <a:srgbClr val="66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dirty="0" smtClean="0">
                <a:solidFill>
                  <a:schemeClr val="bg1"/>
                </a:solidFill>
                <a:cs typeface="Times New Roman" pitchFamily="18" charset="0"/>
              </a:rPr>
              <a:t>We make </a:t>
            </a:r>
            <a:r>
              <a:rPr lang="en-US" altLang="ja-JP" sz="2800" b="1" dirty="0" smtClean="0">
                <a:solidFill>
                  <a:schemeClr val="bg1"/>
                </a:solidFill>
                <a:cs typeface="Times New Roman" pitchFamily="18" charset="0"/>
              </a:rPr>
              <a:t>3</a:t>
            </a:r>
            <a:r>
              <a:rPr lang="en-US" altLang="ja-JP" sz="2800" dirty="0" smtClean="0">
                <a:solidFill>
                  <a:schemeClr val="bg1"/>
                </a:solidFill>
                <a:cs typeface="Times New Roman" pitchFamily="18" charset="0"/>
              </a:rPr>
              <a:t> assumptions</a:t>
            </a:r>
            <a:endParaRPr lang="ja-JP" altLang="en-US" sz="2800" dirty="0">
              <a:solidFill>
                <a:schemeClr val="bg1"/>
              </a:solidFill>
              <a:latin typeface="Times New Roman" pitchFamily="18" charset="0"/>
              <a:cs typeface="Times New Roman" pitchFamily="18" charset="0"/>
            </a:endParaRPr>
          </a:p>
        </p:txBody>
      </p:sp>
    </p:spTree>
    <p:extLst>
      <p:ext uri="{BB962C8B-B14F-4D97-AF65-F5344CB8AC3E}">
        <p14:creationId xmlns:p14="http://schemas.microsoft.com/office/powerpoint/2010/main" val="3621514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 descr="C:\Users\Yuki Endo\Desktop\evalation_images\1\input.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69327" y="4763355"/>
            <a:ext cx="1833710" cy="137528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29" name="Picture 4" descr="C:\Users\Yuki Endo\Desktop\0204\reflection_a_g.bmp"/>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13886" y="4763214"/>
            <a:ext cx="1833710" cy="1375425"/>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2" name="タイトル 1"/>
          <p:cNvSpPr>
            <a:spLocks noGrp="1"/>
          </p:cNvSpPr>
          <p:nvPr>
            <p:ph type="title"/>
          </p:nvPr>
        </p:nvSpPr>
        <p:spPr/>
        <p:txBody>
          <a:bodyPr/>
          <a:lstStyle/>
          <a:p>
            <a:r>
              <a:rPr kumimoji="1" lang="en-US" altLang="ja-JP" dirty="0" smtClean="0"/>
              <a:t>Our Assumptions</a:t>
            </a:r>
            <a:endParaRPr kumimoji="1" lang="ja-JP" altLang="en-US" dirty="0"/>
          </a:p>
        </p:txBody>
      </p:sp>
      <p:sp>
        <p:nvSpPr>
          <p:cNvPr id="4" name="スライド番号プレースホルダー 3"/>
          <p:cNvSpPr>
            <a:spLocks noGrp="1"/>
          </p:cNvSpPr>
          <p:nvPr>
            <p:ph type="sldNum" sz="quarter" idx="12"/>
          </p:nvPr>
        </p:nvSpPr>
        <p:spPr/>
        <p:txBody>
          <a:bodyPr/>
          <a:lstStyle/>
          <a:p>
            <a:fld id="{F0B0AA45-409D-442A-9583-C1DE56245286}" type="slidenum">
              <a:rPr kumimoji="1" lang="ja-JP" altLang="en-US" smtClean="0"/>
              <a:t>15</a:t>
            </a:fld>
            <a:endParaRPr kumimoji="1" lang="ja-JP" altLang="en-US"/>
          </a:p>
        </p:txBody>
      </p:sp>
      <p:sp>
        <p:nvSpPr>
          <p:cNvPr id="3" name="コンテンツ プレースホルダー 2"/>
          <p:cNvSpPr>
            <a:spLocks noGrp="1"/>
          </p:cNvSpPr>
          <p:nvPr>
            <p:ph sz="quarter" idx="1"/>
          </p:nvPr>
        </p:nvSpPr>
        <p:spPr>
          <a:xfrm>
            <a:off x="99972" y="1556792"/>
            <a:ext cx="8586828" cy="4600167"/>
          </a:xfrm>
        </p:spPr>
        <p:txBody>
          <a:bodyPr>
            <a:normAutofit/>
          </a:bodyPr>
          <a:lstStyle/>
          <a:p>
            <a:pPr marL="514350" indent="-514350">
              <a:buFont typeface="+mj-lt"/>
              <a:buAutoNum type="arabicPeriod"/>
            </a:pPr>
            <a:r>
              <a:rPr lang="en-US" altLang="ja-JP" dirty="0">
                <a:cs typeface="Times New Roman" pitchFamily="18" charset="0"/>
              </a:rPr>
              <a:t>T</a:t>
            </a:r>
            <a:r>
              <a:rPr lang="en-US" altLang="ja-JP" dirty="0" smtClean="0">
                <a:cs typeface="Times New Roman" pitchFamily="18" charset="0"/>
              </a:rPr>
              <a:t>ransmission color </a:t>
            </a:r>
            <a:r>
              <a:rPr lang="en-US" altLang="ja-JP" dirty="0">
                <a:cs typeface="Times New Roman" pitchFamily="18" charset="0"/>
              </a:rPr>
              <a:t>T</a:t>
            </a:r>
            <a:r>
              <a:rPr lang="en-US" altLang="ja-JP" i="1" dirty="0">
                <a:cs typeface="Times New Roman" pitchFamily="18" charset="0"/>
              </a:rPr>
              <a:t> </a:t>
            </a:r>
            <a:r>
              <a:rPr lang="en-US" altLang="ja-JP" dirty="0" smtClean="0">
                <a:cs typeface="Times New Roman" pitchFamily="18" charset="0"/>
              </a:rPr>
              <a:t>is </a:t>
            </a:r>
            <a:br>
              <a:rPr lang="en-US" altLang="ja-JP" dirty="0" smtClean="0">
                <a:cs typeface="Times New Roman" pitchFamily="18" charset="0"/>
              </a:rPr>
            </a:br>
            <a:r>
              <a:rPr lang="en-US" altLang="ja-JP" dirty="0" smtClean="0">
                <a:cs typeface="Times New Roman" pitchFamily="18" charset="0"/>
              </a:rPr>
              <a:t>approximately uniform</a:t>
            </a:r>
            <a:endParaRPr kumimoji="1" lang="en-US" altLang="ja-JP" i="1" dirty="0" smtClean="0">
              <a:cs typeface="Times New Roman" pitchFamily="18" charset="0"/>
            </a:endParaRPr>
          </a:p>
          <a:p>
            <a:pPr marL="731520" lvl="1" indent="-457200">
              <a:buFont typeface="+mj-lt"/>
              <a:buAutoNum type="arabicPeriod"/>
            </a:pPr>
            <a:endParaRPr kumimoji="1" lang="en-US" altLang="ja-JP" dirty="0">
              <a:cs typeface="Times New Roman" pitchFamily="18" charset="0"/>
            </a:endParaRPr>
          </a:p>
          <a:p>
            <a:pPr marL="514350" indent="-514350">
              <a:buFont typeface="+mj-lt"/>
              <a:buAutoNum type="arabicPeriod"/>
            </a:pPr>
            <a:r>
              <a:rPr lang="en-US" altLang="ja-JP" dirty="0">
                <a:cs typeface="Times New Roman" pitchFamily="18" charset="0"/>
              </a:rPr>
              <a:t>A</a:t>
            </a:r>
            <a:r>
              <a:rPr lang="en-US" altLang="ja-JP" dirty="0" smtClean="0">
                <a:cs typeface="Times New Roman" pitchFamily="18" charset="0"/>
              </a:rPr>
              <a:t> </a:t>
            </a:r>
            <a:r>
              <a:rPr lang="en-US" altLang="ja-JP" dirty="0">
                <a:cs typeface="Times New Roman" pitchFamily="18" charset="0"/>
              </a:rPr>
              <a:t>pair </a:t>
            </a:r>
            <a:r>
              <a:rPr lang="en-US" altLang="ja-JP" dirty="0" smtClean="0">
                <a:cs typeface="Times New Roman" pitchFamily="18" charset="0"/>
              </a:rPr>
              <a:t>of a real </a:t>
            </a:r>
            <a:r>
              <a:rPr lang="en-US" altLang="ja-JP" dirty="0">
                <a:cs typeface="Times New Roman" pitchFamily="18" charset="0"/>
              </a:rPr>
              <a:t>object </a:t>
            </a:r>
            <a:r>
              <a:rPr lang="en-US" altLang="ja-JP" dirty="0" smtClean="0">
                <a:cs typeface="Times New Roman" pitchFamily="18" charset="0"/>
              </a:rPr>
              <a:t>and </a:t>
            </a:r>
            <a:br>
              <a:rPr lang="en-US" altLang="ja-JP" dirty="0" smtClean="0">
                <a:cs typeface="Times New Roman" pitchFamily="18" charset="0"/>
              </a:rPr>
            </a:br>
            <a:r>
              <a:rPr lang="en-US" altLang="ja-JP" dirty="0" smtClean="0">
                <a:cs typeface="Times New Roman" pitchFamily="18" charset="0"/>
              </a:rPr>
              <a:t>its</a:t>
            </a:r>
            <a:r>
              <a:rPr lang="en-US" altLang="ja-JP" dirty="0">
                <a:cs typeface="Times New Roman" pitchFamily="18" charset="0"/>
              </a:rPr>
              <a:t> </a:t>
            </a:r>
            <a:r>
              <a:rPr lang="en-US" altLang="ja-JP" dirty="0" smtClean="0">
                <a:cs typeface="Times New Roman" pitchFamily="18" charset="0"/>
              </a:rPr>
              <a:t>corresponding reflection </a:t>
            </a:r>
            <a:br>
              <a:rPr lang="en-US" altLang="ja-JP" dirty="0" smtClean="0">
                <a:cs typeface="Times New Roman" pitchFamily="18" charset="0"/>
              </a:rPr>
            </a:br>
            <a:r>
              <a:rPr lang="en-US" altLang="ja-JP" dirty="0" smtClean="0">
                <a:cs typeface="Times New Roman" pitchFamily="18" charset="0"/>
              </a:rPr>
              <a:t>can </a:t>
            </a:r>
            <a:r>
              <a:rPr lang="en-US" altLang="ja-JP" dirty="0">
                <a:cs typeface="Times New Roman" pitchFamily="18" charset="0"/>
              </a:rPr>
              <a:t>be found </a:t>
            </a:r>
            <a:r>
              <a:rPr lang="en-US" altLang="ja-JP" dirty="0" smtClean="0">
                <a:cs typeface="Times New Roman" pitchFamily="18" charset="0"/>
              </a:rPr>
              <a:t>in the </a:t>
            </a:r>
            <a:r>
              <a:rPr lang="en-US" altLang="ja-JP" dirty="0">
                <a:cs typeface="Times New Roman" pitchFamily="18" charset="0"/>
              </a:rPr>
              <a:t>input </a:t>
            </a:r>
            <a:r>
              <a:rPr lang="en-US" altLang="ja-JP" dirty="0" smtClean="0">
                <a:cs typeface="Times New Roman" pitchFamily="18" charset="0"/>
              </a:rPr>
              <a:t>image</a:t>
            </a:r>
            <a:endParaRPr kumimoji="1" lang="en-US" altLang="ja-JP" sz="3600" dirty="0" smtClean="0">
              <a:cs typeface="Times New Roman" pitchFamily="18" charset="0"/>
            </a:endParaRPr>
          </a:p>
          <a:p>
            <a:pPr marL="342900" indent="-342900">
              <a:buFont typeface="+mj-lt"/>
              <a:buAutoNum type="arabicPeriod"/>
            </a:pPr>
            <a:endParaRPr lang="en-US" altLang="ja-JP" sz="1800" dirty="0" smtClean="0">
              <a:cs typeface="Times New Roman" pitchFamily="18" charset="0"/>
            </a:endParaRPr>
          </a:p>
          <a:p>
            <a:pPr marL="457200" indent="-457200">
              <a:buFont typeface="+mj-lt"/>
              <a:buAutoNum type="arabicPeriod"/>
            </a:pPr>
            <a:r>
              <a:rPr lang="en-US" altLang="ja-JP" sz="2400" dirty="0">
                <a:cs typeface="Times New Roman" pitchFamily="18" charset="0"/>
              </a:rPr>
              <a:t>The reflection surface is </a:t>
            </a:r>
            <a:br>
              <a:rPr lang="en-US" altLang="ja-JP" sz="2400" dirty="0">
                <a:cs typeface="Times New Roman" pitchFamily="18" charset="0"/>
              </a:rPr>
            </a:br>
            <a:r>
              <a:rPr lang="en-US" altLang="ja-JP" sz="2400" dirty="0">
                <a:cs typeface="Times New Roman" pitchFamily="18" charset="0"/>
              </a:rPr>
              <a:t>mostly planar but </a:t>
            </a:r>
            <a:br>
              <a:rPr lang="en-US" altLang="ja-JP" sz="2400" dirty="0">
                <a:cs typeface="Times New Roman" pitchFamily="18" charset="0"/>
              </a:rPr>
            </a:br>
            <a:r>
              <a:rPr lang="en-US" altLang="ja-JP" sz="2400" dirty="0">
                <a:cs typeface="Times New Roman" pitchFamily="18" charset="0"/>
              </a:rPr>
              <a:t>possibly </a:t>
            </a:r>
            <a:r>
              <a:rPr lang="en-US" altLang="ja-JP" sz="2400" dirty="0" smtClean="0">
                <a:cs typeface="Times New Roman" pitchFamily="18" charset="0"/>
              </a:rPr>
              <a:t>wavy</a:t>
            </a:r>
            <a:endParaRPr lang="en-US" altLang="ja-JP" sz="2400" dirty="0"/>
          </a:p>
        </p:txBody>
      </p:sp>
      <p:pic>
        <p:nvPicPr>
          <p:cNvPr id="10" name="Picture 3" descr="C:\Users\Yuki Endo\Desktop\0116\SeparateReflection\images\reflection_images\google\seille13.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219073" y="2895228"/>
            <a:ext cx="2088232" cy="1566173"/>
          </a:xfrm>
          <a:prstGeom prst="rect">
            <a:avLst/>
          </a:prstGeom>
          <a:noFill/>
          <a:extLst>
            <a:ext uri="{909E8E84-426E-40DD-AFC4-6F175D3DCCD1}">
              <a14:hiddenFill xmlns:a14="http://schemas.microsoft.com/office/drawing/2010/main">
                <a:solidFill>
                  <a:srgbClr val="FFFFFF"/>
                </a:solidFill>
              </a14:hiddenFill>
            </a:ext>
          </a:extLst>
        </p:spPr>
      </p:pic>
      <p:sp>
        <p:nvSpPr>
          <p:cNvPr id="11" name="正方形/長方形 10"/>
          <p:cNvSpPr/>
          <p:nvPr/>
        </p:nvSpPr>
        <p:spPr>
          <a:xfrm>
            <a:off x="6219072" y="2913136"/>
            <a:ext cx="2088233" cy="97210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2" name="Picture 7" descr="C:\Users\Yuki Endo\Desktop\reflection image\15.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556772" y="1290793"/>
            <a:ext cx="1677708" cy="1099078"/>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C:\Users\Yuki Endo\Desktop\0118\SeparateReflection\images\reflection_images\Mountain_Lake.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348050" y="1342789"/>
            <a:ext cx="1690034" cy="1056271"/>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3" descr="C:\Users\Yuki Endo\Desktop\0118\SeparateReflection\images\reflection_images\640px-Tso_Kiagar_Lake_Ladakh.jp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921664" y="1291236"/>
            <a:ext cx="1620223" cy="1083664"/>
          </a:xfrm>
          <a:prstGeom prst="rect">
            <a:avLst/>
          </a:prstGeom>
          <a:noFill/>
          <a:extLst>
            <a:ext uri="{909E8E84-426E-40DD-AFC4-6F175D3DCCD1}">
              <a14:hiddenFill xmlns:a14="http://schemas.microsoft.com/office/drawing/2010/main">
                <a:solidFill>
                  <a:srgbClr val="FFFFFF"/>
                </a:solidFill>
              </a14:hiddenFill>
            </a:ext>
          </a:extLst>
        </p:spPr>
      </p:pic>
      <p:sp>
        <p:nvSpPr>
          <p:cNvPr id="15" name="正方形/長方形 14"/>
          <p:cNvSpPr/>
          <p:nvPr/>
        </p:nvSpPr>
        <p:spPr>
          <a:xfrm>
            <a:off x="3870582" y="1213691"/>
            <a:ext cx="3392678" cy="1504522"/>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p:cNvSpPr/>
          <p:nvPr/>
        </p:nvSpPr>
        <p:spPr>
          <a:xfrm>
            <a:off x="7319153" y="1213689"/>
            <a:ext cx="1752600" cy="150452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p:cNvSpPr txBox="1"/>
          <p:nvPr/>
        </p:nvSpPr>
        <p:spPr>
          <a:xfrm>
            <a:off x="7956376" y="2348880"/>
            <a:ext cx="556563" cy="400110"/>
          </a:xfrm>
          <a:prstGeom prst="rect">
            <a:avLst/>
          </a:prstGeom>
          <a:noFill/>
        </p:spPr>
        <p:txBody>
          <a:bodyPr wrap="none" rtlCol="0">
            <a:spAutoFit/>
          </a:bodyPr>
          <a:lstStyle/>
          <a:p>
            <a:r>
              <a:rPr kumimoji="1" lang="en-US" altLang="ja-JP" sz="2000" dirty="0" smtClean="0">
                <a:solidFill>
                  <a:srgbClr val="FF0000"/>
                </a:solidFill>
                <a:latin typeface="Times New Roman" pitchFamily="18" charset="0"/>
                <a:cs typeface="Times New Roman" pitchFamily="18" charset="0"/>
              </a:rPr>
              <a:t>NG</a:t>
            </a:r>
            <a:endParaRPr kumimoji="1" lang="ja-JP" altLang="en-US" sz="2000" dirty="0">
              <a:solidFill>
                <a:srgbClr val="FF0000"/>
              </a:solidFill>
              <a:latin typeface="Times New Roman" pitchFamily="18" charset="0"/>
              <a:cs typeface="Times New Roman" pitchFamily="18" charset="0"/>
            </a:endParaRPr>
          </a:p>
        </p:txBody>
      </p:sp>
      <p:sp>
        <p:nvSpPr>
          <p:cNvPr id="6" name="テキスト ボックス 5"/>
          <p:cNvSpPr txBox="1"/>
          <p:nvPr/>
        </p:nvSpPr>
        <p:spPr>
          <a:xfrm>
            <a:off x="5311581" y="2348880"/>
            <a:ext cx="556563" cy="400110"/>
          </a:xfrm>
          <a:prstGeom prst="rect">
            <a:avLst/>
          </a:prstGeom>
          <a:noFill/>
        </p:spPr>
        <p:txBody>
          <a:bodyPr wrap="none" rtlCol="0">
            <a:spAutoFit/>
          </a:bodyPr>
          <a:lstStyle/>
          <a:p>
            <a:r>
              <a:rPr kumimoji="1" lang="en-US" altLang="ja-JP" sz="2000" dirty="0" smtClean="0">
                <a:solidFill>
                  <a:srgbClr val="0070C0"/>
                </a:solidFill>
                <a:latin typeface="Times New Roman" pitchFamily="18" charset="0"/>
                <a:cs typeface="Times New Roman" pitchFamily="18" charset="0"/>
              </a:rPr>
              <a:t>OK</a:t>
            </a:r>
            <a:endParaRPr kumimoji="1" lang="ja-JP" altLang="en-US" sz="2000" dirty="0">
              <a:solidFill>
                <a:srgbClr val="0070C0"/>
              </a:solidFill>
              <a:latin typeface="Times New Roman" pitchFamily="18" charset="0"/>
              <a:cs typeface="Times New Roman" pitchFamily="18" charset="0"/>
            </a:endParaRPr>
          </a:p>
        </p:txBody>
      </p:sp>
    </p:spTree>
    <p:extLst>
      <p:ext uri="{BB962C8B-B14F-4D97-AF65-F5344CB8AC3E}">
        <p14:creationId xmlns:p14="http://schemas.microsoft.com/office/powerpoint/2010/main" val="251033024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 descr="C:\Users\Yuki Endo\Desktop\evalation_images\1\input.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69327" y="4763355"/>
            <a:ext cx="1833710" cy="137528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29" name="Picture 4" descr="C:\Users\Yuki Endo\Desktop\0204\reflection_a_g.bmp"/>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13886" y="4763214"/>
            <a:ext cx="1833710" cy="1375425"/>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2" name="タイトル 1"/>
          <p:cNvSpPr>
            <a:spLocks noGrp="1"/>
          </p:cNvSpPr>
          <p:nvPr>
            <p:ph type="title"/>
          </p:nvPr>
        </p:nvSpPr>
        <p:spPr/>
        <p:txBody>
          <a:bodyPr/>
          <a:lstStyle/>
          <a:p>
            <a:r>
              <a:rPr kumimoji="1" lang="en-US" altLang="ja-JP" dirty="0" smtClean="0"/>
              <a:t>Our Assumptions</a:t>
            </a:r>
            <a:endParaRPr kumimoji="1" lang="ja-JP" altLang="en-US" dirty="0"/>
          </a:p>
        </p:txBody>
      </p:sp>
      <p:sp>
        <p:nvSpPr>
          <p:cNvPr id="4" name="スライド番号プレースホルダー 3"/>
          <p:cNvSpPr>
            <a:spLocks noGrp="1"/>
          </p:cNvSpPr>
          <p:nvPr>
            <p:ph type="sldNum" sz="quarter" idx="12"/>
          </p:nvPr>
        </p:nvSpPr>
        <p:spPr/>
        <p:txBody>
          <a:bodyPr/>
          <a:lstStyle/>
          <a:p>
            <a:fld id="{F0B0AA45-409D-442A-9583-C1DE56245286}" type="slidenum">
              <a:rPr kumimoji="1" lang="ja-JP" altLang="en-US" smtClean="0"/>
              <a:t>16</a:t>
            </a:fld>
            <a:endParaRPr kumimoji="1" lang="ja-JP" altLang="en-US"/>
          </a:p>
        </p:txBody>
      </p:sp>
      <p:sp>
        <p:nvSpPr>
          <p:cNvPr id="3" name="コンテンツ プレースホルダー 2"/>
          <p:cNvSpPr>
            <a:spLocks noGrp="1"/>
          </p:cNvSpPr>
          <p:nvPr>
            <p:ph sz="quarter" idx="1"/>
          </p:nvPr>
        </p:nvSpPr>
        <p:spPr>
          <a:xfrm>
            <a:off x="99972" y="1556792"/>
            <a:ext cx="8586828" cy="4600167"/>
          </a:xfrm>
        </p:spPr>
        <p:txBody>
          <a:bodyPr>
            <a:normAutofit/>
          </a:bodyPr>
          <a:lstStyle/>
          <a:p>
            <a:pPr marL="514350" indent="-514350">
              <a:buFont typeface="+mj-lt"/>
              <a:buAutoNum type="arabicPeriod"/>
            </a:pPr>
            <a:r>
              <a:rPr lang="en-US" altLang="ja-JP" dirty="0">
                <a:cs typeface="Times New Roman" pitchFamily="18" charset="0"/>
              </a:rPr>
              <a:t>T</a:t>
            </a:r>
            <a:r>
              <a:rPr lang="en-US" altLang="ja-JP" dirty="0" smtClean="0">
                <a:cs typeface="Times New Roman" pitchFamily="18" charset="0"/>
              </a:rPr>
              <a:t>ransmission color </a:t>
            </a:r>
            <a:r>
              <a:rPr lang="en-US" altLang="ja-JP" dirty="0">
                <a:cs typeface="Times New Roman" pitchFamily="18" charset="0"/>
              </a:rPr>
              <a:t>T</a:t>
            </a:r>
            <a:r>
              <a:rPr lang="en-US" altLang="ja-JP" i="1" dirty="0">
                <a:cs typeface="Times New Roman" pitchFamily="18" charset="0"/>
              </a:rPr>
              <a:t> </a:t>
            </a:r>
            <a:r>
              <a:rPr lang="en-US" altLang="ja-JP" dirty="0" smtClean="0">
                <a:cs typeface="Times New Roman" pitchFamily="18" charset="0"/>
              </a:rPr>
              <a:t>is </a:t>
            </a:r>
            <a:br>
              <a:rPr lang="en-US" altLang="ja-JP" dirty="0" smtClean="0">
                <a:cs typeface="Times New Roman" pitchFamily="18" charset="0"/>
              </a:rPr>
            </a:br>
            <a:r>
              <a:rPr lang="en-US" altLang="ja-JP" dirty="0" smtClean="0">
                <a:cs typeface="Times New Roman" pitchFamily="18" charset="0"/>
              </a:rPr>
              <a:t>approximately </a:t>
            </a:r>
            <a:r>
              <a:rPr lang="en-US" altLang="ja-JP" dirty="0" smtClean="0">
                <a:solidFill>
                  <a:srgbClr val="0070C0"/>
                </a:solidFill>
                <a:cs typeface="Times New Roman" pitchFamily="18" charset="0"/>
              </a:rPr>
              <a:t>uniform</a:t>
            </a:r>
            <a:endParaRPr kumimoji="1" lang="en-US" altLang="ja-JP" i="1" dirty="0" smtClean="0">
              <a:solidFill>
                <a:srgbClr val="0070C0"/>
              </a:solidFill>
              <a:cs typeface="Times New Roman" pitchFamily="18" charset="0"/>
            </a:endParaRPr>
          </a:p>
          <a:p>
            <a:pPr marL="731520" lvl="1" indent="-457200">
              <a:buFont typeface="+mj-lt"/>
              <a:buAutoNum type="arabicPeriod"/>
            </a:pPr>
            <a:endParaRPr kumimoji="1" lang="en-US" altLang="ja-JP" dirty="0">
              <a:cs typeface="Times New Roman" pitchFamily="18" charset="0"/>
            </a:endParaRPr>
          </a:p>
          <a:p>
            <a:pPr marL="514350" indent="-514350">
              <a:buFont typeface="+mj-lt"/>
              <a:buAutoNum type="arabicPeriod"/>
            </a:pPr>
            <a:r>
              <a:rPr lang="en-US" altLang="ja-JP" dirty="0">
                <a:cs typeface="Times New Roman" pitchFamily="18" charset="0"/>
              </a:rPr>
              <a:t>A pair of a real object and </a:t>
            </a:r>
            <a:br>
              <a:rPr lang="en-US" altLang="ja-JP" dirty="0">
                <a:cs typeface="Times New Roman" pitchFamily="18" charset="0"/>
              </a:rPr>
            </a:br>
            <a:r>
              <a:rPr lang="en-US" altLang="ja-JP" dirty="0">
                <a:cs typeface="Times New Roman" pitchFamily="18" charset="0"/>
              </a:rPr>
              <a:t>its corresponding reflection </a:t>
            </a:r>
            <a:br>
              <a:rPr lang="en-US" altLang="ja-JP" dirty="0">
                <a:cs typeface="Times New Roman" pitchFamily="18" charset="0"/>
              </a:rPr>
            </a:br>
            <a:r>
              <a:rPr lang="en-US" altLang="ja-JP" dirty="0">
                <a:cs typeface="Times New Roman" pitchFamily="18" charset="0"/>
              </a:rPr>
              <a:t>can be found in the input image</a:t>
            </a:r>
            <a:endParaRPr lang="en-US" altLang="ja-JP" sz="3600" dirty="0">
              <a:cs typeface="Times New Roman" pitchFamily="18" charset="0"/>
            </a:endParaRPr>
          </a:p>
          <a:p>
            <a:pPr marL="342900" indent="-342900">
              <a:buFont typeface="+mj-lt"/>
              <a:buAutoNum type="arabicPeriod"/>
            </a:pPr>
            <a:endParaRPr lang="en-US" altLang="ja-JP" sz="1800" dirty="0" smtClean="0">
              <a:cs typeface="Times New Roman" pitchFamily="18" charset="0"/>
            </a:endParaRPr>
          </a:p>
          <a:p>
            <a:pPr marL="457200" indent="-457200">
              <a:buFont typeface="+mj-lt"/>
              <a:buAutoNum type="arabicPeriod"/>
            </a:pPr>
            <a:r>
              <a:rPr lang="en-US" altLang="ja-JP" sz="2400" dirty="0">
                <a:cs typeface="Times New Roman" pitchFamily="18" charset="0"/>
              </a:rPr>
              <a:t>The reflection surface is </a:t>
            </a:r>
            <a:br>
              <a:rPr lang="en-US" altLang="ja-JP" sz="2400" dirty="0">
                <a:cs typeface="Times New Roman" pitchFamily="18" charset="0"/>
              </a:rPr>
            </a:br>
            <a:r>
              <a:rPr lang="en-US" altLang="ja-JP" sz="2400" dirty="0">
                <a:cs typeface="Times New Roman" pitchFamily="18" charset="0"/>
              </a:rPr>
              <a:t>mostly planar but </a:t>
            </a:r>
            <a:br>
              <a:rPr lang="en-US" altLang="ja-JP" sz="2400" dirty="0">
                <a:cs typeface="Times New Roman" pitchFamily="18" charset="0"/>
              </a:rPr>
            </a:br>
            <a:r>
              <a:rPr lang="en-US" altLang="ja-JP" sz="2400" dirty="0">
                <a:cs typeface="Times New Roman" pitchFamily="18" charset="0"/>
              </a:rPr>
              <a:t>possibly wavy</a:t>
            </a:r>
            <a:endParaRPr lang="en-US" altLang="ja-JP" sz="2400" dirty="0"/>
          </a:p>
        </p:txBody>
      </p:sp>
      <p:pic>
        <p:nvPicPr>
          <p:cNvPr id="10" name="Picture 3" descr="C:\Users\Yuki Endo\Desktop\0116\SeparateReflection\images\reflection_images\google\seille13.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219073" y="2895228"/>
            <a:ext cx="2088232" cy="1566173"/>
          </a:xfrm>
          <a:prstGeom prst="rect">
            <a:avLst/>
          </a:prstGeom>
          <a:noFill/>
          <a:extLst>
            <a:ext uri="{909E8E84-426E-40DD-AFC4-6F175D3DCCD1}">
              <a14:hiddenFill xmlns:a14="http://schemas.microsoft.com/office/drawing/2010/main">
                <a:solidFill>
                  <a:srgbClr val="FFFFFF"/>
                </a:solidFill>
              </a14:hiddenFill>
            </a:ext>
          </a:extLst>
        </p:spPr>
      </p:pic>
      <p:sp>
        <p:nvSpPr>
          <p:cNvPr id="11" name="正方形/長方形 10"/>
          <p:cNvSpPr/>
          <p:nvPr/>
        </p:nvSpPr>
        <p:spPr>
          <a:xfrm>
            <a:off x="6219072" y="2913136"/>
            <a:ext cx="2088233" cy="97210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2" name="Picture 7" descr="C:\Users\Yuki Endo\Desktop\reflection image\15.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556772" y="1290793"/>
            <a:ext cx="1677708" cy="1099078"/>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C:\Users\Yuki Endo\Desktop\0118\SeparateReflection\images\reflection_images\Mountain_Lake.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348050" y="1342789"/>
            <a:ext cx="1690034" cy="1056271"/>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3" descr="C:\Users\Yuki Endo\Desktop\0118\SeparateReflection\images\reflection_images\640px-Tso_Kiagar_Lake_Ladakh.jp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921664" y="1291236"/>
            <a:ext cx="1620223" cy="1083664"/>
          </a:xfrm>
          <a:prstGeom prst="rect">
            <a:avLst/>
          </a:prstGeom>
          <a:noFill/>
          <a:extLst>
            <a:ext uri="{909E8E84-426E-40DD-AFC4-6F175D3DCCD1}">
              <a14:hiddenFill xmlns:a14="http://schemas.microsoft.com/office/drawing/2010/main">
                <a:solidFill>
                  <a:srgbClr val="FFFFFF"/>
                </a:solidFill>
              </a14:hiddenFill>
            </a:ext>
          </a:extLst>
        </p:spPr>
      </p:pic>
      <p:sp>
        <p:nvSpPr>
          <p:cNvPr id="15" name="正方形/長方形 14"/>
          <p:cNvSpPr/>
          <p:nvPr/>
        </p:nvSpPr>
        <p:spPr>
          <a:xfrm>
            <a:off x="3870582" y="1213691"/>
            <a:ext cx="3392678" cy="1504522"/>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p:cNvSpPr/>
          <p:nvPr/>
        </p:nvSpPr>
        <p:spPr>
          <a:xfrm>
            <a:off x="7319153" y="1213689"/>
            <a:ext cx="1752600" cy="150452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p:cNvSpPr/>
          <p:nvPr/>
        </p:nvSpPr>
        <p:spPr>
          <a:xfrm>
            <a:off x="99972" y="4479870"/>
            <a:ext cx="8971781" cy="1757442"/>
          </a:xfrm>
          <a:prstGeom prst="rect">
            <a:avLst/>
          </a:prstGeom>
          <a:solidFill>
            <a:srgbClr val="FFFFFF">
              <a:alpha val="69804"/>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正方形/長方形 21"/>
          <p:cNvSpPr/>
          <p:nvPr/>
        </p:nvSpPr>
        <p:spPr>
          <a:xfrm>
            <a:off x="190058" y="2752482"/>
            <a:ext cx="8825883" cy="1756638"/>
          </a:xfrm>
          <a:prstGeom prst="rect">
            <a:avLst/>
          </a:prstGeom>
          <a:solidFill>
            <a:srgbClr val="FFFFFF">
              <a:alpha val="69804"/>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 name="テキスト ボックス 4"/>
          <p:cNvSpPr txBox="1"/>
          <p:nvPr/>
        </p:nvSpPr>
        <p:spPr>
          <a:xfrm>
            <a:off x="7975877" y="2348880"/>
            <a:ext cx="556563" cy="400110"/>
          </a:xfrm>
          <a:prstGeom prst="rect">
            <a:avLst/>
          </a:prstGeom>
          <a:noFill/>
        </p:spPr>
        <p:txBody>
          <a:bodyPr wrap="none" rtlCol="0">
            <a:spAutoFit/>
          </a:bodyPr>
          <a:lstStyle/>
          <a:p>
            <a:r>
              <a:rPr kumimoji="1" lang="en-US" altLang="ja-JP" sz="2000" dirty="0" smtClean="0">
                <a:solidFill>
                  <a:srgbClr val="FF0000"/>
                </a:solidFill>
                <a:latin typeface="Times New Roman" pitchFamily="18" charset="0"/>
                <a:cs typeface="Times New Roman" pitchFamily="18" charset="0"/>
              </a:rPr>
              <a:t>NG</a:t>
            </a:r>
            <a:endParaRPr kumimoji="1" lang="ja-JP" altLang="en-US" sz="2000" dirty="0">
              <a:solidFill>
                <a:srgbClr val="FF0000"/>
              </a:solidFill>
              <a:latin typeface="Times New Roman" pitchFamily="18" charset="0"/>
              <a:cs typeface="Times New Roman" pitchFamily="18" charset="0"/>
            </a:endParaRPr>
          </a:p>
        </p:txBody>
      </p:sp>
      <p:sp>
        <p:nvSpPr>
          <p:cNvPr id="6" name="テキスト ボックス 5"/>
          <p:cNvSpPr txBox="1"/>
          <p:nvPr/>
        </p:nvSpPr>
        <p:spPr>
          <a:xfrm>
            <a:off x="5292080" y="2348880"/>
            <a:ext cx="556563" cy="400110"/>
          </a:xfrm>
          <a:prstGeom prst="rect">
            <a:avLst/>
          </a:prstGeom>
          <a:noFill/>
        </p:spPr>
        <p:txBody>
          <a:bodyPr wrap="none" rtlCol="0">
            <a:spAutoFit/>
          </a:bodyPr>
          <a:lstStyle/>
          <a:p>
            <a:r>
              <a:rPr kumimoji="1" lang="en-US" altLang="ja-JP" sz="2000" dirty="0" smtClean="0">
                <a:solidFill>
                  <a:srgbClr val="0070C0"/>
                </a:solidFill>
                <a:latin typeface="Times New Roman" pitchFamily="18" charset="0"/>
                <a:cs typeface="Times New Roman" pitchFamily="18" charset="0"/>
              </a:rPr>
              <a:t>OK</a:t>
            </a:r>
            <a:endParaRPr kumimoji="1" lang="ja-JP" altLang="en-US" sz="2000" dirty="0">
              <a:solidFill>
                <a:srgbClr val="0070C0"/>
              </a:solidFill>
              <a:latin typeface="Times New Roman" pitchFamily="18" charset="0"/>
              <a:cs typeface="Times New Roman" pitchFamily="18" charset="0"/>
            </a:endParaRPr>
          </a:p>
        </p:txBody>
      </p:sp>
      <p:pic>
        <p:nvPicPr>
          <p:cNvPr id="20" name="Picture 7" descr="C:\Users\Yuki Endo\Desktop\reflection image\15.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426394" y="2957678"/>
            <a:ext cx="2482752" cy="1626468"/>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3" descr="C:\Users\Yuki Endo\Desktop\0118\SeparateReflection\images\reflection_images\640px-Tso_Kiagar_Lake_Ladakh.jp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947430" y="2957595"/>
            <a:ext cx="2406471" cy="1609535"/>
          </a:xfrm>
          <a:prstGeom prst="rect">
            <a:avLst/>
          </a:prstGeom>
          <a:noFill/>
          <a:extLst>
            <a:ext uri="{909E8E84-426E-40DD-AFC4-6F175D3DCCD1}">
              <a14:hiddenFill xmlns:a14="http://schemas.microsoft.com/office/drawing/2010/main">
                <a:solidFill>
                  <a:srgbClr val="FFFFFF"/>
                </a:solidFill>
              </a14:hiddenFill>
            </a:ext>
          </a:extLst>
        </p:spPr>
      </p:pic>
      <p:sp>
        <p:nvSpPr>
          <p:cNvPr id="24" name="正方形/長方形 23"/>
          <p:cNvSpPr/>
          <p:nvPr/>
        </p:nvSpPr>
        <p:spPr>
          <a:xfrm>
            <a:off x="3851920" y="2798465"/>
            <a:ext cx="5145359" cy="1854671"/>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5" name="Picture 2" descr="C:\Users\Yuki Endo\Desktop\0118\SeparateReflection\images\reflection_images\Mountain_Lake.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935003" y="2873437"/>
            <a:ext cx="3507825" cy="2192390"/>
          </a:xfrm>
          <a:prstGeom prst="rect">
            <a:avLst/>
          </a:prstGeom>
          <a:noFill/>
          <a:extLst>
            <a:ext uri="{909E8E84-426E-40DD-AFC4-6F175D3DCCD1}">
              <a14:hiddenFill xmlns:a14="http://schemas.microsoft.com/office/drawing/2010/main">
                <a:solidFill>
                  <a:srgbClr val="FFFFFF"/>
                </a:solidFill>
              </a14:hiddenFill>
            </a:ext>
          </a:extLst>
        </p:spPr>
      </p:pic>
      <p:sp>
        <p:nvSpPr>
          <p:cNvPr id="26" name="正方形/長方形 25"/>
          <p:cNvSpPr/>
          <p:nvPr/>
        </p:nvSpPr>
        <p:spPr>
          <a:xfrm>
            <a:off x="4860032" y="2780928"/>
            <a:ext cx="3657768" cy="237740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70359231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p:cTn id="7" dur="500" fill="hold"/>
                                        <p:tgtEl>
                                          <p:spTgt spid="23"/>
                                        </p:tgtEl>
                                        <p:attrNameLst>
                                          <p:attrName>ppt_w</p:attrName>
                                        </p:attrNameLst>
                                      </p:cBhvr>
                                      <p:tavLst>
                                        <p:tav tm="0">
                                          <p:val>
                                            <p:fltVal val="0"/>
                                          </p:val>
                                        </p:tav>
                                        <p:tav tm="100000">
                                          <p:val>
                                            <p:strVal val="#ppt_w"/>
                                          </p:val>
                                        </p:tav>
                                      </p:tavLst>
                                    </p:anim>
                                    <p:anim calcmode="lin" valueType="num">
                                      <p:cBhvr>
                                        <p:cTn id="8" dur="500" fill="hold"/>
                                        <p:tgtEl>
                                          <p:spTgt spid="23"/>
                                        </p:tgtEl>
                                        <p:attrNameLst>
                                          <p:attrName>ppt_h</p:attrName>
                                        </p:attrNameLst>
                                      </p:cBhvr>
                                      <p:tavLst>
                                        <p:tav tm="0">
                                          <p:val>
                                            <p:fltVal val="0"/>
                                          </p:val>
                                        </p:tav>
                                        <p:tav tm="100000">
                                          <p:val>
                                            <p:strVal val="#ppt_h"/>
                                          </p:val>
                                        </p:tav>
                                      </p:tavLst>
                                    </p:anim>
                                    <p:animEffect transition="in" filter="fade">
                                      <p:cBhvr>
                                        <p:cTn id="9" dur="500"/>
                                        <p:tgtEl>
                                          <p:spTgt spid="23"/>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24"/>
                                        </p:tgtEl>
                                        <p:attrNameLst>
                                          <p:attrName>style.visibility</p:attrName>
                                        </p:attrNameLst>
                                      </p:cBhvr>
                                      <p:to>
                                        <p:strVal val="visible"/>
                                      </p:to>
                                    </p:set>
                                    <p:anim calcmode="lin" valueType="num">
                                      <p:cBhvr>
                                        <p:cTn id="12" dur="500" fill="hold"/>
                                        <p:tgtEl>
                                          <p:spTgt spid="24"/>
                                        </p:tgtEl>
                                        <p:attrNameLst>
                                          <p:attrName>ppt_w</p:attrName>
                                        </p:attrNameLst>
                                      </p:cBhvr>
                                      <p:tavLst>
                                        <p:tav tm="0">
                                          <p:val>
                                            <p:fltVal val="0"/>
                                          </p:val>
                                        </p:tav>
                                        <p:tav tm="100000">
                                          <p:val>
                                            <p:strVal val="#ppt_w"/>
                                          </p:val>
                                        </p:tav>
                                      </p:tavLst>
                                    </p:anim>
                                    <p:anim calcmode="lin" valueType="num">
                                      <p:cBhvr>
                                        <p:cTn id="13" dur="500" fill="hold"/>
                                        <p:tgtEl>
                                          <p:spTgt spid="24"/>
                                        </p:tgtEl>
                                        <p:attrNameLst>
                                          <p:attrName>ppt_h</p:attrName>
                                        </p:attrNameLst>
                                      </p:cBhvr>
                                      <p:tavLst>
                                        <p:tav tm="0">
                                          <p:val>
                                            <p:fltVal val="0"/>
                                          </p:val>
                                        </p:tav>
                                        <p:tav tm="100000">
                                          <p:val>
                                            <p:strVal val="#ppt_h"/>
                                          </p:val>
                                        </p:tav>
                                      </p:tavLst>
                                    </p:anim>
                                    <p:animEffect transition="in" filter="fade">
                                      <p:cBhvr>
                                        <p:cTn id="14" dur="500"/>
                                        <p:tgtEl>
                                          <p:spTgt spid="24"/>
                                        </p:tgtEl>
                                      </p:cBhvr>
                                    </p:animEffect>
                                  </p:childTnLst>
                                </p:cTn>
                              </p:par>
                              <p:par>
                                <p:cTn id="15" presetID="53" presetClass="entr" presetSubtype="16" fill="hold" nodeType="withEffect">
                                  <p:stCondLst>
                                    <p:cond delay="0"/>
                                  </p:stCondLst>
                                  <p:childTnLst>
                                    <p:set>
                                      <p:cBhvr>
                                        <p:cTn id="16" dur="1" fill="hold">
                                          <p:stCondLst>
                                            <p:cond delay="0"/>
                                          </p:stCondLst>
                                        </p:cTn>
                                        <p:tgtEl>
                                          <p:spTgt spid="20"/>
                                        </p:tgtEl>
                                        <p:attrNameLst>
                                          <p:attrName>style.visibility</p:attrName>
                                        </p:attrNameLst>
                                      </p:cBhvr>
                                      <p:to>
                                        <p:strVal val="visible"/>
                                      </p:to>
                                    </p:set>
                                    <p:anim calcmode="lin" valueType="num">
                                      <p:cBhvr>
                                        <p:cTn id="17" dur="500" fill="hold"/>
                                        <p:tgtEl>
                                          <p:spTgt spid="20"/>
                                        </p:tgtEl>
                                        <p:attrNameLst>
                                          <p:attrName>ppt_w</p:attrName>
                                        </p:attrNameLst>
                                      </p:cBhvr>
                                      <p:tavLst>
                                        <p:tav tm="0">
                                          <p:val>
                                            <p:fltVal val="0"/>
                                          </p:val>
                                        </p:tav>
                                        <p:tav tm="100000">
                                          <p:val>
                                            <p:strVal val="#ppt_w"/>
                                          </p:val>
                                        </p:tav>
                                      </p:tavLst>
                                    </p:anim>
                                    <p:anim calcmode="lin" valueType="num">
                                      <p:cBhvr>
                                        <p:cTn id="18" dur="500" fill="hold"/>
                                        <p:tgtEl>
                                          <p:spTgt spid="20"/>
                                        </p:tgtEl>
                                        <p:attrNameLst>
                                          <p:attrName>ppt_h</p:attrName>
                                        </p:attrNameLst>
                                      </p:cBhvr>
                                      <p:tavLst>
                                        <p:tav tm="0">
                                          <p:val>
                                            <p:fltVal val="0"/>
                                          </p:val>
                                        </p:tav>
                                        <p:tav tm="100000">
                                          <p:val>
                                            <p:strVal val="#ppt_h"/>
                                          </p:val>
                                        </p:tav>
                                      </p:tavLst>
                                    </p:anim>
                                    <p:animEffect transition="in" filter="fade">
                                      <p:cBhvr>
                                        <p:cTn id="19" dur="500"/>
                                        <p:tgtEl>
                                          <p:spTgt spid="20"/>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xit" presetSubtype="0" fill="hold" nodeType="clickEffect">
                                  <p:stCondLst>
                                    <p:cond delay="0"/>
                                  </p:stCondLst>
                                  <p:childTnLst>
                                    <p:set>
                                      <p:cBhvr>
                                        <p:cTn id="23" dur="1" fill="hold">
                                          <p:stCondLst>
                                            <p:cond delay="0"/>
                                          </p:stCondLst>
                                        </p:cTn>
                                        <p:tgtEl>
                                          <p:spTgt spid="23"/>
                                        </p:tgtEl>
                                        <p:attrNameLst>
                                          <p:attrName>style.visibility</p:attrName>
                                        </p:attrNameLst>
                                      </p:cBhvr>
                                      <p:to>
                                        <p:strVal val="hidden"/>
                                      </p:to>
                                    </p:set>
                                  </p:childTnLst>
                                </p:cTn>
                              </p:par>
                              <p:par>
                                <p:cTn id="24" presetID="1" presetClass="exit" presetSubtype="0" fill="hold" grpId="1" nodeType="withEffect">
                                  <p:stCondLst>
                                    <p:cond delay="0"/>
                                  </p:stCondLst>
                                  <p:childTnLst>
                                    <p:set>
                                      <p:cBhvr>
                                        <p:cTn id="25" dur="1" fill="hold">
                                          <p:stCondLst>
                                            <p:cond delay="0"/>
                                          </p:stCondLst>
                                        </p:cTn>
                                        <p:tgtEl>
                                          <p:spTgt spid="24"/>
                                        </p:tgtEl>
                                        <p:attrNameLst>
                                          <p:attrName>style.visibility</p:attrName>
                                        </p:attrNameLst>
                                      </p:cBhvr>
                                      <p:to>
                                        <p:strVal val="hidden"/>
                                      </p:to>
                                    </p:set>
                                  </p:childTnLst>
                                </p:cTn>
                              </p:par>
                              <p:par>
                                <p:cTn id="26" presetID="1" presetClass="exit" presetSubtype="0" fill="hold" nodeType="withEffect">
                                  <p:stCondLst>
                                    <p:cond delay="0"/>
                                  </p:stCondLst>
                                  <p:childTnLst>
                                    <p:set>
                                      <p:cBhvr>
                                        <p:cTn id="27" dur="1" fill="hold">
                                          <p:stCondLst>
                                            <p:cond delay="0"/>
                                          </p:stCondLst>
                                        </p:cTn>
                                        <p:tgtEl>
                                          <p:spTgt spid="20"/>
                                        </p:tgtEl>
                                        <p:attrNameLst>
                                          <p:attrName>style.visibility</p:attrName>
                                        </p:attrNameLst>
                                      </p:cBhvr>
                                      <p:to>
                                        <p:strVal val="hidden"/>
                                      </p:to>
                                    </p:set>
                                  </p:childTnLst>
                                </p:cTn>
                              </p:par>
                            </p:childTnLst>
                          </p:cTn>
                        </p:par>
                        <p:par>
                          <p:cTn id="28" fill="hold">
                            <p:stCondLst>
                              <p:cond delay="0"/>
                            </p:stCondLst>
                            <p:childTnLst>
                              <p:par>
                                <p:cTn id="29" presetID="53" presetClass="entr" presetSubtype="16" fill="hold" nodeType="afterEffect">
                                  <p:stCondLst>
                                    <p:cond delay="0"/>
                                  </p:stCondLst>
                                  <p:childTnLst>
                                    <p:set>
                                      <p:cBhvr>
                                        <p:cTn id="30" dur="1" fill="hold">
                                          <p:stCondLst>
                                            <p:cond delay="0"/>
                                          </p:stCondLst>
                                        </p:cTn>
                                        <p:tgtEl>
                                          <p:spTgt spid="25"/>
                                        </p:tgtEl>
                                        <p:attrNameLst>
                                          <p:attrName>style.visibility</p:attrName>
                                        </p:attrNameLst>
                                      </p:cBhvr>
                                      <p:to>
                                        <p:strVal val="visible"/>
                                      </p:to>
                                    </p:set>
                                    <p:anim calcmode="lin" valueType="num">
                                      <p:cBhvr>
                                        <p:cTn id="31" dur="500" fill="hold"/>
                                        <p:tgtEl>
                                          <p:spTgt spid="25"/>
                                        </p:tgtEl>
                                        <p:attrNameLst>
                                          <p:attrName>ppt_w</p:attrName>
                                        </p:attrNameLst>
                                      </p:cBhvr>
                                      <p:tavLst>
                                        <p:tav tm="0">
                                          <p:val>
                                            <p:fltVal val="0"/>
                                          </p:val>
                                        </p:tav>
                                        <p:tav tm="100000">
                                          <p:val>
                                            <p:strVal val="#ppt_w"/>
                                          </p:val>
                                        </p:tav>
                                      </p:tavLst>
                                    </p:anim>
                                    <p:anim calcmode="lin" valueType="num">
                                      <p:cBhvr>
                                        <p:cTn id="32" dur="500" fill="hold"/>
                                        <p:tgtEl>
                                          <p:spTgt spid="25"/>
                                        </p:tgtEl>
                                        <p:attrNameLst>
                                          <p:attrName>ppt_h</p:attrName>
                                        </p:attrNameLst>
                                      </p:cBhvr>
                                      <p:tavLst>
                                        <p:tav tm="0">
                                          <p:val>
                                            <p:fltVal val="0"/>
                                          </p:val>
                                        </p:tav>
                                        <p:tav tm="100000">
                                          <p:val>
                                            <p:strVal val="#ppt_h"/>
                                          </p:val>
                                        </p:tav>
                                      </p:tavLst>
                                    </p:anim>
                                    <p:animEffect transition="in" filter="fade">
                                      <p:cBhvr>
                                        <p:cTn id="33" dur="500"/>
                                        <p:tgtEl>
                                          <p:spTgt spid="25"/>
                                        </p:tgtEl>
                                      </p:cBhvr>
                                    </p:animEffect>
                                  </p:childTnLst>
                                </p:cTn>
                              </p:par>
                              <p:par>
                                <p:cTn id="34" presetID="53" presetClass="entr" presetSubtype="16" fill="hold" grpId="0" nodeType="withEffect">
                                  <p:stCondLst>
                                    <p:cond delay="0"/>
                                  </p:stCondLst>
                                  <p:childTnLst>
                                    <p:set>
                                      <p:cBhvr>
                                        <p:cTn id="35" dur="1" fill="hold">
                                          <p:stCondLst>
                                            <p:cond delay="0"/>
                                          </p:stCondLst>
                                        </p:cTn>
                                        <p:tgtEl>
                                          <p:spTgt spid="26"/>
                                        </p:tgtEl>
                                        <p:attrNameLst>
                                          <p:attrName>style.visibility</p:attrName>
                                        </p:attrNameLst>
                                      </p:cBhvr>
                                      <p:to>
                                        <p:strVal val="visible"/>
                                      </p:to>
                                    </p:set>
                                    <p:anim calcmode="lin" valueType="num">
                                      <p:cBhvr>
                                        <p:cTn id="36" dur="500" fill="hold"/>
                                        <p:tgtEl>
                                          <p:spTgt spid="26"/>
                                        </p:tgtEl>
                                        <p:attrNameLst>
                                          <p:attrName>ppt_w</p:attrName>
                                        </p:attrNameLst>
                                      </p:cBhvr>
                                      <p:tavLst>
                                        <p:tav tm="0">
                                          <p:val>
                                            <p:fltVal val="0"/>
                                          </p:val>
                                        </p:tav>
                                        <p:tav tm="100000">
                                          <p:val>
                                            <p:strVal val="#ppt_w"/>
                                          </p:val>
                                        </p:tav>
                                      </p:tavLst>
                                    </p:anim>
                                    <p:anim calcmode="lin" valueType="num">
                                      <p:cBhvr>
                                        <p:cTn id="37" dur="500" fill="hold"/>
                                        <p:tgtEl>
                                          <p:spTgt spid="26"/>
                                        </p:tgtEl>
                                        <p:attrNameLst>
                                          <p:attrName>ppt_h</p:attrName>
                                        </p:attrNameLst>
                                      </p:cBhvr>
                                      <p:tavLst>
                                        <p:tav tm="0">
                                          <p:val>
                                            <p:fltVal val="0"/>
                                          </p:val>
                                        </p:tav>
                                        <p:tav tm="100000">
                                          <p:val>
                                            <p:strVal val="#ppt_h"/>
                                          </p:val>
                                        </p:tav>
                                      </p:tavLst>
                                    </p:anim>
                                    <p:animEffect transition="in" filter="fade">
                                      <p:cBhvr>
                                        <p:cTn id="38" dur="500"/>
                                        <p:tgtEl>
                                          <p:spTgt spid="26"/>
                                        </p:tgtEl>
                                      </p:cBhvr>
                                    </p:animEffec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nodeType="clickEffect">
                                  <p:stCondLst>
                                    <p:cond delay="0"/>
                                  </p:stCondLst>
                                  <p:childTnLst>
                                    <p:set>
                                      <p:cBhvr>
                                        <p:cTn id="42" dur="1" fill="hold">
                                          <p:stCondLst>
                                            <p:cond delay="0"/>
                                          </p:stCondLst>
                                        </p:cTn>
                                        <p:tgtEl>
                                          <p:spTgt spid="25"/>
                                        </p:tgtEl>
                                        <p:attrNameLst>
                                          <p:attrName>style.visibility</p:attrName>
                                        </p:attrNameLst>
                                      </p:cBhvr>
                                      <p:to>
                                        <p:strVal val="hidden"/>
                                      </p:to>
                                    </p:set>
                                  </p:childTnLst>
                                </p:cTn>
                              </p:par>
                              <p:par>
                                <p:cTn id="43" presetID="1" presetClass="exit" presetSubtype="0" fill="hold" grpId="1" nodeType="withEffect">
                                  <p:stCondLst>
                                    <p:cond delay="0"/>
                                  </p:stCondLst>
                                  <p:childTnLst>
                                    <p:set>
                                      <p:cBhvr>
                                        <p:cTn id="44" dur="1" fill="hold">
                                          <p:stCondLst>
                                            <p:cond delay="0"/>
                                          </p:stCondLst>
                                        </p:cTn>
                                        <p:tgtEl>
                                          <p:spTgt spid="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4" grpId="1" animBg="1"/>
      <p:bldP spid="26" grpId="0" animBg="1"/>
      <p:bldP spid="26" grpId="1"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 descr="C:\Users\Yuki Endo\Desktop\evalation_images\1\input.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69327" y="4763355"/>
            <a:ext cx="1833710" cy="137528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29" name="Picture 4" descr="C:\Users\Yuki Endo\Desktop\0204\reflection_a_g.bmp"/>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13886" y="4763214"/>
            <a:ext cx="1833710" cy="1375425"/>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2" name="タイトル 1"/>
          <p:cNvSpPr>
            <a:spLocks noGrp="1"/>
          </p:cNvSpPr>
          <p:nvPr>
            <p:ph type="title"/>
          </p:nvPr>
        </p:nvSpPr>
        <p:spPr/>
        <p:txBody>
          <a:bodyPr/>
          <a:lstStyle/>
          <a:p>
            <a:r>
              <a:rPr kumimoji="1" lang="en-US" altLang="ja-JP" dirty="0" smtClean="0"/>
              <a:t>Our Assumptions</a:t>
            </a:r>
            <a:endParaRPr kumimoji="1" lang="ja-JP" altLang="en-US" dirty="0"/>
          </a:p>
        </p:txBody>
      </p:sp>
      <p:sp>
        <p:nvSpPr>
          <p:cNvPr id="4" name="スライド番号プレースホルダー 3"/>
          <p:cNvSpPr>
            <a:spLocks noGrp="1"/>
          </p:cNvSpPr>
          <p:nvPr>
            <p:ph type="sldNum" sz="quarter" idx="12"/>
          </p:nvPr>
        </p:nvSpPr>
        <p:spPr/>
        <p:txBody>
          <a:bodyPr/>
          <a:lstStyle/>
          <a:p>
            <a:fld id="{F0B0AA45-409D-442A-9583-C1DE56245286}" type="slidenum">
              <a:rPr kumimoji="1" lang="ja-JP" altLang="en-US" smtClean="0"/>
              <a:t>17</a:t>
            </a:fld>
            <a:endParaRPr kumimoji="1" lang="ja-JP" altLang="en-US"/>
          </a:p>
        </p:txBody>
      </p:sp>
      <p:sp>
        <p:nvSpPr>
          <p:cNvPr id="3" name="コンテンツ プレースホルダー 2"/>
          <p:cNvSpPr>
            <a:spLocks noGrp="1"/>
          </p:cNvSpPr>
          <p:nvPr>
            <p:ph sz="quarter" idx="1"/>
          </p:nvPr>
        </p:nvSpPr>
        <p:spPr>
          <a:xfrm>
            <a:off x="99972" y="1556792"/>
            <a:ext cx="8586828" cy="4600167"/>
          </a:xfrm>
        </p:spPr>
        <p:txBody>
          <a:bodyPr>
            <a:normAutofit/>
          </a:bodyPr>
          <a:lstStyle/>
          <a:p>
            <a:pPr marL="514350" indent="-514350">
              <a:buFont typeface="+mj-lt"/>
              <a:buAutoNum type="arabicPeriod"/>
            </a:pPr>
            <a:r>
              <a:rPr lang="en-US" altLang="ja-JP" dirty="0">
                <a:cs typeface="Times New Roman" pitchFamily="18" charset="0"/>
              </a:rPr>
              <a:t>T</a:t>
            </a:r>
            <a:r>
              <a:rPr lang="en-US" altLang="ja-JP" dirty="0" smtClean="0">
                <a:cs typeface="Times New Roman" pitchFamily="18" charset="0"/>
              </a:rPr>
              <a:t>ransmission color </a:t>
            </a:r>
            <a:r>
              <a:rPr lang="en-US" altLang="ja-JP" dirty="0">
                <a:cs typeface="Times New Roman" pitchFamily="18" charset="0"/>
              </a:rPr>
              <a:t>T</a:t>
            </a:r>
            <a:r>
              <a:rPr lang="en-US" altLang="ja-JP" i="1" dirty="0">
                <a:cs typeface="Times New Roman" pitchFamily="18" charset="0"/>
              </a:rPr>
              <a:t> </a:t>
            </a:r>
            <a:r>
              <a:rPr lang="en-US" altLang="ja-JP" dirty="0" smtClean="0">
                <a:cs typeface="Times New Roman" pitchFamily="18" charset="0"/>
              </a:rPr>
              <a:t>is </a:t>
            </a:r>
            <a:br>
              <a:rPr lang="en-US" altLang="ja-JP" dirty="0" smtClean="0">
                <a:cs typeface="Times New Roman" pitchFamily="18" charset="0"/>
              </a:rPr>
            </a:br>
            <a:r>
              <a:rPr lang="en-US" altLang="ja-JP" dirty="0" smtClean="0">
                <a:cs typeface="Times New Roman" pitchFamily="18" charset="0"/>
              </a:rPr>
              <a:t>approximately uniform</a:t>
            </a:r>
            <a:endParaRPr kumimoji="1" lang="en-US" altLang="ja-JP" i="1" dirty="0" smtClean="0">
              <a:cs typeface="Times New Roman" pitchFamily="18" charset="0"/>
            </a:endParaRPr>
          </a:p>
          <a:p>
            <a:pPr marL="731520" lvl="1" indent="-457200">
              <a:buFont typeface="+mj-lt"/>
              <a:buAutoNum type="arabicPeriod"/>
            </a:pPr>
            <a:endParaRPr kumimoji="1" lang="en-US" altLang="ja-JP" dirty="0">
              <a:cs typeface="Times New Roman" pitchFamily="18" charset="0"/>
            </a:endParaRPr>
          </a:p>
          <a:p>
            <a:pPr marL="514350" indent="-514350">
              <a:buFont typeface="+mj-lt"/>
              <a:buAutoNum type="arabicPeriod"/>
            </a:pPr>
            <a:r>
              <a:rPr lang="en-US" altLang="ja-JP" dirty="0">
                <a:cs typeface="Times New Roman" pitchFamily="18" charset="0"/>
              </a:rPr>
              <a:t>A</a:t>
            </a:r>
            <a:r>
              <a:rPr lang="en-US" altLang="ja-JP" dirty="0" smtClean="0">
                <a:cs typeface="Times New Roman" pitchFamily="18" charset="0"/>
              </a:rPr>
              <a:t> </a:t>
            </a:r>
            <a:r>
              <a:rPr lang="en-US" altLang="ja-JP" dirty="0">
                <a:cs typeface="Times New Roman" pitchFamily="18" charset="0"/>
              </a:rPr>
              <a:t>pair </a:t>
            </a:r>
            <a:r>
              <a:rPr lang="en-US" altLang="ja-JP" dirty="0" smtClean="0">
                <a:cs typeface="Times New Roman" pitchFamily="18" charset="0"/>
              </a:rPr>
              <a:t>of a real </a:t>
            </a:r>
            <a:r>
              <a:rPr lang="en-US" altLang="ja-JP" dirty="0">
                <a:cs typeface="Times New Roman" pitchFamily="18" charset="0"/>
              </a:rPr>
              <a:t>object </a:t>
            </a:r>
            <a:r>
              <a:rPr lang="en-US" altLang="ja-JP" dirty="0" smtClean="0">
                <a:cs typeface="Times New Roman" pitchFamily="18" charset="0"/>
              </a:rPr>
              <a:t>and </a:t>
            </a:r>
            <a:br>
              <a:rPr lang="en-US" altLang="ja-JP" dirty="0" smtClean="0">
                <a:cs typeface="Times New Roman" pitchFamily="18" charset="0"/>
              </a:rPr>
            </a:br>
            <a:r>
              <a:rPr lang="en-US" altLang="ja-JP" dirty="0" smtClean="0">
                <a:cs typeface="Times New Roman" pitchFamily="18" charset="0"/>
              </a:rPr>
              <a:t>its</a:t>
            </a:r>
            <a:r>
              <a:rPr lang="en-US" altLang="ja-JP" dirty="0">
                <a:cs typeface="Times New Roman" pitchFamily="18" charset="0"/>
              </a:rPr>
              <a:t> </a:t>
            </a:r>
            <a:r>
              <a:rPr lang="en-US" altLang="ja-JP" dirty="0" smtClean="0">
                <a:cs typeface="Times New Roman" pitchFamily="18" charset="0"/>
              </a:rPr>
              <a:t>corresponding reflection </a:t>
            </a:r>
            <a:br>
              <a:rPr lang="en-US" altLang="ja-JP" dirty="0" smtClean="0">
                <a:cs typeface="Times New Roman" pitchFamily="18" charset="0"/>
              </a:rPr>
            </a:br>
            <a:r>
              <a:rPr lang="en-US" altLang="ja-JP" dirty="0" smtClean="0">
                <a:cs typeface="Times New Roman" pitchFamily="18" charset="0"/>
              </a:rPr>
              <a:t>can </a:t>
            </a:r>
            <a:r>
              <a:rPr lang="en-US" altLang="ja-JP" dirty="0">
                <a:cs typeface="Times New Roman" pitchFamily="18" charset="0"/>
              </a:rPr>
              <a:t>be found </a:t>
            </a:r>
            <a:r>
              <a:rPr lang="en-US" altLang="ja-JP" dirty="0" smtClean="0">
                <a:cs typeface="Times New Roman" pitchFamily="18" charset="0"/>
              </a:rPr>
              <a:t>in the </a:t>
            </a:r>
            <a:r>
              <a:rPr lang="en-US" altLang="ja-JP" dirty="0">
                <a:cs typeface="Times New Roman" pitchFamily="18" charset="0"/>
              </a:rPr>
              <a:t>input </a:t>
            </a:r>
            <a:r>
              <a:rPr lang="en-US" altLang="ja-JP" dirty="0" smtClean="0">
                <a:cs typeface="Times New Roman" pitchFamily="18" charset="0"/>
              </a:rPr>
              <a:t>image</a:t>
            </a:r>
            <a:endParaRPr kumimoji="1" lang="en-US" altLang="ja-JP" sz="3600" dirty="0" smtClean="0">
              <a:cs typeface="Times New Roman" pitchFamily="18" charset="0"/>
            </a:endParaRPr>
          </a:p>
          <a:p>
            <a:pPr marL="342900" indent="-342900">
              <a:buFont typeface="+mj-lt"/>
              <a:buAutoNum type="arabicPeriod"/>
            </a:pPr>
            <a:endParaRPr lang="en-US" altLang="ja-JP" sz="1800" dirty="0" smtClean="0">
              <a:cs typeface="Times New Roman" pitchFamily="18" charset="0"/>
            </a:endParaRPr>
          </a:p>
          <a:p>
            <a:pPr marL="457200" indent="-457200">
              <a:buFont typeface="+mj-lt"/>
              <a:buAutoNum type="arabicPeriod"/>
            </a:pPr>
            <a:r>
              <a:rPr lang="en-US" altLang="ja-JP" sz="2400" dirty="0">
                <a:cs typeface="Times New Roman" pitchFamily="18" charset="0"/>
              </a:rPr>
              <a:t>The reflection surface is </a:t>
            </a:r>
            <a:br>
              <a:rPr lang="en-US" altLang="ja-JP" sz="2400" dirty="0">
                <a:cs typeface="Times New Roman" pitchFamily="18" charset="0"/>
              </a:rPr>
            </a:br>
            <a:r>
              <a:rPr lang="en-US" altLang="ja-JP" sz="2400" dirty="0">
                <a:cs typeface="Times New Roman" pitchFamily="18" charset="0"/>
              </a:rPr>
              <a:t>mostly planar but </a:t>
            </a:r>
            <a:br>
              <a:rPr lang="en-US" altLang="ja-JP" sz="2400" dirty="0">
                <a:cs typeface="Times New Roman" pitchFamily="18" charset="0"/>
              </a:rPr>
            </a:br>
            <a:r>
              <a:rPr lang="en-US" altLang="ja-JP" sz="2400" dirty="0">
                <a:cs typeface="Times New Roman" pitchFamily="18" charset="0"/>
              </a:rPr>
              <a:t>possibly wavy</a:t>
            </a:r>
            <a:endParaRPr lang="en-US" altLang="ja-JP" sz="2400" dirty="0"/>
          </a:p>
        </p:txBody>
      </p:sp>
      <p:pic>
        <p:nvPicPr>
          <p:cNvPr id="10" name="Picture 3" descr="C:\Users\Yuki Endo\Desktop\0116\SeparateReflection\images\reflection_images\google\seille13.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219073" y="2895228"/>
            <a:ext cx="2088232" cy="1566173"/>
          </a:xfrm>
          <a:prstGeom prst="rect">
            <a:avLst/>
          </a:prstGeom>
          <a:noFill/>
          <a:extLst>
            <a:ext uri="{909E8E84-426E-40DD-AFC4-6F175D3DCCD1}">
              <a14:hiddenFill xmlns:a14="http://schemas.microsoft.com/office/drawing/2010/main">
                <a:solidFill>
                  <a:srgbClr val="FFFFFF"/>
                </a:solidFill>
              </a14:hiddenFill>
            </a:ext>
          </a:extLst>
        </p:spPr>
      </p:pic>
      <p:sp>
        <p:nvSpPr>
          <p:cNvPr id="11" name="正方形/長方形 10"/>
          <p:cNvSpPr/>
          <p:nvPr/>
        </p:nvSpPr>
        <p:spPr>
          <a:xfrm>
            <a:off x="6219072" y="2913136"/>
            <a:ext cx="2088233" cy="97210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2" name="Picture 7" descr="C:\Users\Yuki Endo\Desktop\reflection image\15.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556772" y="1290793"/>
            <a:ext cx="1677708" cy="1099078"/>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C:\Users\Yuki Endo\Desktop\0118\SeparateReflection\images\reflection_images\Mountain_Lake.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348050" y="1342789"/>
            <a:ext cx="1690034" cy="1056271"/>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3" descr="C:\Users\Yuki Endo\Desktop\0118\SeparateReflection\images\reflection_images\640px-Tso_Kiagar_Lake_Ladakh.jp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921664" y="1291236"/>
            <a:ext cx="1620223" cy="1083664"/>
          </a:xfrm>
          <a:prstGeom prst="rect">
            <a:avLst/>
          </a:prstGeom>
          <a:noFill/>
          <a:extLst>
            <a:ext uri="{909E8E84-426E-40DD-AFC4-6F175D3DCCD1}">
              <a14:hiddenFill xmlns:a14="http://schemas.microsoft.com/office/drawing/2010/main">
                <a:solidFill>
                  <a:srgbClr val="FFFFFF"/>
                </a:solidFill>
              </a14:hiddenFill>
            </a:ext>
          </a:extLst>
        </p:spPr>
      </p:pic>
      <p:sp>
        <p:nvSpPr>
          <p:cNvPr id="15" name="正方形/長方形 14"/>
          <p:cNvSpPr/>
          <p:nvPr/>
        </p:nvSpPr>
        <p:spPr>
          <a:xfrm>
            <a:off x="3870582" y="1213691"/>
            <a:ext cx="3392678" cy="1504522"/>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p:cNvSpPr/>
          <p:nvPr/>
        </p:nvSpPr>
        <p:spPr>
          <a:xfrm>
            <a:off x="7319153" y="1213689"/>
            <a:ext cx="1752600" cy="150452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正方形/長方形 21"/>
          <p:cNvSpPr/>
          <p:nvPr/>
        </p:nvSpPr>
        <p:spPr>
          <a:xfrm>
            <a:off x="190058" y="4509120"/>
            <a:ext cx="8825883" cy="1756638"/>
          </a:xfrm>
          <a:prstGeom prst="rect">
            <a:avLst/>
          </a:prstGeom>
          <a:solidFill>
            <a:srgbClr val="FFFFFF">
              <a:alpha val="69804"/>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 name="テキスト ボックス 4"/>
          <p:cNvSpPr txBox="1"/>
          <p:nvPr/>
        </p:nvSpPr>
        <p:spPr>
          <a:xfrm>
            <a:off x="7956376" y="2348880"/>
            <a:ext cx="556563" cy="400110"/>
          </a:xfrm>
          <a:prstGeom prst="rect">
            <a:avLst/>
          </a:prstGeom>
          <a:noFill/>
        </p:spPr>
        <p:txBody>
          <a:bodyPr wrap="none" rtlCol="0">
            <a:spAutoFit/>
          </a:bodyPr>
          <a:lstStyle/>
          <a:p>
            <a:r>
              <a:rPr kumimoji="1" lang="en-US" altLang="ja-JP" sz="2000" dirty="0" smtClean="0">
                <a:solidFill>
                  <a:srgbClr val="FF0000"/>
                </a:solidFill>
                <a:latin typeface="Times New Roman" pitchFamily="18" charset="0"/>
                <a:cs typeface="Times New Roman" pitchFamily="18" charset="0"/>
              </a:rPr>
              <a:t>NG</a:t>
            </a:r>
            <a:endParaRPr kumimoji="1" lang="ja-JP" altLang="en-US" sz="2000" dirty="0">
              <a:solidFill>
                <a:srgbClr val="FF0000"/>
              </a:solidFill>
              <a:latin typeface="Times New Roman" pitchFamily="18" charset="0"/>
              <a:cs typeface="Times New Roman" pitchFamily="18" charset="0"/>
            </a:endParaRPr>
          </a:p>
        </p:txBody>
      </p:sp>
      <p:sp>
        <p:nvSpPr>
          <p:cNvPr id="6" name="テキスト ボックス 5"/>
          <p:cNvSpPr txBox="1"/>
          <p:nvPr/>
        </p:nvSpPr>
        <p:spPr>
          <a:xfrm>
            <a:off x="5311581" y="2348880"/>
            <a:ext cx="556563" cy="400110"/>
          </a:xfrm>
          <a:prstGeom prst="rect">
            <a:avLst/>
          </a:prstGeom>
          <a:noFill/>
        </p:spPr>
        <p:txBody>
          <a:bodyPr wrap="none" rtlCol="0">
            <a:spAutoFit/>
          </a:bodyPr>
          <a:lstStyle/>
          <a:p>
            <a:r>
              <a:rPr kumimoji="1" lang="en-US" altLang="ja-JP" sz="2000" dirty="0" smtClean="0">
                <a:solidFill>
                  <a:srgbClr val="0070C0"/>
                </a:solidFill>
                <a:latin typeface="Times New Roman" pitchFamily="18" charset="0"/>
                <a:cs typeface="Times New Roman" pitchFamily="18" charset="0"/>
              </a:rPr>
              <a:t>OK</a:t>
            </a:r>
            <a:endParaRPr kumimoji="1" lang="ja-JP" altLang="en-US" sz="2000" dirty="0">
              <a:solidFill>
                <a:srgbClr val="0070C0"/>
              </a:solidFill>
              <a:latin typeface="Times New Roman" pitchFamily="18" charset="0"/>
              <a:cs typeface="Times New Roman" pitchFamily="18" charset="0"/>
            </a:endParaRPr>
          </a:p>
        </p:txBody>
      </p:sp>
      <p:sp>
        <p:nvSpPr>
          <p:cNvPr id="21" name="正方形/長方形 20"/>
          <p:cNvSpPr/>
          <p:nvPr/>
        </p:nvSpPr>
        <p:spPr>
          <a:xfrm>
            <a:off x="217612" y="1124744"/>
            <a:ext cx="8926388" cy="1661262"/>
          </a:xfrm>
          <a:prstGeom prst="rect">
            <a:avLst/>
          </a:prstGeom>
          <a:solidFill>
            <a:srgbClr val="FFFFFF">
              <a:alpha val="69804"/>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270359231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 descr="C:\Users\Yuki Endo\Desktop\evalation_images\1\input.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69327" y="4763355"/>
            <a:ext cx="1833710" cy="137528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29" name="Picture 4" descr="C:\Users\Yuki Endo\Desktop\0204\reflection_a_g.bmp"/>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13886" y="4763214"/>
            <a:ext cx="1833710" cy="1375425"/>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2" name="タイトル 1"/>
          <p:cNvSpPr>
            <a:spLocks noGrp="1"/>
          </p:cNvSpPr>
          <p:nvPr>
            <p:ph type="title"/>
          </p:nvPr>
        </p:nvSpPr>
        <p:spPr/>
        <p:txBody>
          <a:bodyPr/>
          <a:lstStyle/>
          <a:p>
            <a:r>
              <a:rPr kumimoji="1" lang="en-US" altLang="ja-JP" dirty="0" smtClean="0"/>
              <a:t>Our Assumptions</a:t>
            </a:r>
            <a:endParaRPr kumimoji="1" lang="ja-JP" altLang="en-US" dirty="0"/>
          </a:p>
        </p:txBody>
      </p:sp>
      <p:sp>
        <p:nvSpPr>
          <p:cNvPr id="4" name="スライド番号プレースホルダー 3"/>
          <p:cNvSpPr>
            <a:spLocks noGrp="1"/>
          </p:cNvSpPr>
          <p:nvPr>
            <p:ph type="sldNum" sz="quarter" idx="12"/>
          </p:nvPr>
        </p:nvSpPr>
        <p:spPr/>
        <p:txBody>
          <a:bodyPr/>
          <a:lstStyle/>
          <a:p>
            <a:fld id="{F0B0AA45-409D-442A-9583-C1DE56245286}" type="slidenum">
              <a:rPr kumimoji="1" lang="ja-JP" altLang="en-US" smtClean="0"/>
              <a:t>18</a:t>
            </a:fld>
            <a:endParaRPr kumimoji="1" lang="ja-JP" altLang="en-US"/>
          </a:p>
        </p:txBody>
      </p:sp>
      <p:sp>
        <p:nvSpPr>
          <p:cNvPr id="3" name="コンテンツ プレースホルダー 2"/>
          <p:cNvSpPr>
            <a:spLocks noGrp="1"/>
          </p:cNvSpPr>
          <p:nvPr>
            <p:ph sz="quarter" idx="1"/>
          </p:nvPr>
        </p:nvSpPr>
        <p:spPr>
          <a:xfrm>
            <a:off x="99972" y="1556792"/>
            <a:ext cx="8586828" cy="4600167"/>
          </a:xfrm>
        </p:spPr>
        <p:txBody>
          <a:bodyPr>
            <a:normAutofit/>
          </a:bodyPr>
          <a:lstStyle/>
          <a:p>
            <a:pPr marL="514350" indent="-514350">
              <a:buFont typeface="+mj-lt"/>
              <a:buAutoNum type="arabicPeriod"/>
            </a:pPr>
            <a:r>
              <a:rPr lang="en-US" altLang="ja-JP" dirty="0">
                <a:cs typeface="Times New Roman" pitchFamily="18" charset="0"/>
              </a:rPr>
              <a:t>T</a:t>
            </a:r>
            <a:r>
              <a:rPr lang="en-US" altLang="ja-JP" dirty="0" smtClean="0">
                <a:cs typeface="Times New Roman" pitchFamily="18" charset="0"/>
              </a:rPr>
              <a:t>ransmission color </a:t>
            </a:r>
            <a:r>
              <a:rPr lang="en-US" altLang="ja-JP" dirty="0">
                <a:cs typeface="Times New Roman" pitchFamily="18" charset="0"/>
              </a:rPr>
              <a:t>T</a:t>
            </a:r>
            <a:r>
              <a:rPr lang="en-US" altLang="ja-JP" i="1" dirty="0">
                <a:cs typeface="Times New Roman" pitchFamily="18" charset="0"/>
              </a:rPr>
              <a:t> </a:t>
            </a:r>
            <a:r>
              <a:rPr lang="en-US" altLang="ja-JP" dirty="0" smtClean="0">
                <a:cs typeface="Times New Roman" pitchFamily="18" charset="0"/>
              </a:rPr>
              <a:t>is</a:t>
            </a:r>
            <a:br>
              <a:rPr lang="en-US" altLang="ja-JP" dirty="0" smtClean="0">
                <a:cs typeface="Times New Roman" pitchFamily="18" charset="0"/>
              </a:rPr>
            </a:br>
            <a:r>
              <a:rPr lang="en-US" altLang="ja-JP" dirty="0" smtClean="0">
                <a:cs typeface="Times New Roman" pitchFamily="18" charset="0"/>
              </a:rPr>
              <a:t>approximately uniform</a:t>
            </a:r>
            <a:endParaRPr kumimoji="1" lang="en-US" altLang="ja-JP" i="1" dirty="0" smtClean="0">
              <a:cs typeface="Times New Roman" pitchFamily="18" charset="0"/>
            </a:endParaRPr>
          </a:p>
          <a:p>
            <a:pPr marL="731520" lvl="1" indent="-457200">
              <a:buFont typeface="+mj-lt"/>
              <a:buAutoNum type="arabicPeriod"/>
            </a:pPr>
            <a:endParaRPr kumimoji="1" lang="en-US" altLang="ja-JP" dirty="0">
              <a:cs typeface="Times New Roman" pitchFamily="18" charset="0"/>
            </a:endParaRPr>
          </a:p>
          <a:p>
            <a:pPr marL="514350" indent="-514350">
              <a:buFont typeface="+mj-lt"/>
              <a:buAutoNum type="arabicPeriod"/>
            </a:pPr>
            <a:r>
              <a:rPr lang="en-US" altLang="ja-JP" dirty="0">
                <a:cs typeface="Times New Roman" pitchFamily="18" charset="0"/>
              </a:rPr>
              <a:t>A pair of a real object and </a:t>
            </a:r>
            <a:br>
              <a:rPr lang="en-US" altLang="ja-JP" dirty="0">
                <a:cs typeface="Times New Roman" pitchFamily="18" charset="0"/>
              </a:rPr>
            </a:br>
            <a:r>
              <a:rPr lang="en-US" altLang="ja-JP" dirty="0">
                <a:cs typeface="Times New Roman" pitchFamily="18" charset="0"/>
              </a:rPr>
              <a:t>its corresponding reflection </a:t>
            </a:r>
            <a:br>
              <a:rPr lang="en-US" altLang="ja-JP" dirty="0">
                <a:cs typeface="Times New Roman" pitchFamily="18" charset="0"/>
              </a:rPr>
            </a:br>
            <a:r>
              <a:rPr lang="en-US" altLang="ja-JP" dirty="0">
                <a:cs typeface="Times New Roman" pitchFamily="18" charset="0"/>
              </a:rPr>
              <a:t>can be found in the input image</a:t>
            </a:r>
            <a:endParaRPr lang="en-US" altLang="ja-JP" sz="3600" dirty="0">
              <a:cs typeface="Times New Roman" pitchFamily="18" charset="0"/>
            </a:endParaRPr>
          </a:p>
          <a:p>
            <a:pPr marL="342900" indent="-342900">
              <a:buFont typeface="+mj-lt"/>
              <a:buAutoNum type="arabicPeriod"/>
            </a:pPr>
            <a:endParaRPr lang="en-US" altLang="ja-JP" sz="1800" dirty="0" smtClean="0">
              <a:cs typeface="Times New Roman" pitchFamily="18" charset="0"/>
            </a:endParaRPr>
          </a:p>
          <a:p>
            <a:pPr marL="457200" indent="-457200">
              <a:buFont typeface="+mj-lt"/>
              <a:buAutoNum type="arabicPeriod"/>
            </a:pPr>
            <a:r>
              <a:rPr lang="en-US" altLang="ja-JP" sz="2400" dirty="0" smtClean="0">
                <a:cs typeface="Times New Roman" pitchFamily="18" charset="0"/>
              </a:rPr>
              <a:t>The reflection surface </a:t>
            </a:r>
            <a:r>
              <a:rPr lang="en-US" altLang="ja-JP" sz="2400" dirty="0">
                <a:cs typeface="Times New Roman" pitchFamily="18" charset="0"/>
              </a:rPr>
              <a:t>is </a:t>
            </a:r>
            <a:r>
              <a:rPr lang="en-US" altLang="ja-JP" sz="2400" dirty="0" smtClean="0">
                <a:cs typeface="Times New Roman" pitchFamily="18" charset="0"/>
              </a:rPr>
              <a:t/>
            </a:r>
            <a:br>
              <a:rPr lang="en-US" altLang="ja-JP" sz="2400" dirty="0" smtClean="0">
                <a:cs typeface="Times New Roman" pitchFamily="18" charset="0"/>
              </a:rPr>
            </a:br>
            <a:r>
              <a:rPr lang="en-US" altLang="ja-JP" sz="2400" dirty="0" smtClean="0">
                <a:cs typeface="Times New Roman" pitchFamily="18" charset="0"/>
              </a:rPr>
              <a:t>mostly planar </a:t>
            </a:r>
            <a:r>
              <a:rPr lang="en-US" altLang="ja-JP" sz="2400" dirty="0">
                <a:cs typeface="Times New Roman" pitchFamily="18" charset="0"/>
              </a:rPr>
              <a:t>but </a:t>
            </a:r>
            <a:r>
              <a:rPr lang="en-US" altLang="ja-JP" sz="2400" dirty="0" smtClean="0">
                <a:cs typeface="Times New Roman" pitchFamily="18" charset="0"/>
              </a:rPr>
              <a:t/>
            </a:r>
            <a:br>
              <a:rPr lang="en-US" altLang="ja-JP" sz="2400" dirty="0" smtClean="0">
                <a:cs typeface="Times New Roman" pitchFamily="18" charset="0"/>
              </a:rPr>
            </a:br>
            <a:r>
              <a:rPr lang="en-US" altLang="ja-JP" sz="2400" dirty="0" smtClean="0">
                <a:cs typeface="Times New Roman" pitchFamily="18" charset="0"/>
              </a:rPr>
              <a:t>possibly wavy</a:t>
            </a:r>
            <a:endParaRPr lang="en-US" altLang="ja-JP" dirty="0"/>
          </a:p>
        </p:txBody>
      </p:sp>
      <p:pic>
        <p:nvPicPr>
          <p:cNvPr id="10" name="Picture 3" descr="C:\Users\Yuki Endo\Desktop\0116\SeparateReflection\images\reflection_images\google\seille13.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219073" y="2895228"/>
            <a:ext cx="2088232" cy="1566173"/>
          </a:xfrm>
          <a:prstGeom prst="rect">
            <a:avLst/>
          </a:prstGeom>
          <a:noFill/>
          <a:extLst>
            <a:ext uri="{909E8E84-426E-40DD-AFC4-6F175D3DCCD1}">
              <a14:hiddenFill xmlns:a14="http://schemas.microsoft.com/office/drawing/2010/main">
                <a:solidFill>
                  <a:srgbClr val="FFFFFF"/>
                </a:solidFill>
              </a14:hiddenFill>
            </a:ext>
          </a:extLst>
        </p:spPr>
      </p:pic>
      <p:sp>
        <p:nvSpPr>
          <p:cNvPr id="11" name="正方形/長方形 10"/>
          <p:cNvSpPr/>
          <p:nvPr/>
        </p:nvSpPr>
        <p:spPr>
          <a:xfrm>
            <a:off x="6219072" y="2913136"/>
            <a:ext cx="2088233" cy="97210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2" name="Picture 7" descr="C:\Users\Yuki Endo\Desktop\reflection image\15.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556772" y="1290793"/>
            <a:ext cx="1677708" cy="1099078"/>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C:\Users\Yuki Endo\Desktop\0118\SeparateReflection\images\reflection_images\Mountain_Lake.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348050" y="1342789"/>
            <a:ext cx="1690034" cy="1056271"/>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3" descr="C:\Users\Yuki Endo\Desktop\0118\SeparateReflection\images\reflection_images\640px-Tso_Kiagar_Lake_Ladakh.jp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921664" y="1291236"/>
            <a:ext cx="1620223" cy="1083664"/>
          </a:xfrm>
          <a:prstGeom prst="rect">
            <a:avLst/>
          </a:prstGeom>
          <a:noFill/>
          <a:extLst>
            <a:ext uri="{909E8E84-426E-40DD-AFC4-6F175D3DCCD1}">
              <a14:hiddenFill xmlns:a14="http://schemas.microsoft.com/office/drawing/2010/main">
                <a:solidFill>
                  <a:srgbClr val="FFFFFF"/>
                </a:solidFill>
              </a14:hiddenFill>
            </a:ext>
          </a:extLst>
        </p:spPr>
      </p:pic>
      <p:sp>
        <p:nvSpPr>
          <p:cNvPr id="15" name="正方形/長方形 14"/>
          <p:cNvSpPr/>
          <p:nvPr/>
        </p:nvSpPr>
        <p:spPr>
          <a:xfrm>
            <a:off x="3870582" y="1213691"/>
            <a:ext cx="3392678" cy="1504522"/>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p:cNvSpPr/>
          <p:nvPr/>
        </p:nvSpPr>
        <p:spPr>
          <a:xfrm>
            <a:off x="7319153" y="1213689"/>
            <a:ext cx="1752600" cy="150452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p:cNvSpPr/>
          <p:nvPr/>
        </p:nvSpPr>
        <p:spPr>
          <a:xfrm>
            <a:off x="107504" y="2895694"/>
            <a:ext cx="8854141" cy="1613426"/>
          </a:xfrm>
          <a:prstGeom prst="rect">
            <a:avLst/>
          </a:prstGeom>
          <a:solidFill>
            <a:srgbClr val="FFFFFF">
              <a:alpha val="69804"/>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p:cNvSpPr txBox="1"/>
          <p:nvPr/>
        </p:nvSpPr>
        <p:spPr>
          <a:xfrm>
            <a:off x="7975877" y="2348880"/>
            <a:ext cx="556563" cy="400110"/>
          </a:xfrm>
          <a:prstGeom prst="rect">
            <a:avLst/>
          </a:prstGeom>
          <a:noFill/>
        </p:spPr>
        <p:txBody>
          <a:bodyPr wrap="none" rtlCol="0">
            <a:spAutoFit/>
          </a:bodyPr>
          <a:lstStyle/>
          <a:p>
            <a:r>
              <a:rPr kumimoji="1" lang="en-US" altLang="ja-JP" sz="2000" dirty="0" smtClean="0">
                <a:solidFill>
                  <a:srgbClr val="FF0000"/>
                </a:solidFill>
                <a:latin typeface="Times New Roman" pitchFamily="18" charset="0"/>
                <a:cs typeface="Times New Roman" pitchFamily="18" charset="0"/>
              </a:rPr>
              <a:t>NG</a:t>
            </a:r>
            <a:endParaRPr kumimoji="1" lang="ja-JP" altLang="en-US" sz="2000" dirty="0">
              <a:solidFill>
                <a:srgbClr val="FF0000"/>
              </a:solidFill>
              <a:latin typeface="Times New Roman" pitchFamily="18" charset="0"/>
              <a:cs typeface="Times New Roman" pitchFamily="18" charset="0"/>
            </a:endParaRPr>
          </a:p>
        </p:txBody>
      </p:sp>
      <p:sp>
        <p:nvSpPr>
          <p:cNvPr id="6" name="テキスト ボックス 5"/>
          <p:cNvSpPr txBox="1"/>
          <p:nvPr/>
        </p:nvSpPr>
        <p:spPr>
          <a:xfrm>
            <a:off x="5292080" y="2348880"/>
            <a:ext cx="556563" cy="400110"/>
          </a:xfrm>
          <a:prstGeom prst="rect">
            <a:avLst/>
          </a:prstGeom>
          <a:noFill/>
        </p:spPr>
        <p:txBody>
          <a:bodyPr wrap="none" rtlCol="0">
            <a:spAutoFit/>
          </a:bodyPr>
          <a:lstStyle/>
          <a:p>
            <a:r>
              <a:rPr kumimoji="1" lang="en-US" altLang="ja-JP" sz="2000" dirty="0" smtClean="0">
                <a:solidFill>
                  <a:srgbClr val="0070C0"/>
                </a:solidFill>
                <a:latin typeface="Times New Roman" pitchFamily="18" charset="0"/>
                <a:cs typeface="Times New Roman" pitchFamily="18" charset="0"/>
              </a:rPr>
              <a:t>OK</a:t>
            </a:r>
            <a:endParaRPr kumimoji="1" lang="ja-JP" altLang="en-US" sz="2000" dirty="0">
              <a:solidFill>
                <a:srgbClr val="0070C0"/>
              </a:solidFill>
              <a:latin typeface="Times New Roman" pitchFamily="18" charset="0"/>
              <a:cs typeface="Times New Roman" pitchFamily="18" charset="0"/>
            </a:endParaRPr>
          </a:p>
        </p:txBody>
      </p:sp>
      <p:sp>
        <p:nvSpPr>
          <p:cNvPr id="21" name="正方形/長方形 20"/>
          <p:cNvSpPr/>
          <p:nvPr/>
        </p:nvSpPr>
        <p:spPr>
          <a:xfrm>
            <a:off x="225144" y="1191674"/>
            <a:ext cx="8854141" cy="1661262"/>
          </a:xfrm>
          <a:prstGeom prst="rect">
            <a:avLst/>
          </a:prstGeom>
          <a:solidFill>
            <a:srgbClr val="FFFFFF">
              <a:alpha val="69804"/>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371979640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角丸四角形 35"/>
          <p:cNvSpPr/>
          <p:nvPr/>
        </p:nvSpPr>
        <p:spPr>
          <a:xfrm>
            <a:off x="4821808" y="1422400"/>
            <a:ext cx="3981389" cy="1993877"/>
          </a:xfrm>
          <a:prstGeom prst="roundRect">
            <a:avLst/>
          </a:prstGeom>
          <a:solidFill>
            <a:srgbClr val="FFD9D9"/>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角丸四角形 34"/>
          <p:cNvSpPr/>
          <p:nvPr/>
        </p:nvSpPr>
        <p:spPr>
          <a:xfrm>
            <a:off x="350954" y="4065189"/>
            <a:ext cx="8424746" cy="1929211"/>
          </a:xfrm>
          <a:prstGeom prst="roundRect">
            <a:avLst/>
          </a:prstGeom>
          <a:solidFill>
            <a:srgbClr val="D7E5E9"/>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角丸四角形 33"/>
          <p:cNvSpPr/>
          <p:nvPr/>
        </p:nvSpPr>
        <p:spPr>
          <a:xfrm>
            <a:off x="350954" y="1794024"/>
            <a:ext cx="4326838" cy="1622253"/>
          </a:xfrm>
          <a:prstGeom prst="roundRect">
            <a:avLst/>
          </a:prstGeom>
          <a:solidFill>
            <a:srgbClr val="D0EBB3"/>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p:ph type="title"/>
          </p:nvPr>
        </p:nvSpPr>
        <p:spPr/>
        <p:txBody>
          <a:bodyPr/>
          <a:lstStyle/>
          <a:p>
            <a:r>
              <a:rPr lang="en-US" altLang="ja-JP" dirty="0" smtClean="0"/>
              <a:t>Overview</a:t>
            </a:r>
            <a:endParaRPr kumimoji="1" lang="ja-JP" altLang="en-US" dirty="0"/>
          </a:p>
        </p:txBody>
      </p:sp>
      <p:sp>
        <p:nvSpPr>
          <p:cNvPr id="3" name="スライド番号プレースホルダー 2"/>
          <p:cNvSpPr>
            <a:spLocks noGrp="1"/>
          </p:cNvSpPr>
          <p:nvPr>
            <p:ph type="sldNum" sz="quarter" idx="12"/>
          </p:nvPr>
        </p:nvSpPr>
        <p:spPr/>
        <p:txBody>
          <a:bodyPr/>
          <a:lstStyle/>
          <a:p>
            <a:fld id="{F0B0AA45-409D-442A-9583-C1DE56245286}" type="slidenum">
              <a:rPr kumimoji="1" lang="ja-JP" altLang="en-US" smtClean="0"/>
              <a:t>19</a:t>
            </a:fld>
            <a:endParaRPr kumimoji="1" lang="ja-JP" altLang="en-US"/>
          </a:p>
        </p:txBody>
      </p:sp>
      <p:sp>
        <p:nvSpPr>
          <p:cNvPr id="6" name="テキスト ボックス 5"/>
          <p:cNvSpPr txBox="1"/>
          <p:nvPr/>
        </p:nvSpPr>
        <p:spPr>
          <a:xfrm>
            <a:off x="440878" y="2968565"/>
            <a:ext cx="1584088" cy="400110"/>
          </a:xfrm>
          <a:prstGeom prst="rect">
            <a:avLst/>
          </a:prstGeom>
          <a:noFill/>
        </p:spPr>
        <p:txBody>
          <a:bodyPr wrap="none" rtlCol="0">
            <a:spAutoFit/>
          </a:bodyPr>
          <a:lstStyle/>
          <a:p>
            <a:r>
              <a:rPr lang="en-US" altLang="ja-JP" sz="2000" dirty="0" smtClean="0">
                <a:cs typeface="Times New Roman" pitchFamily="18" charset="0"/>
              </a:rPr>
              <a:t>Input image</a:t>
            </a:r>
            <a:r>
              <a:rPr lang="ja-JP" altLang="en-US" sz="2000" dirty="0" smtClean="0"/>
              <a:t> </a:t>
            </a:r>
            <a:r>
              <a:rPr lang="en-US" altLang="ja-JP" sz="2000" b="1" dirty="0" smtClean="0">
                <a:cs typeface="Times New Roman" pitchFamily="18" charset="0"/>
              </a:rPr>
              <a:t>I</a:t>
            </a:r>
            <a:endParaRPr kumimoji="1" lang="ja-JP" altLang="en-US" sz="2000" dirty="0"/>
          </a:p>
        </p:txBody>
      </p:sp>
      <p:sp>
        <p:nvSpPr>
          <p:cNvPr id="7" name="テキスト ボックス 6"/>
          <p:cNvSpPr txBox="1"/>
          <p:nvPr/>
        </p:nvSpPr>
        <p:spPr>
          <a:xfrm>
            <a:off x="2679164" y="2954678"/>
            <a:ext cx="1285929" cy="400110"/>
          </a:xfrm>
          <a:prstGeom prst="rect">
            <a:avLst/>
          </a:prstGeom>
          <a:solidFill>
            <a:srgbClr val="D0EBB3"/>
          </a:solidFill>
        </p:spPr>
        <p:txBody>
          <a:bodyPr wrap="none" rtlCol="0">
            <a:spAutoFit/>
          </a:bodyPr>
          <a:lstStyle/>
          <a:p>
            <a:r>
              <a:rPr lang="en-US" altLang="ja-JP" sz="2000" dirty="0" smtClean="0">
                <a:cs typeface="Times New Roman" pitchFamily="18" charset="0"/>
              </a:rPr>
              <a:t>User input</a:t>
            </a:r>
            <a:endParaRPr kumimoji="1" lang="ja-JP" altLang="en-US" sz="2000" dirty="0">
              <a:cs typeface="Times New Roman" pitchFamily="18" charset="0"/>
            </a:endParaRPr>
          </a:p>
        </p:txBody>
      </p:sp>
      <p:cxnSp>
        <p:nvCxnSpPr>
          <p:cNvPr id="11" name="直線矢印コネクタ 10"/>
          <p:cNvCxnSpPr/>
          <p:nvPr/>
        </p:nvCxnSpPr>
        <p:spPr>
          <a:xfrm>
            <a:off x="1350580" y="3416277"/>
            <a:ext cx="0" cy="31890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2" name="テキスト ボックス 11"/>
          <p:cNvSpPr txBox="1"/>
          <p:nvPr/>
        </p:nvSpPr>
        <p:spPr>
          <a:xfrm>
            <a:off x="832767" y="3745226"/>
            <a:ext cx="994183" cy="400110"/>
          </a:xfrm>
          <a:prstGeom prst="rect">
            <a:avLst/>
          </a:prstGeom>
          <a:solidFill>
            <a:schemeClr val="bg1"/>
          </a:solidFill>
          <a:ln>
            <a:solidFill>
              <a:schemeClr val="tx1"/>
            </a:solidFill>
          </a:ln>
        </p:spPr>
        <p:txBody>
          <a:bodyPr wrap="none" rtlCol="0">
            <a:spAutoFit/>
          </a:bodyPr>
          <a:lstStyle/>
          <a:p>
            <a:r>
              <a:rPr lang="en-US" altLang="ja-JP" sz="2000" dirty="0" smtClean="0">
                <a:cs typeface="Times New Roman" pitchFamily="18" charset="0"/>
              </a:rPr>
              <a:t>Matting</a:t>
            </a:r>
            <a:endParaRPr kumimoji="1" lang="ja-JP" altLang="en-US" sz="2000" dirty="0">
              <a:cs typeface="Times New Roman" pitchFamily="18" charset="0"/>
            </a:endParaRPr>
          </a:p>
        </p:txBody>
      </p:sp>
      <p:cxnSp>
        <p:nvCxnSpPr>
          <p:cNvPr id="13" name="直線矢印コネクタ 12"/>
          <p:cNvCxnSpPr>
            <a:stCxn id="14" idx="3"/>
            <a:endCxn id="19" idx="1"/>
          </p:cNvCxnSpPr>
          <p:nvPr/>
        </p:nvCxnSpPr>
        <p:spPr>
          <a:xfrm flipV="1">
            <a:off x="1895759" y="5624496"/>
            <a:ext cx="287888" cy="1671"/>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4" name="テキスト ボックス 13"/>
          <p:cNvSpPr txBox="1"/>
          <p:nvPr/>
        </p:nvSpPr>
        <p:spPr>
          <a:xfrm>
            <a:off x="580975" y="5426112"/>
            <a:ext cx="1314784" cy="400110"/>
          </a:xfrm>
          <a:prstGeom prst="rect">
            <a:avLst/>
          </a:prstGeom>
          <a:solidFill>
            <a:schemeClr val="bg1"/>
          </a:solidFill>
          <a:ln>
            <a:solidFill>
              <a:schemeClr val="tx1"/>
            </a:solidFill>
          </a:ln>
        </p:spPr>
        <p:txBody>
          <a:bodyPr wrap="square" rtlCol="0">
            <a:spAutoFit/>
          </a:bodyPr>
          <a:lstStyle/>
          <a:p>
            <a:pPr algn="ctr"/>
            <a:r>
              <a:rPr lang="en-US" altLang="ja-JP" sz="2000" dirty="0" smtClean="0">
                <a:cs typeface="Times New Roman" pitchFamily="18" charset="0"/>
              </a:rPr>
              <a:t>Estimate</a:t>
            </a:r>
            <a:r>
              <a:rPr lang="ja-JP" altLang="en-US" sz="2000" dirty="0" smtClean="0">
                <a:cs typeface="Times New Roman" pitchFamily="18" charset="0"/>
              </a:rPr>
              <a:t> </a:t>
            </a:r>
            <a:r>
              <a:rPr lang="en-US" altLang="ja-JP" sz="2000" b="1" dirty="0" smtClean="0">
                <a:cs typeface="Times New Roman" pitchFamily="18" charset="0"/>
              </a:rPr>
              <a:t>T</a:t>
            </a:r>
          </a:p>
        </p:txBody>
      </p:sp>
      <p:sp>
        <p:nvSpPr>
          <p:cNvPr id="15" name="テキスト ボックス 14"/>
          <p:cNvSpPr txBox="1"/>
          <p:nvPr/>
        </p:nvSpPr>
        <p:spPr>
          <a:xfrm>
            <a:off x="6146178" y="5425585"/>
            <a:ext cx="1677103" cy="400110"/>
          </a:xfrm>
          <a:prstGeom prst="rect">
            <a:avLst/>
          </a:prstGeom>
          <a:solidFill>
            <a:schemeClr val="bg1"/>
          </a:solidFill>
          <a:ln>
            <a:solidFill>
              <a:schemeClr val="tx1"/>
            </a:solidFill>
          </a:ln>
        </p:spPr>
        <p:txBody>
          <a:bodyPr wrap="square" rtlCol="0">
            <a:spAutoFit/>
          </a:bodyPr>
          <a:lstStyle/>
          <a:p>
            <a:pPr algn="ctr"/>
            <a:r>
              <a:rPr lang="en-US" altLang="ja-JP" sz="2000" dirty="0" smtClean="0">
                <a:cs typeface="Times New Roman" pitchFamily="18" charset="0"/>
              </a:rPr>
              <a:t>Refine </a:t>
            </a:r>
            <a:r>
              <a:rPr lang="en-US" altLang="ja-JP" sz="2000" b="1" dirty="0" smtClean="0">
                <a:cs typeface="Times New Roman" pitchFamily="18" charset="0"/>
              </a:rPr>
              <a:t>R</a:t>
            </a:r>
            <a:r>
              <a:rPr lang="en-US" altLang="ja-JP" sz="2000" dirty="0" smtClean="0">
                <a:cs typeface="Times New Roman" pitchFamily="18" charset="0"/>
              </a:rPr>
              <a:t> &amp; α</a:t>
            </a:r>
          </a:p>
        </p:txBody>
      </p:sp>
      <p:cxnSp>
        <p:nvCxnSpPr>
          <p:cNvPr id="16" name="直線矢印コネクタ 15"/>
          <p:cNvCxnSpPr>
            <a:stCxn id="21" idx="3"/>
            <a:endCxn id="15" idx="1"/>
          </p:cNvCxnSpPr>
          <p:nvPr/>
        </p:nvCxnSpPr>
        <p:spPr>
          <a:xfrm>
            <a:off x="5132571" y="5621488"/>
            <a:ext cx="1013607" cy="4152"/>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9" name="テキスト ボックス 18"/>
          <p:cNvSpPr txBox="1"/>
          <p:nvPr/>
        </p:nvSpPr>
        <p:spPr>
          <a:xfrm>
            <a:off x="2183647" y="5424441"/>
            <a:ext cx="1314784" cy="400110"/>
          </a:xfrm>
          <a:prstGeom prst="rect">
            <a:avLst/>
          </a:prstGeom>
          <a:solidFill>
            <a:schemeClr val="bg1"/>
          </a:solidFill>
          <a:ln>
            <a:solidFill>
              <a:schemeClr val="tx1"/>
            </a:solidFill>
          </a:ln>
        </p:spPr>
        <p:txBody>
          <a:bodyPr wrap="square" rtlCol="0">
            <a:spAutoFit/>
          </a:bodyPr>
          <a:lstStyle/>
          <a:p>
            <a:pPr algn="ctr"/>
            <a:r>
              <a:rPr lang="en-US" altLang="ja-JP" sz="2000" dirty="0" smtClean="0">
                <a:cs typeface="Times New Roman" pitchFamily="18" charset="0"/>
              </a:rPr>
              <a:t>Estimate</a:t>
            </a:r>
            <a:r>
              <a:rPr lang="ja-JP" altLang="en-US" sz="2000" dirty="0" smtClean="0">
                <a:cs typeface="Times New Roman" pitchFamily="18" charset="0"/>
              </a:rPr>
              <a:t> </a:t>
            </a:r>
            <a:r>
              <a:rPr lang="en-US" altLang="ja-JP" sz="2000" i="1" dirty="0" smtClean="0">
                <a:cs typeface="Times New Roman" pitchFamily="18" charset="0"/>
              </a:rPr>
              <a:t>α</a:t>
            </a:r>
          </a:p>
        </p:txBody>
      </p:sp>
      <p:cxnSp>
        <p:nvCxnSpPr>
          <p:cNvPr id="20" name="直線矢印コネクタ 19"/>
          <p:cNvCxnSpPr/>
          <p:nvPr/>
        </p:nvCxnSpPr>
        <p:spPr>
          <a:xfrm flipV="1">
            <a:off x="3499209" y="5610448"/>
            <a:ext cx="287887" cy="1672"/>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1" name="テキスト ボックス 20"/>
          <p:cNvSpPr txBox="1"/>
          <p:nvPr/>
        </p:nvSpPr>
        <p:spPr>
          <a:xfrm>
            <a:off x="3778470" y="5421433"/>
            <a:ext cx="1354101" cy="400110"/>
          </a:xfrm>
          <a:prstGeom prst="rect">
            <a:avLst/>
          </a:prstGeom>
          <a:solidFill>
            <a:schemeClr val="bg1"/>
          </a:solidFill>
          <a:ln>
            <a:solidFill>
              <a:schemeClr val="tx1"/>
            </a:solidFill>
          </a:ln>
        </p:spPr>
        <p:txBody>
          <a:bodyPr wrap="square" rtlCol="0">
            <a:spAutoFit/>
          </a:bodyPr>
          <a:lstStyle/>
          <a:p>
            <a:pPr algn="ctr"/>
            <a:r>
              <a:rPr lang="en-US" altLang="ja-JP" sz="2000" dirty="0" smtClean="0">
                <a:cs typeface="Times New Roman" pitchFamily="18" charset="0"/>
              </a:rPr>
              <a:t>Estimate</a:t>
            </a:r>
            <a:r>
              <a:rPr lang="ja-JP" altLang="en-US" sz="2000" dirty="0" smtClean="0">
                <a:cs typeface="Times New Roman" pitchFamily="18" charset="0"/>
              </a:rPr>
              <a:t> </a:t>
            </a:r>
            <a:r>
              <a:rPr lang="en-US" altLang="ja-JP" sz="2000" b="1" dirty="0" smtClean="0">
                <a:cs typeface="Times New Roman" pitchFamily="18" charset="0"/>
              </a:rPr>
              <a:t>R</a:t>
            </a:r>
          </a:p>
        </p:txBody>
      </p:sp>
      <p:sp>
        <p:nvSpPr>
          <p:cNvPr id="25" name="テキスト ボックス 24"/>
          <p:cNvSpPr txBox="1"/>
          <p:nvPr/>
        </p:nvSpPr>
        <p:spPr>
          <a:xfrm>
            <a:off x="6016814" y="2644891"/>
            <a:ext cx="2670924" cy="707886"/>
          </a:xfrm>
          <a:prstGeom prst="rect">
            <a:avLst/>
          </a:prstGeom>
          <a:noFill/>
        </p:spPr>
        <p:txBody>
          <a:bodyPr wrap="none" rtlCol="0">
            <a:spAutoFit/>
          </a:bodyPr>
          <a:lstStyle/>
          <a:p>
            <a:pPr algn="ctr"/>
            <a:r>
              <a:rPr lang="en-US" altLang="ja-JP" sz="2000" dirty="0" smtClean="0">
                <a:cs typeface="Times New Roman" pitchFamily="18" charset="0"/>
              </a:rPr>
              <a:t>Composite result</a:t>
            </a:r>
            <a:br>
              <a:rPr lang="en-US" altLang="ja-JP" sz="2000" dirty="0" smtClean="0">
                <a:cs typeface="Times New Roman" pitchFamily="18" charset="0"/>
              </a:rPr>
            </a:br>
            <a:r>
              <a:rPr lang="en-US" altLang="ja-JP" sz="2000" dirty="0" smtClean="0">
                <a:cs typeface="Times New Roman" pitchFamily="18" charset="0"/>
              </a:rPr>
              <a:t>with plausible reflection</a:t>
            </a:r>
            <a:endParaRPr kumimoji="1" lang="ja-JP" altLang="en-US" sz="2000" dirty="0">
              <a:cs typeface="Times New Roman" pitchFamily="18" charset="0"/>
            </a:endParaRPr>
          </a:p>
        </p:txBody>
      </p:sp>
      <p:pic>
        <p:nvPicPr>
          <p:cNvPr id="26" name="Picture 2" descr="C:\Users\Yuki Endo\Desktop\evalation_images\1\input.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9689" y="1938040"/>
            <a:ext cx="1386418" cy="1039814"/>
          </a:xfrm>
          <a:prstGeom prst="rect">
            <a:avLst/>
          </a:prstGeom>
          <a:solidFill>
            <a:srgbClr val="D0EBB3"/>
          </a:solidFill>
          <a:ln>
            <a:solidFill>
              <a:schemeClr val="tx1"/>
            </a:solidFill>
          </a:ln>
          <a:extLst/>
        </p:spPr>
      </p:pic>
      <p:pic>
        <p:nvPicPr>
          <p:cNvPr id="27" name="Picture 3" descr="C:\Users\Yuki Endo\Desktop\evalation_images\1\user_input.bmp"/>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57944" y="2130393"/>
            <a:ext cx="1117111" cy="837833"/>
          </a:xfrm>
          <a:prstGeom prst="rect">
            <a:avLst/>
          </a:prstGeom>
          <a:solidFill>
            <a:srgbClr val="D0EBB3"/>
          </a:solidFill>
          <a:ln>
            <a:solidFill>
              <a:schemeClr val="tx1"/>
            </a:solidFill>
          </a:ln>
          <a:extLst/>
        </p:spPr>
      </p:pic>
      <p:pic>
        <p:nvPicPr>
          <p:cNvPr id="28" name="Picture 4" descr="C:\Users\Yuki Endo\Desktop\evalation_images\1\user_input2.bmp"/>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116986" y="2130393"/>
            <a:ext cx="1129947" cy="847461"/>
          </a:xfrm>
          <a:prstGeom prst="rect">
            <a:avLst/>
          </a:prstGeom>
          <a:solidFill>
            <a:srgbClr val="D0EBB3"/>
          </a:solidFill>
          <a:ln>
            <a:solidFill>
              <a:schemeClr val="tx1"/>
            </a:solidFill>
          </a:ln>
          <a:extLst/>
        </p:spPr>
      </p:pic>
      <p:pic>
        <p:nvPicPr>
          <p:cNvPr id="29" name="Picture 5" descr="C:\Users\Yuki Endo\Desktop\evalation_images\1\t.bmp"/>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50781" y="4322073"/>
            <a:ext cx="1404234" cy="1053175"/>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30" name="Picture 7" descr="C:\Users\Yuki Endo\Desktop\evalation_images\1\a_smooth.bmp"/>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157512" y="4314304"/>
            <a:ext cx="1414592" cy="106094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31" name="Picture 8" descr="C:\Users\Yuki Endo\Desktop\evalation_images\1\r.bmp"/>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600233" y="4314304"/>
            <a:ext cx="1389351" cy="1042013"/>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32" name="Picture 9" descr="C:\Users\Yuki Endo\Desktop\evalation_images\1\r_wave.bmp"/>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772938" y="4322073"/>
            <a:ext cx="1404234" cy="1053175"/>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33" name="Picture 10" descr="C:\Users\Yuki Endo\Desktop\evalation_images\1\a.bmp"/>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169268" y="4319624"/>
            <a:ext cx="1376231" cy="1032173"/>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2050" name="Picture 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944616" y="1974377"/>
            <a:ext cx="1022819" cy="7176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8" name="Picture 11" descr="C:\Users\Yuki Endo\Desktop\evalation_images\1\swan.bmp"/>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6067614" y="1565300"/>
            <a:ext cx="1492706" cy="1119529"/>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39" name="Picture 1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657462" y="1559011"/>
            <a:ext cx="951618" cy="1106256"/>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0" name="テキスト ボックス 39"/>
          <p:cNvSpPr txBox="1"/>
          <p:nvPr/>
        </p:nvSpPr>
        <p:spPr>
          <a:xfrm>
            <a:off x="4796408" y="2658120"/>
            <a:ext cx="1405449" cy="400110"/>
          </a:xfrm>
          <a:prstGeom prst="rect">
            <a:avLst/>
          </a:prstGeom>
          <a:noFill/>
        </p:spPr>
        <p:txBody>
          <a:bodyPr wrap="none" rtlCol="0">
            <a:spAutoFit/>
          </a:bodyPr>
          <a:lstStyle/>
          <a:p>
            <a:r>
              <a:rPr lang="en-US" altLang="ja-JP" sz="2000" dirty="0" smtClean="0">
                <a:cs typeface="Times New Roman" pitchFamily="18" charset="0"/>
              </a:rPr>
              <a:t>New object</a:t>
            </a:r>
            <a:endParaRPr kumimoji="1" lang="ja-JP" altLang="en-US" sz="2000" dirty="0">
              <a:cs typeface="Times New Roman" pitchFamily="18" charset="0"/>
            </a:endParaRPr>
          </a:p>
        </p:txBody>
      </p:sp>
      <p:sp>
        <p:nvSpPr>
          <p:cNvPr id="37" name="角丸四角形 36"/>
          <p:cNvSpPr/>
          <p:nvPr/>
        </p:nvSpPr>
        <p:spPr>
          <a:xfrm>
            <a:off x="7657462" y="2125064"/>
            <a:ext cx="951618" cy="559765"/>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テキスト ボックス 41"/>
          <p:cNvSpPr txBox="1"/>
          <p:nvPr/>
        </p:nvSpPr>
        <p:spPr>
          <a:xfrm>
            <a:off x="6105714" y="3344076"/>
            <a:ext cx="1507144" cy="400110"/>
          </a:xfrm>
          <a:prstGeom prst="rect">
            <a:avLst/>
          </a:prstGeom>
          <a:solidFill>
            <a:schemeClr val="bg1"/>
          </a:solidFill>
          <a:ln>
            <a:solidFill>
              <a:schemeClr val="tx1"/>
            </a:solidFill>
          </a:ln>
        </p:spPr>
        <p:txBody>
          <a:bodyPr wrap="none" rtlCol="0">
            <a:spAutoFit/>
          </a:bodyPr>
          <a:lstStyle/>
          <a:p>
            <a:r>
              <a:rPr lang="en-US" altLang="ja-JP" sz="2000" dirty="0" smtClean="0">
                <a:cs typeface="Times New Roman" pitchFamily="18" charset="0"/>
              </a:rPr>
              <a:t>Compositing</a:t>
            </a:r>
            <a:endParaRPr kumimoji="1" lang="ja-JP" altLang="en-US" sz="2000" dirty="0">
              <a:cs typeface="Times New Roman" pitchFamily="18" charset="0"/>
            </a:endParaRPr>
          </a:p>
        </p:txBody>
      </p:sp>
      <p:cxnSp>
        <p:nvCxnSpPr>
          <p:cNvPr id="45" name="直線矢印コネクタ 44"/>
          <p:cNvCxnSpPr/>
          <p:nvPr/>
        </p:nvCxnSpPr>
        <p:spPr>
          <a:xfrm flipV="1">
            <a:off x="6870994" y="3745226"/>
            <a:ext cx="0" cy="319963"/>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26664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up)">
                                      <p:cBhvr>
                                        <p:cTn id="7" dur="500"/>
                                        <p:tgtEl>
                                          <p:spTgt spid="11"/>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5"/>
                                        </p:tgtEl>
                                        <p:attrNameLst>
                                          <p:attrName>style.visibility</p:attrName>
                                        </p:attrNameLst>
                                      </p:cBhvr>
                                      <p:to>
                                        <p:strVal val="visible"/>
                                      </p:to>
                                    </p:set>
                                    <p:animEffect transition="in" filter="fade">
                                      <p:cBhvr>
                                        <p:cTn id="11" dur="500"/>
                                        <p:tgtEl>
                                          <p:spTgt spid="35"/>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500"/>
                                        <p:tgtEl>
                                          <p:spTgt spid="12"/>
                                        </p:tgtEl>
                                      </p:cBhvr>
                                    </p:animEffect>
                                  </p:childTnLst>
                                </p:cTn>
                              </p:par>
                              <p:par>
                                <p:cTn id="15" presetID="10" presetClass="entr" presetSubtype="0" fill="hold" nodeType="withEffect">
                                  <p:stCondLst>
                                    <p:cond delay="0"/>
                                  </p:stCondLst>
                                  <p:childTnLst>
                                    <p:set>
                                      <p:cBhvr>
                                        <p:cTn id="16" dur="1" fill="hold">
                                          <p:stCondLst>
                                            <p:cond delay="0"/>
                                          </p:stCondLst>
                                        </p:cTn>
                                        <p:tgtEl>
                                          <p:spTgt spid="29"/>
                                        </p:tgtEl>
                                        <p:attrNameLst>
                                          <p:attrName>style.visibility</p:attrName>
                                        </p:attrNameLst>
                                      </p:cBhvr>
                                      <p:to>
                                        <p:strVal val="visible"/>
                                      </p:to>
                                    </p:set>
                                    <p:animEffect transition="in" filter="fade">
                                      <p:cBhvr>
                                        <p:cTn id="17" dur="500"/>
                                        <p:tgtEl>
                                          <p:spTgt spid="29"/>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fade">
                                      <p:cBhvr>
                                        <p:cTn id="20" dur="500"/>
                                        <p:tgtEl>
                                          <p:spTgt spid="14"/>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wipe(left)">
                                      <p:cBhvr>
                                        <p:cTn id="25" dur="500"/>
                                        <p:tgtEl>
                                          <p:spTgt spid="13"/>
                                        </p:tgtEl>
                                      </p:cBhvr>
                                    </p:animEffect>
                                  </p:childTnLst>
                                </p:cTn>
                              </p:par>
                            </p:childTnLst>
                          </p:cTn>
                        </p:par>
                        <p:par>
                          <p:cTn id="26" fill="hold">
                            <p:stCondLst>
                              <p:cond delay="500"/>
                            </p:stCondLst>
                            <p:childTnLst>
                              <p:par>
                                <p:cTn id="27" presetID="10" presetClass="entr" presetSubtype="0" fill="hold" nodeType="afterEffect">
                                  <p:stCondLst>
                                    <p:cond delay="0"/>
                                  </p:stCondLst>
                                  <p:childTnLst>
                                    <p:set>
                                      <p:cBhvr>
                                        <p:cTn id="28" dur="1" fill="hold">
                                          <p:stCondLst>
                                            <p:cond delay="0"/>
                                          </p:stCondLst>
                                        </p:cTn>
                                        <p:tgtEl>
                                          <p:spTgt spid="30"/>
                                        </p:tgtEl>
                                        <p:attrNameLst>
                                          <p:attrName>style.visibility</p:attrName>
                                        </p:attrNameLst>
                                      </p:cBhvr>
                                      <p:to>
                                        <p:strVal val="visible"/>
                                      </p:to>
                                    </p:set>
                                    <p:animEffect transition="in" filter="fade">
                                      <p:cBhvr>
                                        <p:cTn id="29" dur="500"/>
                                        <p:tgtEl>
                                          <p:spTgt spid="30"/>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fade">
                                      <p:cBhvr>
                                        <p:cTn id="32" dur="500"/>
                                        <p:tgtEl>
                                          <p:spTgt spid="19"/>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wipe(left)">
                                      <p:cBhvr>
                                        <p:cTn id="37" dur="500"/>
                                        <p:tgtEl>
                                          <p:spTgt spid="20"/>
                                        </p:tgtEl>
                                      </p:cBhvr>
                                    </p:animEffect>
                                  </p:childTnLst>
                                </p:cTn>
                              </p:par>
                            </p:childTnLst>
                          </p:cTn>
                        </p:par>
                        <p:par>
                          <p:cTn id="38" fill="hold">
                            <p:stCondLst>
                              <p:cond delay="500"/>
                            </p:stCondLst>
                            <p:childTnLst>
                              <p:par>
                                <p:cTn id="39" presetID="10" presetClass="entr" presetSubtype="0" fill="hold" nodeType="afterEffect">
                                  <p:stCondLst>
                                    <p:cond delay="0"/>
                                  </p:stCondLst>
                                  <p:childTnLst>
                                    <p:set>
                                      <p:cBhvr>
                                        <p:cTn id="40" dur="1" fill="hold">
                                          <p:stCondLst>
                                            <p:cond delay="0"/>
                                          </p:stCondLst>
                                        </p:cTn>
                                        <p:tgtEl>
                                          <p:spTgt spid="32"/>
                                        </p:tgtEl>
                                        <p:attrNameLst>
                                          <p:attrName>style.visibility</p:attrName>
                                        </p:attrNameLst>
                                      </p:cBhvr>
                                      <p:to>
                                        <p:strVal val="visible"/>
                                      </p:to>
                                    </p:set>
                                    <p:animEffect transition="in" filter="fade">
                                      <p:cBhvr>
                                        <p:cTn id="41" dur="500"/>
                                        <p:tgtEl>
                                          <p:spTgt spid="32"/>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1"/>
                                        </p:tgtEl>
                                        <p:attrNameLst>
                                          <p:attrName>style.visibility</p:attrName>
                                        </p:attrNameLst>
                                      </p:cBhvr>
                                      <p:to>
                                        <p:strVal val="visible"/>
                                      </p:to>
                                    </p:set>
                                    <p:animEffect transition="in" filter="fade">
                                      <p:cBhvr>
                                        <p:cTn id="44" dur="500"/>
                                        <p:tgtEl>
                                          <p:spTgt spid="21"/>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nodeType="clickEffect">
                                  <p:stCondLst>
                                    <p:cond delay="0"/>
                                  </p:stCondLst>
                                  <p:childTnLst>
                                    <p:set>
                                      <p:cBhvr>
                                        <p:cTn id="48" dur="1" fill="hold">
                                          <p:stCondLst>
                                            <p:cond delay="0"/>
                                          </p:stCondLst>
                                        </p:cTn>
                                        <p:tgtEl>
                                          <p:spTgt spid="16"/>
                                        </p:tgtEl>
                                        <p:attrNameLst>
                                          <p:attrName>style.visibility</p:attrName>
                                        </p:attrNameLst>
                                      </p:cBhvr>
                                      <p:to>
                                        <p:strVal val="visible"/>
                                      </p:to>
                                    </p:set>
                                    <p:animEffect transition="in" filter="wipe(left)">
                                      <p:cBhvr>
                                        <p:cTn id="49" dur="500"/>
                                        <p:tgtEl>
                                          <p:spTgt spid="16"/>
                                        </p:tgtEl>
                                      </p:cBhvr>
                                    </p:animEffect>
                                  </p:childTnLst>
                                </p:cTn>
                              </p:par>
                            </p:childTnLst>
                          </p:cTn>
                        </p:par>
                        <p:par>
                          <p:cTn id="50" fill="hold">
                            <p:stCondLst>
                              <p:cond delay="500"/>
                            </p:stCondLst>
                            <p:childTnLst>
                              <p:par>
                                <p:cTn id="51" presetID="10" presetClass="entr" presetSubtype="0" fill="hold" nodeType="afterEffect">
                                  <p:stCondLst>
                                    <p:cond delay="0"/>
                                  </p:stCondLst>
                                  <p:childTnLst>
                                    <p:set>
                                      <p:cBhvr>
                                        <p:cTn id="52" dur="1" fill="hold">
                                          <p:stCondLst>
                                            <p:cond delay="0"/>
                                          </p:stCondLst>
                                        </p:cTn>
                                        <p:tgtEl>
                                          <p:spTgt spid="31"/>
                                        </p:tgtEl>
                                        <p:attrNameLst>
                                          <p:attrName>style.visibility</p:attrName>
                                        </p:attrNameLst>
                                      </p:cBhvr>
                                      <p:to>
                                        <p:strVal val="visible"/>
                                      </p:to>
                                    </p:set>
                                    <p:animEffect transition="in" filter="fade">
                                      <p:cBhvr>
                                        <p:cTn id="53" dur="500"/>
                                        <p:tgtEl>
                                          <p:spTgt spid="31"/>
                                        </p:tgtEl>
                                      </p:cBhvr>
                                    </p:animEffect>
                                  </p:childTnLst>
                                </p:cTn>
                              </p:par>
                              <p:par>
                                <p:cTn id="54" presetID="10" presetClass="entr" presetSubtype="0" fill="hold" nodeType="withEffect">
                                  <p:stCondLst>
                                    <p:cond delay="0"/>
                                  </p:stCondLst>
                                  <p:childTnLst>
                                    <p:set>
                                      <p:cBhvr>
                                        <p:cTn id="55" dur="1" fill="hold">
                                          <p:stCondLst>
                                            <p:cond delay="0"/>
                                          </p:stCondLst>
                                        </p:cTn>
                                        <p:tgtEl>
                                          <p:spTgt spid="33"/>
                                        </p:tgtEl>
                                        <p:attrNameLst>
                                          <p:attrName>style.visibility</p:attrName>
                                        </p:attrNameLst>
                                      </p:cBhvr>
                                      <p:to>
                                        <p:strVal val="visible"/>
                                      </p:to>
                                    </p:set>
                                    <p:animEffect transition="in" filter="fade">
                                      <p:cBhvr>
                                        <p:cTn id="56" dur="500"/>
                                        <p:tgtEl>
                                          <p:spTgt spid="33"/>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15"/>
                                        </p:tgtEl>
                                        <p:attrNameLst>
                                          <p:attrName>style.visibility</p:attrName>
                                        </p:attrNameLst>
                                      </p:cBhvr>
                                      <p:to>
                                        <p:strVal val="visible"/>
                                      </p:to>
                                    </p:set>
                                    <p:animEffect transition="in" filter="fade">
                                      <p:cBhvr>
                                        <p:cTn id="59" dur="500"/>
                                        <p:tgtEl>
                                          <p:spTgt spid="15"/>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4" fill="hold" nodeType="clickEffect">
                                  <p:stCondLst>
                                    <p:cond delay="0"/>
                                  </p:stCondLst>
                                  <p:childTnLst>
                                    <p:set>
                                      <p:cBhvr>
                                        <p:cTn id="63" dur="1" fill="hold">
                                          <p:stCondLst>
                                            <p:cond delay="0"/>
                                          </p:stCondLst>
                                        </p:cTn>
                                        <p:tgtEl>
                                          <p:spTgt spid="45"/>
                                        </p:tgtEl>
                                        <p:attrNameLst>
                                          <p:attrName>style.visibility</p:attrName>
                                        </p:attrNameLst>
                                      </p:cBhvr>
                                      <p:to>
                                        <p:strVal val="visible"/>
                                      </p:to>
                                    </p:set>
                                    <p:animEffect transition="in" filter="wipe(down)">
                                      <p:cBhvr>
                                        <p:cTn id="64" dur="500"/>
                                        <p:tgtEl>
                                          <p:spTgt spid="45"/>
                                        </p:tgtEl>
                                      </p:cBhvr>
                                    </p:animEffect>
                                  </p:childTnLst>
                                </p:cTn>
                              </p:par>
                            </p:childTnLst>
                          </p:cTn>
                        </p:par>
                        <p:par>
                          <p:cTn id="65" fill="hold">
                            <p:stCondLst>
                              <p:cond delay="500"/>
                            </p:stCondLst>
                            <p:childTnLst>
                              <p:par>
                                <p:cTn id="66" presetID="10" presetClass="entr" presetSubtype="0" fill="hold" grpId="0" nodeType="afterEffect">
                                  <p:stCondLst>
                                    <p:cond delay="0"/>
                                  </p:stCondLst>
                                  <p:childTnLst>
                                    <p:set>
                                      <p:cBhvr>
                                        <p:cTn id="67" dur="1" fill="hold">
                                          <p:stCondLst>
                                            <p:cond delay="0"/>
                                          </p:stCondLst>
                                        </p:cTn>
                                        <p:tgtEl>
                                          <p:spTgt spid="36"/>
                                        </p:tgtEl>
                                        <p:attrNameLst>
                                          <p:attrName>style.visibility</p:attrName>
                                        </p:attrNameLst>
                                      </p:cBhvr>
                                      <p:to>
                                        <p:strVal val="visible"/>
                                      </p:to>
                                    </p:set>
                                    <p:animEffect transition="in" filter="fade">
                                      <p:cBhvr>
                                        <p:cTn id="68" dur="500"/>
                                        <p:tgtEl>
                                          <p:spTgt spid="36"/>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42"/>
                                        </p:tgtEl>
                                        <p:attrNameLst>
                                          <p:attrName>style.visibility</p:attrName>
                                        </p:attrNameLst>
                                      </p:cBhvr>
                                      <p:to>
                                        <p:strVal val="visible"/>
                                      </p:to>
                                    </p:set>
                                    <p:animEffect transition="in" filter="fade">
                                      <p:cBhvr>
                                        <p:cTn id="71" dur="500"/>
                                        <p:tgtEl>
                                          <p:spTgt spid="42"/>
                                        </p:tgtEl>
                                      </p:cBhvr>
                                    </p:animEffect>
                                  </p:childTnLst>
                                </p:cTn>
                              </p:par>
                              <p:par>
                                <p:cTn id="72" presetID="10" presetClass="entr" presetSubtype="0" fill="hold" nodeType="withEffect">
                                  <p:stCondLst>
                                    <p:cond delay="0"/>
                                  </p:stCondLst>
                                  <p:childTnLst>
                                    <p:set>
                                      <p:cBhvr>
                                        <p:cTn id="73" dur="1" fill="hold">
                                          <p:stCondLst>
                                            <p:cond delay="0"/>
                                          </p:stCondLst>
                                        </p:cTn>
                                        <p:tgtEl>
                                          <p:spTgt spid="2050"/>
                                        </p:tgtEl>
                                        <p:attrNameLst>
                                          <p:attrName>style.visibility</p:attrName>
                                        </p:attrNameLst>
                                      </p:cBhvr>
                                      <p:to>
                                        <p:strVal val="visible"/>
                                      </p:to>
                                    </p:set>
                                    <p:animEffect transition="in" filter="fade">
                                      <p:cBhvr>
                                        <p:cTn id="74" dur="500"/>
                                        <p:tgtEl>
                                          <p:spTgt spid="2050"/>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40"/>
                                        </p:tgtEl>
                                        <p:attrNameLst>
                                          <p:attrName>style.visibility</p:attrName>
                                        </p:attrNameLst>
                                      </p:cBhvr>
                                      <p:to>
                                        <p:strVal val="visible"/>
                                      </p:to>
                                    </p:set>
                                    <p:animEffect transition="in" filter="fade">
                                      <p:cBhvr>
                                        <p:cTn id="77" dur="500"/>
                                        <p:tgtEl>
                                          <p:spTgt spid="40"/>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nodeType="clickEffect">
                                  <p:stCondLst>
                                    <p:cond delay="0"/>
                                  </p:stCondLst>
                                  <p:childTnLst>
                                    <p:set>
                                      <p:cBhvr>
                                        <p:cTn id="81" dur="1" fill="hold">
                                          <p:stCondLst>
                                            <p:cond delay="0"/>
                                          </p:stCondLst>
                                        </p:cTn>
                                        <p:tgtEl>
                                          <p:spTgt spid="38"/>
                                        </p:tgtEl>
                                        <p:attrNameLst>
                                          <p:attrName>style.visibility</p:attrName>
                                        </p:attrNameLst>
                                      </p:cBhvr>
                                      <p:to>
                                        <p:strVal val="visible"/>
                                      </p:to>
                                    </p:set>
                                    <p:animEffect transition="in" filter="fade">
                                      <p:cBhvr>
                                        <p:cTn id="82" dur="500"/>
                                        <p:tgtEl>
                                          <p:spTgt spid="38"/>
                                        </p:tgtEl>
                                      </p:cBhvr>
                                    </p:animEffect>
                                  </p:childTnLst>
                                </p:cTn>
                              </p:par>
                              <p:par>
                                <p:cTn id="83" presetID="10" presetClass="entr" presetSubtype="0" fill="hold" nodeType="withEffect">
                                  <p:stCondLst>
                                    <p:cond delay="0"/>
                                  </p:stCondLst>
                                  <p:childTnLst>
                                    <p:set>
                                      <p:cBhvr>
                                        <p:cTn id="84" dur="1" fill="hold">
                                          <p:stCondLst>
                                            <p:cond delay="0"/>
                                          </p:stCondLst>
                                        </p:cTn>
                                        <p:tgtEl>
                                          <p:spTgt spid="39"/>
                                        </p:tgtEl>
                                        <p:attrNameLst>
                                          <p:attrName>style.visibility</p:attrName>
                                        </p:attrNameLst>
                                      </p:cBhvr>
                                      <p:to>
                                        <p:strVal val="visible"/>
                                      </p:to>
                                    </p:set>
                                    <p:animEffect transition="in" filter="fade">
                                      <p:cBhvr>
                                        <p:cTn id="85" dur="500"/>
                                        <p:tgtEl>
                                          <p:spTgt spid="39"/>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25"/>
                                        </p:tgtEl>
                                        <p:attrNameLst>
                                          <p:attrName>style.visibility</p:attrName>
                                        </p:attrNameLst>
                                      </p:cBhvr>
                                      <p:to>
                                        <p:strVal val="visible"/>
                                      </p:to>
                                    </p:set>
                                    <p:animEffect transition="in" filter="fade">
                                      <p:cBhvr>
                                        <p:cTn id="88" dur="500"/>
                                        <p:tgtEl>
                                          <p:spTgt spid="25"/>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37"/>
                                        </p:tgtEl>
                                        <p:attrNameLst>
                                          <p:attrName>style.visibility</p:attrName>
                                        </p:attrNameLst>
                                      </p:cBhvr>
                                      <p:to>
                                        <p:strVal val="visible"/>
                                      </p:to>
                                    </p:set>
                                    <p:animEffect transition="in" filter="fade">
                                      <p:cBhvr>
                                        <p:cTn id="91"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5" grpId="0" animBg="1"/>
      <p:bldP spid="12" grpId="0" animBg="1"/>
      <p:bldP spid="14" grpId="0" animBg="1"/>
      <p:bldP spid="15" grpId="0" animBg="1"/>
      <p:bldP spid="19" grpId="0" animBg="1"/>
      <p:bldP spid="21" grpId="0" animBg="1"/>
      <p:bldP spid="25" grpId="0"/>
      <p:bldP spid="40" grpId="0"/>
      <p:bldP spid="37" grpId="0" animBg="1"/>
      <p:bldP spid="4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cs typeface="Times New Roman" pitchFamily="18" charset="0"/>
              </a:rPr>
              <a:t>Background</a:t>
            </a:r>
            <a:endParaRPr kumimoji="1" lang="ja-JP" altLang="en-US" dirty="0"/>
          </a:p>
        </p:txBody>
      </p:sp>
      <p:sp>
        <p:nvSpPr>
          <p:cNvPr id="3" name="スライド番号プレースホルダー 2"/>
          <p:cNvSpPr>
            <a:spLocks noGrp="1"/>
          </p:cNvSpPr>
          <p:nvPr>
            <p:ph type="sldNum" sz="quarter" idx="12"/>
          </p:nvPr>
        </p:nvSpPr>
        <p:spPr/>
        <p:txBody>
          <a:bodyPr/>
          <a:lstStyle/>
          <a:p>
            <a:fld id="{F0B0AA45-409D-442A-9583-C1DE56245286}" type="slidenum">
              <a:rPr kumimoji="1" lang="ja-JP" altLang="en-US" smtClean="0"/>
              <a:pPr/>
              <a:t>2</a:t>
            </a:fld>
            <a:endParaRPr kumimoji="1" lang="ja-JP" altLang="en-US"/>
          </a:p>
        </p:txBody>
      </p:sp>
      <p:sp>
        <p:nvSpPr>
          <p:cNvPr id="4" name="コンテンツ プレースホルダー 3"/>
          <p:cNvSpPr>
            <a:spLocks noGrp="1"/>
          </p:cNvSpPr>
          <p:nvPr>
            <p:ph sz="quarter" idx="1"/>
          </p:nvPr>
        </p:nvSpPr>
        <p:spPr>
          <a:xfrm>
            <a:off x="457200" y="1219200"/>
            <a:ext cx="8686800" cy="4937760"/>
          </a:xfrm>
        </p:spPr>
        <p:txBody>
          <a:bodyPr>
            <a:normAutofit/>
          </a:bodyPr>
          <a:lstStyle/>
          <a:p>
            <a:r>
              <a:rPr lang="en-US" altLang="ja-JP" sz="2800" dirty="0" smtClean="0">
                <a:cs typeface="Times New Roman" pitchFamily="18" charset="0"/>
              </a:rPr>
              <a:t>Reflected scenes </a:t>
            </a:r>
            <a:r>
              <a:rPr lang="en-US" altLang="ja-JP" sz="2800" dirty="0">
                <a:cs typeface="Times New Roman" pitchFamily="18" charset="0"/>
              </a:rPr>
              <a:t>are popular photographic subjects</a:t>
            </a:r>
          </a:p>
          <a:p>
            <a:endParaRPr kumimoji="1" lang="ja-JP" altLang="en-US" sz="2800" dirty="0"/>
          </a:p>
        </p:txBody>
      </p:sp>
      <p:pic>
        <p:nvPicPr>
          <p:cNvPr id="5" name="Picture 7" descr="C:\Users\Yuki Endo\Desktop\reflection image\15.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7184"/>
          <a:stretch/>
        </p:blipFill>
        <p:spPr bwMode="auto">
          <a:xfrm>
            <a:off x="6156176" y="3879221"/>
            <a:ext cx="2736304" cy="193131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7" descr="C:\Users\Yuki Endo\Desktop\0115\SeparateReflection\images\reflection_images\flickr\reflection2.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30849" y="1999507"/>
            <a:ext cx="2757254" cy="182082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C:\Users\Yuki Endo\Desktop\0118\SeparateReflection\images\reflection_images\reflection image\6.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39552" y="1988840"/>
            <a:ext cx="2736304" cy="182083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C:\Users\endo\Desktop\0125\SeparateReflection\images\reflection_images\reflection image\7.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56176" y="1994116"/>
            <a:ext cx="2726322" cy="182082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51705" y="3879221"/>
            <a:ext cx="2724151" cy="1919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3"/>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330849" y="3879221"/>
            <a:ext cx="2739778" cy="19313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正方形/長方形 10"/>
          <p:cNvSpPr/>
          <p:nvPr/>
        </p:nvSpPr>
        <p:spPr>
          <a:xfrm>
            <a:off x="467544" y="1916832"/>
            <a:ext cx="5616624" cy="3960440"/>
          </a:xfrm>
          <a:prstGeom prst="rect">
            <a:avLst/>
          </a:prstGeom>
          <a:noFill/>
          <a:ln w="762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ボックス 11"/>
          <p:cNvSpPr txBox="1"/>
          <p:nvPr/>
        </p:nvSpPr>
        <p:spPr>
          <a:xfrm>
            <a:off x="1547664" y="5877272"/>
            <a:ext cx="3744936" cy="461665"/>
          </a:xfrm>
          <a:prstGeom prst="rect">
            <a:avLst/>
          </a:prstGeom>
          <a:noFill/>
        </p:spPr>
        <p:txBody>
          <a:bodyPr wrap="none" rtlCol="0">
            <a:spAutoFit/>
          </a:bodyPr>
          <a:lstStyle/>
          <a:p>
            <a:r>
              <a:rPr lang="en-US" altLang="ja-JP" sz="2400" dirty="0" smtClean="0"/>
              <a:t>Reflection on water surfaces</a:t>
            </a:r>
            <a:endParaRPr kumimoji="1" lang="ja-JP" altLang="en-US" sz="2400" dirty="0"/>
          </a:p>
        </p:txBody>
      </p:sp>
      <p:sp>
        <p:nvSpPr>
          <p:cNvPr id="13" name="正方形/長方形 12"/>
          <p:cNvSpPr/>
          <p:nvPr/>
        </p:nvSpPr>
        <p:spPr>
          <a:xfrm>
            <a:off x="6156176" y="1916832"/>
            <a:ext cx="2808312" cy="3960440"/>
          </a:xfrm>
          <a:prstGeom prst="rect">
            <a:avLst/>
          </a:prstGeom>
          <a:no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p:cNvSpPr txBox="1"/>
          <p:nvPr/>
        </p:nvSpPr>
        <p:spPr>
          <a:xfrm>
            <a:off x="5926611" y="5877272"/>
            <a:ext cx="3078087" cy="461665"/>
          </a:xfrm>
          <a:prstGeom prst="rect">
            <a:avLst/>
          </a:prstGeom>
          <a:noFill/>
        </p:spPr>
        <p:txBody>
          <a:bodyPr wrap="none" rtlCol="0">
            <a:spAutoFit/>
          </a:bodyPr>
          <a:lstStyle/>
          <a:p>
            <a:r>
              <a:rPr lang="en-US" altLang="ja-JP" sz="2400" dirty="0" smtClean="0"/>
              <a:t>… and glossy tabletops</a:t>
            </a:r>
            <a:endParaRPr kumimoji="1" lang="ja-JP" altLang="en-US" sz="2400" dirty="0"/>
          </a:p>
        </p:txBody>
      </p:sp>
    </p:spTree>
    <p:extLst>
      <p:ext uri="{BB962C8B-B14F-4D97-AF65-F5344CB8AC3E}">
        <p14:creationId xmlns:p14="http://schemas.microsoft.com/office/powerpoint/2010/main" val="4069142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p:bldP spid="13" grpId="0" animBg="1"/>
      <p:bldP spid="1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角丸四角形 35"/>
          <p:cNvSpPr/>
          <p:nvPr/>
        </p:nvSpPr>
        <p:spPr>
          <a:xfrm>
            <a:off x="4821808" y="1412776"/>
            <a:ext cx="3981389" cy="1993877"/>
          </a:xfrm>
          <a:prstGeom prst="roundRect">
            <a:avLst/>
          </a:prstGeom>
          <a:solidFill>
            <a:srgbClr val="FFD9D9"/>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角丸四角形 34"/>
          <p:cNvSpPr/>
          <p:nvPr/>
        </p:nvSpPr>
        <p:spPr>
          <a:xfrm>
            <a:off x="350954" y="4065189"/>
            <a:ext cx="8424746" cy="1929211"/>
          </a:xfrm>
          <a:prstGeom prst="roundRect">
            <a:avLst/>
          </a:prstGeom>
          <a:solidFill>
            <a:srgbClr val="D7E5E9"/>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角丸四角形 33"/>
          <p:cNvSpPr/>
          <p:nvPr/>
        </p:nvSpPr>
        <p:spPr>
          <a:xfrm>
            <a:off x="350954" y="1794024"/>
            <a:ext cx="4326838" cy="1622253"/>
          </a:xfrm>
          <a:prstGeom prst="roundRect">
            <a:avLst/>
          </a:prstGeom>
          <a:solidFill>
            <a:srgbClr val="D0EBB3"/>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p:ph type="title"/>
          </p:nvPr>
        </p:nvSpPr>
        <p:spPr/>
        <p:txBody>
          <a:bodyPr/>
          <a:lstStyle/>
          <a:p>
            <a:r>
              <a:rPr lang="en-US" altLang="ja-JP" dirty="0" smtClean="0"/>
              <a:t>Overview</a:t>
            </a:r>
            <a:endParaRPr kumimoji="1" lang="ja-JP" altLang="en-US" dirty="0"/>
          </a:p>
        </p:txBody>
      </p:sp>
      <p:sp>
        <p:nvSpPr>
          <p:cNvPr id="3" name="スライド番号プレースホルダー 2"/>
          <p:cNvSpPr>
            <a:spLocks noGrp="1"/>
          </p:cNvSpPr>
          <p:nvPr>
            <p:ph type="sldNum" sz="quarter" idx="12"/>
          </p:nvPr>
        </p:nvSpPr>
        <p:spPr/>
        <p:txBody>
          <a:bodyPr/>
          <a:lstStyle/>
          <a:p>
            <a:fld id="{F0B0AA45-409D-442A-9583-C1DE56245286}" type="slidenum">
              <a:rPr kumimoji="1" lang="ja-JP" altLang="en-US" smtClean="0"/>
              <a:t>20</a:t>
            </a:fld>
            <a:endParaRPr kumimoji="1" lang="ja-JP" altLang="en-US"/>
          </a:p>
        </p:txBody>
      </p:sp>
      <p:sp>
        <p:nvSpPr>
          <p:cNvPr id="6" name="テキスト ボックス 5"/>
          <p:cNvSpPr txBox="1"/>
          <p:nvPr/>
        </p:nvSpPr>
        <p:spPr>
          <a:xfrm>
            <a:off x="440878" y="2968565"/>
            <a:ext cx="1584088" cy="400110"/>
          </a:xfrm>
          <a:prstGeom prst="rect">
            <a:avLst/>
          </a:prstGeom>
          <a:noFill/>
        </p:spPr>
        <p:txBody>
          <a:bodyPr wrap="none" rtlCol="0">
            <a:spAutoFit/>
          </a:bodyPr>
          <a:lstStyle/>
          <a:p>
            <a:r>
              <a:rPr lang="en-US" altLang="ja-JP" sz="2000" dirty="0" smtClean="0">
                <a:cs typeface="Times New Roman" pitchFamily="18" charset="0"/>
              </a:rPr>
              <a:t>Input image</a:t>
            </a:r>
            <a:r>
              <a:rPr lang="ja-JP" altLang="en-US" sz="2000" dirty="0" smtClean="0"/>
              <a:t> </a:t>
            </a:r>
            <a:r>
              <a:rPr lang="en-US" altLang="ja-JP" sz="2000" b="1" dirty="0" smtClean="0">
                <a:cs typeface="Times New Roman" pitchFamily="18" charset="0"/>
              </a:rPr>
              <a:t>I</a:t>
            </a:r>
            <a:endParaRPr kumimoji="1" lang="ja-JP" altLang="en-US" sz="2000" dirty="0"/>
          </a:p>
        </p:txBody>
      </p:sp>
      <p:sp>
        <p:nvSpPr>
          <p:cNvPr id="7" name="テキスト ボックス 6"/>
          <p:cNvSpPr txBox="1"/>
          <p:nvPr/>
        </p:nvSpPr>
        <p:spPr>
          <a:xfrm>
            <a:off x="2679164" y="2954678"/>
            <a:ext cx="1285929" cy="400110"/>
          </a:xfrm>
          <a:prstGeom prst="rect">
            <a:avLst/>
          </a:prstGeom>
          <a:solidFill>
            <a:srgbClr val="D0EBB3"/>
          </a:solidFill>
        </p:spPr>
        <p:txBody>
          <a:bodyPr wrap="none" rtlCol="0">
            <a:spAutoFit/>
          </a:bodyPr>
          <a:lstStyle/>
          <a:p>
            <a:r>
              <a:rPr lang="en-US" altLang="ja-JP" sz="2000" dirty="0" smtClean="0">
                <a:cs typeface="Times New Roman" pitchFamily="18" charset="0"/>
              </a:rPr>
              <a:t>User input</a:t>
            </a:r>
            <a:endParaRPr kumimoji="1" lang="ja-JP" altLang="en-US" sz="2000" dirty="0">
              <a:cs typeface="Times New Roman" pitchFamily="18" charset="0"/>
            </a:endParaRPr>
          </a:p>
        </p:txBody>
      </p:sp>
      <p:cxnSp>
        <p:nvCxnSpPr>
          <p:cNvPr id="11" name="直線矢印コネクタ 10"/>
          <p:cNvCxnSpPr/>
          <p:nvPr/>
        </p:nvCxnSpPr>
        <p:spPr>
          <a:xfrm>
            <a:off x="1350580" y="3416277"/>
            <a:ext cx="0" cy="31890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2" name="テキスト ボックス 11"/>
          <p:cNvSpPr txBox="1"/>
          <p:nvPr/>
        </p:nvSpPr>
        <p:spPr>
          <a:xfrm>
            <a:off x="832767" y="3745226"/>
            <a:ext cx="994183" cy="400110"/>
          </a:xfrm>
          <a:prstGeom prst="rect">
            <a:avLst/>
          </a:prstGeom>
          <a:solidFill>
            <a:schemeClr val="bg1"/>
          </a:solidFill>
          <a:ln>
            <a:solidFill>
              <a:schemeClr val="tx1"/>
            </a:solidFill>
          </a:ln>
        </p:spPr>
        <p:txBody>
          <a:bodyPr wrap="none" rtlCol="0">
            <a:spAutoFit/>
          </a:bodyPr>
          <a:lstStyle/>
          <a:p>
            <a:r>
              <a:rPr lang="en-US" altLang="ja-JP" sz="2000" dirty="0" smtClean="0">
                <a:cs typeface="Times New Roman" pitchFamily="18" charset="0"/>
              </a:rPr>
              <a:t>Matting</a:t>
            </a:r>
            <a:endParaRPr kumimoji="1" lang="ja-JP" altLang="en-US" sz="2000" dirty="0">
              <a:cs typeface="Times New Roman" pitchFamily="18" charset="0"/>
            </a:endParaRPr>
          </a:p>
        </p:txBody>
      </p:sp>
      <p:cxnSp>
        <p:nvCxnSpPr>
          <p:cNvPr id="13" name="直線矢印コネクタ 12"/>
          <p:cNvCxnSpPr>
            <a:stCxn id="14" idx="3"/>
            <a:endCxn id="19" idx="1"/>
          </p:cNvCxnSpPr>
          <p:nvPr/>
        </p:nvCxnSpPr>
        <p:spPr>
          <a:xfrm flipV="1">
            <a:off x="1895759" y="5624496"/>
            <a:ext cx="287888" cy="1671"/>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4" name="テキスト ボックス 13"/>
          <p:cNvSpPr txBox="1"/>
          <p:nvPr/>
        </p:nvSpPr>
        <p:spPr>
          <a:xfrm>
            <a:off x="580975" y="5426112"/>
            <a:ext cx="1314784" cy="400110"/>
          </a:xfrm>
          <a:prstGeom prst="rect">
            <a:avLst/>
          </a:prstGeom>
          <a:solidFill>
            <a:schemeClr val="bg1"/>
          </a:solidFill>
          <a:ln w="38100">
            <a:solidFill>
              <a:srgbClr val="FF0000"/>
            </a:solidFill>
          </a:ln>
        </p:spPr>
        <p:txBody>
          <a:bodyPr wrap="square" rtlCol="0">
            <a:spAutoFit/>
          </a:bodyPr>
          <a:lstStyle/>
          <a:p>
            <a:pPr algn="ctr"/>
            <a:r>
              <a:rPr lang="en-US" altLang="ja-JP" sz="2000" dirty="0" smtClean="0">
                <a:cs typeface="Times New Roman" pitchFamily="18" charset="0"/>
              </a:rPr>
              <a:t>Estimate</a:t>
            </a:r>
            <a:r>
              <a:rPr lang="ja-JP" altLang="en-US" sz="2000" dirty="0" smtClean="0">
                <a:cs typeface="Times New Roman" pitchFamily="18" charset="0"/>
              </a:rPr>
              <a:t> </a:t>
            </a:r>
            <a:r>
              <a:rPr lang="en-US" altLang="ja-JP" sz="2000" b="1" dirty="0" smtClean="0">
                <a:cs typeface="Times New Roman" pitchFamily="18" charset="0"/>
              </a:rPr>
              <a:t>T</a:t>
            </a:r>
          </a:p>
        </p:txBody>
      </p:sp>
      <p:sp>
        <p:nvSpPr>
          <p:cNvPr id="15" name="テキスト ボックス 14"/>
          <p:cNvSpPr txBox="1"/>
          <p:nvPr/>
        </p:nvSpPr>
        <p:spPr>
          <a:xfrm>
            <a:off x="6146178" y="5425585"/>
            <a:ext cx="1677103" cy="400110"/>
          </a:xfrm>
          <a:prstGeom prst="rect">
            <a:avLst/>
          </a:prstGeom>
          <a:solidFill>
            <a:schemeClr val="bg1"/>
          </a:solidFill>
          <a:ln>
            <a:solidFill>
              <a:schemeClr val="tx1"/>
            </a:solidFill>
          </a:ln>
        </p:spPr>
        <p:txBody>
          <a:bodyPr wrap="square" rtlCol="0">
            <a:spAutoFit/>
          </a:bodyPr>
          <a:lstStyle/>
          <a:p>
            <a:pPr algn="ctr"/>
            <a:r>
              <a:rPr lang="en-US" altLang="ja-JP" sz="2000" dirty="0" smtClean="0">
                <a:cs typeface="Times New Roman" pitchFamily="18" charset="0"/>
              </a:rPr>
              <a:t>Refine </a:t>
            </a:r>
            <a:r>
              <a:rPr lang="en-US" altLang="ja-JP" sz="2000" b="1" dirty="0" smtClean="0">
                <a:cs typeface="Times New Roman" pitchFamily="18" charset="0"/>
              </a:rPr>
              <a:t>R</a:t>
            </a:r>
            <a:r>
              <a:rPr lang="en-US" altLang="ja-JP" sz="2000" dirty="0" smtClean="0">
                <a:cs typeface="Times New Roman" pitchFamily="18" charset="0"/>
              </a:rPr>
              <a:t> &amp; α</a:t>
            </a:r>
          </a:p>
        </p:txBody>
      </p:sp>
      <p:cxnSp>
        <p:nvCxnSpPr>
          <p:cNvPr id="16" name="直線矢印コネクタ 15"/>
          <p:cNvCxnSpPr>
            <a:stCxn id="21" idx="3"/>
            <a:endCxn id="15" idx="1"/>
          </p:cNvCxnSpPr>
          <p:nvPr/>
        </p:nvCxnSpPr>
        <p:spPr>
          <a:xfrm>
            <a:off x="5132571" y="5621488"/>
            <a:ext cx="1013607" cy="4152"/>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9" name="テキスト ボックス 18"/>
          <p:cNvSpPr txBox="1"/>
          <p:nvPr/>
        </p:nvSpPr>
        <p:spPr>
          <a:xfrm>
            <a:off x="2183647" y="5424441"/>
            <a:ext cx="1314784" cy="400110"/>
          </a:xfrm>
          <a:prstGeom prst="rect">
            <a:avLst/>
          </a:prstGeom>
          <a:solidFill>
            <a:schemeClr val="bg1"/>
          </a:solidFill>
          <a:ln>
            <a:solidFill>
              <a:schemeClr val="tx1"/>
            </a:solidFill>
          </a:ln>
        </p:spPr>
        <p:txBody>
          <a:bodyPr wrap="square" rtlCol="0">
            <a:spAutoFit/>
          </a:bodyPr>
          <a:lstStyle/>
          <a:p>
            <a:pPr algn="ctr"/>
            <a:r>
              <a:rPr lang="en-US" altLang="ja-JP" sz="2000" dirty="0" smtClean="0">
                <a:cs typeface="Times New Roman" pitchFamily="18" charset="0"/>
              </a:rPr>
              <a:t>Estimate</a:t>
            </a:r>
            <a:r>
              <a:rPr lang="ja-JP" altLang="en-US" sz="2000" dirty="0" smtClean="0">
                <a:cs typeface="Times New Roman" pitchFamily="18" charset="0"/>
              </a:rPr>
              <a:t> </a:t>
            </a:r>
            <a:r>
              <a:rPr lang="en-US" altLang="ja-JP" sz="2000" i="1" dirty="0" smtClean="0">
                <a:cs typeface="Times New Roman" pitchFamily="18" charset="0"/>
              </a:rPr>
              <a:t>α</a:t>
            </a:r>
          </a:p>
        </p:txBody>
      </p:sp>
      <p:cxnSp>
        <p:nvCxnSpPr>
          <p:cNvPr id="20" name="直線矢印コネクタ 19"/>
          <p:cNvCxnSpPr/>
          <p:nvPr/>
        </p:nvCxnSpPr>
        <p:spPr>
          <a:xfrm flipV="1">
            <a:off x="3499209" y="5610448"/>
            <a:ext cx="287887" cy="1672"/>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1" name="テキスト ボックス 20"/>
          <p:cNvSpPr txBox="1"/>
          <p:nvPr/>
        </p:nvSpPr>
        <p:spPr>
          <a:xfrm>
            <a:off x="3778470" y="5421433"/>
            <a:ext cx="1354101" cy="400110"/>
          </a:xfrm>
          <a:prstGeom prst="rect">
            <a:avLst/>
          </a:prstGeom>
          <a:solidFill>
            <a:schemeClr val="bg1"/>
          </a:solidFill>
          <a:ln>
            <a:solidFill>
              <a:schemeClr val="tx1"/>
            </a:solidFill>
          </a:ln>
        </p:spPr>
        <p:txBody>
          <a:bodyPr wrap="square" rtlCol="0">
            <a:spAutoFit/>
          </a:bodyPr>
          <a:lstStyle/>
          <a:p>
            <a:pPr algn="ctr"/>
            <a:r>
              <a:rPr lang="en-US" altLang="ja-JP" sz="2000" dirty="0" smtClean="0">
                <a:cs typeface="Times New Roman" pitchFamily="18" charset="0"/>
              </a:rPr>
              <a:t>Estimate</a:t>
            </a:r>
            <a:r>
              <a:rPr lang="ja-JP" altLang="en-US" sz="2000" dirty="0" smtClean="0">
                <a:cs typeface="Times New Roman" pitchFamily="18" charset="0"/>
              </a:rPr>
              <a:t> </a:t>
            </a:r>
            <a:r>
              <a:rPr lang="en-US" altLang="ja-JP" sz="2000" b="1" dirty="0" smtClean="0">
                <a:cs typeface="Times New Roman" pitchFamily="18" charset="0"/>
              </a:rPr>
              <a:t>R</a:t>
            </a:r>
          </a:p>
        </p:txBody>
      </p:sp>
      <p:sp>
        <p:nvSpPr>
          <p:cNvPr id="25" name="テキスト ボックス 24"/>
          <p:cNvSpPr txBox="1"/>
          <p:nvPr/>
        </p:nvSpPr>
        <p:spPr>
          <a:xfrm>
            <a:off x="6016814" y="2644891"/>
            <a:ext cx="2670924" cy="707886"/>
          </a:xfrm>
          <a:prstGeom prst="rect">
            <a:avLst/>
          </a:prstGeom>
          <a:noFill/>
        </p:spPr>
        <p:txBody>
          <a:bodyPr wrap="none" rtlCol="0">
            <a:spAutoFit/>
          </a:bodyPr>
          <a:lstStyle/>
          <a:p>
            <a:pPr algn="ctr"/>
            <a:r>
              <a:rPr lang="en-US" altLang="ja-JP" sz="2000" dirty="0" smtClean="0">
                <a:cs typeface="Times New Roman" pitchFamily="18" charset="0"/>
              </a:rPr>
              <a:t>Composite result</a:t>
            </a:r>
            <a:br>
              <a:rPr lang="en-US" altLang="ja-JP" sz="2000" dirty="0" smtClean="0">
                <a:cs typeface="Times New Roman" pitchFamily="18" charset="0"/>
              </a:rPr>
            </a:br>
            <a:r>
              <a:rPr lang="en-US" altLang="ja-JP" sz="2000" dirty="0" smtClean="0">
                <a:cs typeface="Times New Roman" pitchFamily="18" charset="0"/>
              </a:rPr>
              <a:t>with plausible reflection</a:t>
            </a:r>
            <a:endParaRPr kumimoji="1" lang="ja-JP" altLang="en-US" sz="2000" dirty="0">
              <a:cs typeface="Times New Roman" pitchFamily="18" charset="0"/>
            </a:endParaRPr>
          </a:p>
        </p:txBody>
      </p:sp>
      <p:pic>
        <p:nvPicPr>
          <p:cNvPr id="26" name="Picture 2" descr="C:\Users\Yuki Endo\Desktop\evalation_images\1\input.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9689" y="1938040"/>
            <a:ext cx="1386418" cy="1039814"/>
          </a:xfrm>
          <a:prstGeom prst="rect">
            <a:avLst/>
          </a:prstGeom>
          <a:solidFill>
            <a:srgbClr val="D0EBB3"/>
          </a:solidFill>
          <a:ln>
            <a:solidFill>
              <a:schemeClr val="tx1"/>
            </a:solidFill>
          </a:ln>
          <a:extLst/>
        </p:spPr>
      </p:pic>
      <p:pic>
        <p:nvPicPr>
          <p:cNvPr id="27" name="Picture 3" descr="C:\Users\Yuki Endo\Desktop\evalation_images\1\user_input.bmp"/>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57944" y="2130393"/>
            <a:ext cx="1117111" cy="837833"/>
          </a:xfrm>
          <a:prstGeom prst="rect">
            <a:avLst/>
          </a:prstGeom>
          <a:solidFill>
            <a:srgbClr val="D0EBB3"/>
          </a:solidFill>
          <a:ln>
            <a:solidFill>
              <a:schemeClr val="tx1"/>
            </a:solidFill>
          </a:ln>
          <a:extLst/>
        </p:spPr>
      </p:pic>
      <p:pic>
        <p:nvPicPr>
          <p:cNvPr id="28" name="Picture 4" descr="C:\Users\Yuki Endo\Desktop\evalation_images\1\user_input2.bmp"/>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116986" y="2130393"/>
            <a:ext cx="1129947" cy="847461"/>
          </a:xfrm>
          <a:prstGeom prst="rect">
            <a:avLst/>
          </a:prstGeom>
          <a:solidFill>
            <a:srgbClr val="D0EBB3"/>
          </a:solidFill>
          <a:ln>
            <a:solidFill>
              <a:schemeClr val="tx1"/>
            </a:solidFill>
          </a:ln>
          <a:extLst/>
        </p:spPr>
      </p:pic>
      <p:pic>
        <p:nvPicPr>
          <p:cNvPr id="29" name="Picture 5" descr="C:\Users\Yuki Endo\Desktop\evalation_images\1\t.bmp"/>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50781" y="4322073"/>
            <a:ext cx="1404234" cy="1053175"/>
          </a:xfrm>
          <a:prstGeom prst="rect">
            <a:avLst/>
          </a:prstGeom>
          <a:noFill/>
          <a:ln w="38100">
            <a:solidFill>
              <a:srgbClr val="FF0000"/>
            </a:solidFill>
          </a:ln>
          <a:extLst>
            <a:ext uri="{909E8E84-426E-40DD-AFC4-6F175D3DCCD1}">
              <a14:hiddenFill xmlns:a14="http://schemas.microsoft.com/office/drawing/2010/main">
                <a:solidFill>
                  <a:srgbClr val="FFFFFF"/>
                </a:solidFill>
              </a14:hiddenFill>
            </a:ext>
          </a:extLst>
        </p:spPr>
      </p:pic>
      <p:pic>
        <p:nvPicPr>
          <p:cNvPr id="30" name="Picture 7" descr="C:\Users\Yuki Endo\Desktop\evalation_images\1\a_smooth.bmp"/>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157512" y="4314304"/>
            <a:ext cx="1414592" cy="106094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31" name="Picture 8" descr="C:\Users\Yuki Endo\Desktop\evalation_images\1\r.bmp"/>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600233" y="4314304"/>
            <a:ext cx="1389351" cy="1042013"/>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32" name="Picture 9" descr="C:\Users\Yuki Endo\Desktop\evalation_images\1\r_wave.bmp"/>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772938" y="4322073"/>
            <a:ext cx="1404234" cy="1053175"/>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33" name="Picture 10" descr="C:\Users\Yuki Endo\Desktop\evalation_images\1\a.bmp"/>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169268" y="4319624"/>
            <a:ext cx="1376231" cy="1032173"/>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2050" name="Picture 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944616" y="1974377"/>
            <a:ext cx="1022819" cy="7176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8" name="Picture 11" descr="C:\Users\Yuki Endo\Desktop\evalation_images\1\swan.bmp"/>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6067614" y="1565300"/>
            <a:ext cx="1492706" cy="1119529"/>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39" name="Picture 1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657462" y="1559011"/>
            <a:ext cx="951618" cy="1106256"/>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0" name="テキスト ボックス 39"/>
          <p:cNvSpPr txBox="1"/>
          <p:nvPr/>
        </p:nvSpPr>
        <p:spPr>
          <a:xfrm>
            <a:off x="4796408" y="2658120"/>
            <a:ext cx="1405449" cy="400110"/>
          </a:xfrm>
          <a:prstGeom prst="rect">
            <a:avLst/>
          </a:prstGeom>
          <a:noFill/>
        </p:spPr>
        <p:txBody>
          <a:bodyPr wrap="none" rtlCol="0">
            <a:spAutoFit/>
          </a:bodyPr>
          <a:lstStyle/>
          <a:p>
            <a:r>
              <a:rPr lang="en-US" altLang="ja-JP" sz="2000" dirty="0" smtClean="0">
                <a:cs typeface="Times New Roman" pitchFamily="18" charset="0"/>
              </a:rPr>
              <a:t>New object</a:t>
            </a:r>
            <a:endParaRPr kumimoji="1" lang="ja-JP" altLang="en-US" sz="2000" dirty="0">
              <a:cs typeface="Times New Roman" pitchFamily="18" charset="0"/>
            </a:endParaRPr>
          </a:p>
        </p:txBody>
      </p:sp>
      <p:sp>
        <p:nvSpPr>
          <p:cNvPr id="37" name="角丸四角形 36"/>
          <p:cNvSpPr/>
          <p:nvPr/>
        </p:nvSpPr>
        <p:spPr>
          <a:xfrm>
            <a:off x="7657462" y="2125064"/>
            <a:ext cx="951618" cy="559765"/>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テキスト ボックス 41"/>
          <p:cNvSpPr txBox="1"/>
          <p:nvPr/>
        </p:nvSpPr>
        <p:spPr>
          <a:xfrm>
            <a:off x="6105714" y="3344076"/>
            <a:ext cx="1507144" cy="400110"/>
          </a:xfrm>
          <a:prstGeom prst="rect">
            <a:avLst/>
          </a:prstGeom>
          <a:solidFill>
            <a:schemeClr val="bg1"/>
          </a:solidFill>
          <a:ln>
            <a:solidFill>
              <a:schemeClr val="tx1"/>
            </a:solidFill>
          </a:ln>
        </p:spPr>
        <p:txBody>
          <a:bodyPr wrap="none" rtlCol="0">
            <a:spAutoFit/>
          </a:bodyPr>
          <a:lstStyle/>
          <a:p>
            <a:r>
              <a:rPr lang="en-US" altLang="ja-JP" sz="2000" dirty="0" smtClean="0">
                <a:cs typeface="Times New Roman" pitchFamily="18" charset="0"/>
              </a:rPr>
              <a:t>Compositing</a:t>
            </a:r>
            <a:endParaRPr kumimoji="1" lang="ja-JP" altLang="en-US" sz="2000" dirty="0">
              <a:cs typeface="Times New Roman" pitchFamily="18" charset="0"/>
            </a:endParaRPr>
          </a:p>
        </p:txBody>
      </p:sp>
      <p:cxnSp>
        <p:nvCxnSpPr>
          <p:cNvPr id="45" name="直線矢印コネクタ 44"/>
          <p:cNvCxnSpPr/>
          <p:nvPr/>
        </p:nvCxnSpPr>
        <p:spPr>
          <a:xfrm flipV="1">
            <a:off x="6870994" y="3745226"/>
            <a:ext cx="0" cy="319963"/>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 name="正方形/長方形 3"/>
          <p:cNvSpPr/>
          <p:nvPr/>
        </p:nvSpPr>
        <p:spPr>
          <a:xfrm>
            <a:off x="2039703" y="4196386"/>
            <a:ext cx="6569377" cy="1680886"/>
          </a:xfrm>
          <a:prstGeom prst="rect">
            <a:avLst/>
          </a:prstGeom>
          <a:solidFill>
            <a:srgbClr val="D7E5E9">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角丸四角形 40"/>
          <p:cNvSpPr/>
          <p:nvPr/>
        </p:nvSpPr>
        <p:spPr>
          <a:xfrm>
            <a:off x="251520" y="1268760"/>
            <a:ext cx="4544888" cy="2275372"/>
          </a:xfrm>
          <a:prstGeom prst="roundRect">
            <a:avLst/>
          </a:prstGeom>
          <a:solidFill>
            <a:schemeClr val="bg1">
              <a:alpha val="8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角丸四角形 43"/>
          <p:cNvSpPr/>
          <p:nvPr/>
        </p:nvSpPr>
        <p:spPr>
          <a:xfrm>
            <a:off x="4717140" y="1268759"/>
            <a:ext cx="4319356" cy="2636447"/>
          </a:xfrm>
          <a:prstGeom prst="roundRect">
            <a:avLst/>
          </a:prstGeom>
          <a:solidFill>
            <a:schemeClr val="bg1">
              <a:alpha val="8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7432133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Estimating Transmission Component </a:t>
            </a:r>
            <a:r>
              <a:rPr lang="en-US" altLang="ja-JP" b="1" dirty="0">
                <a:latin typeface="Times New Roman" pitchFamily="18" charset="0"/>
                <a:cs typeface="Times New Roman" pitchFamily="18" charset="0"/>
              </a:rPr>
              <a:t>T</a:t>
            </a:r>
            <a:r>
              <a:rPr lang="ja-JP" altLang="en-US" b="1" dirty="0">
                <a:latin typeface="Times New Roman" pitchFamily="18" charset="0"/>
                <a:cs typeface="Times New Roman" pitchFamily="18" charset="0"/>
              </a:rPr>
              <a:t> </a:t>
            </a:r>
            <a:r>
              <a:rPr lang="en-US" altLang="ja-JP" dirty="0">
                <a:latin typeface="Times New Roman" pitchFamily="18" charset="0"/>
                <a:cs typeface="Times New Roman" pitchFamily="18" charset="0"/>
              </a:rPr>
              <a:t>(1/2)</a:t>
            </a:r>
            <a:endParaRPr kumimoji="1" lang="ja-JP" altLang="en-US" dirty="0"/>
          </a:p>
        </p:txBody>
      </p:sp>
      <p:sp>
        <p:nvSpPr>
          <p:cNvPr id="3" name="スライド番号プレースホルダー 2"/>
          <p:cNvSpPr>
            <a:spLocks noGrp="1"/>
          </p:cNvSpPr>
          <p:nvPr>
            <p:ph type="sldNum" sz="quarter" idx="12"/>
          </p:nvPr>
        </p:nvSpPr>
        <p:spPr/>
        <p:txBody>
          <a:bodyPr/>
          <a:lstStyle/>
          <a:p>
            <a:fld id="{F0B0AA45-409D-442A-9583-C1DE56245286}" type="slidenum">
              <a:rPr kumimoji="1" lang="ja-JP" altLang="en-US" smtClean="0"/>
              <a:pPr/>
              <a:t>21</a:t>
            </a:fld>
            <a:endParaRPr kumimoji="1" lang="ja-JP" altLang="en-US"/>
          </a:p>
        </p:txBody>
      </p:sp>
      <p:sp>
        <p:nvSpPr>
          <p:cNvPr id="4" name="コンテンツ プレースホルダー 3"/>
          <p:cNvSpPr>
            <a:spLocks noGrp="1"/>
          </p:cNvSpPr>
          <p:nvPr>
            <p:ph sz="quarter" idx="1"/>
          </p:nvPr>
        </p:nvSpPr>
        <p:spPr/>
        <p:txBody>
          <a:bodyPr/>
          <a:lstStyle/>
          <a:p>
            <a:r>
              <a:rPr lang="en-US" altLang="ja-JP" sz="2800" dirty="0">
                <a:cs typeface="Times New Roman" pitchFamily="18" charset="0"/>
              </a:rPr>
              <a:t>If the transmission component </a:t>
            </a:r>
            <a:r>
              <a:rPr lang="en-US" altLang="ja-JP" sz="2800" b="1" dirty="0">
                <a:cs typeface="Times New Roman" pitchFamily="18" charset="0"/>
              </a:rPr>
              <a:t>T </a:t>
            </a:r>
            <a:r>
              <a:rPr lang="en-US" altLang="ja-JP" sz="2800" dirty="0">
                <a:cs typeface="Times New Roman" pitchFamily="18" charset="0"/>
              </a:rPr>
              <a:t>is uniform</a:t>
            </a:r>
          </a:p>
          <a:p>
            <a:endParaRPr lang="en-US" altLang="ja-JP" dirty="0"/>
          </a:p>
          <a:p>
            <a:pPr marL="274320" lvl="1" indent="0">
              <a:buNone/>
            </a:pPr>
            <a:endParaRPr lang="en-US" altLang="ja-JP" dirty="0" smtClean="0">
              <a:cs typeface="Times New Roman" pitchFamily="18" charset="0"/>
            </a:endParaRPr>
          </a:p>
          <a:p>
            <a:pPr marL="274320" lvl="1" indent="0">
              <a:buNone/>
            </a:pPr>
            <a:endParaRPr lang="en-US" altLang="ja-JP" b="1" i="1" u="sng" dirty="0">
              <a:solidFill>
                <a:srgbClr val="0070C0"/>
              </a:solidFill>
              <a:uFill>
                <a:solidFill>
                  <a:srgbClr val="FF0000"/>
                </a:solidFill>
              </a:uFill>
              <a:cs typeface="Times New Roman" pitchFamily="18" charset="0"/>
            </a:endParaRPr>
          </a:p>
          <a:p>
            <a:endParaRPr kumimoji="1" lang="en-US" altLang="ja-JP" dirty="0" smtClean="0"/>
          </a:p>
          <a:p>
            <a:r>
              <a:rPr lang="en-US" altLang="ja-JP" sz="2800" dirty="0" smtClean="0">
                <a:cs typeface="Times New Roman" pitchFamily="18" charset="0"/>
              </a:rPr>
              <a:t>On the other hand, </a:t>
            </a:r>
            <a:r>
              <a:rPr lang="en-US" altLang="ja-JP" sz="2800" i="1" dirty="0" smtClean="0">
                <a:cs typeface="Times New Roman" pitchFamily="18" charset="0"/>
              </a:rPr>
              <a:t>α</a:t>
            </a:r>
            <a:r>
              <a:rPr lang="en-US" altLang="ja-JP" sz="2800" dirty="0" smtClean="0">
                <a:cs typeface="Times New Roman" pitchFamily="18" charset="0"/>
              </a:rPr>
              <a:t> </a:t>
            </a:r>
            <a:r>
              <a:rPr lang="en-US" altLang="ja-JP" sz="2800" dirty="0">
                <a:cs typeface="Times New Roman" pitchFamily="18" charset="0"/>
              </a:rPr>
              <a:t>can be computed </a:t>
            </a:r>
            <a:r>
              <a:rPr lang="en-US" altLang="ja-JP" sz="2800" dirty="0" smtClean="0">
                <a:cs typeface="Times New Roman" pitchFamily="18" charset="0"/>
              </a:rPr>
              <a:t>using </a:t>
            </a:r>
            <a:r>
              <a:rPr lang="en-US" altLang="ja-JP" sz="2800" b="1" dirty="0">
                <a:cs typeface="Times New Roman" pitchFamily="18" charset="0"/>
              </a:rPr>
              <a:t>I </a:t>
            </a:r>
            <a:r>
              <a:rPr lang="en-US" altLang="ja-JP" sz="2800" dirty="0">
                <a:cs typeface="Times New Roman" pitchFamily="18" charset="0"/>
              </a:rPr>
              <a:t>and </a:t>
            </a:r>
            <a:r>
              <a:rPr lang="en-US" altLang="ja-JP" sz="2800" b="1" dirty="0">
                <a:cs typeface="Times New Roman" pitchFamily="18" charset="0"/>
              </a:rPr>
              <a:t>R</a:t>
            </a:r>
          </a:p>
          <a:p>
            <a:pPr marL="548640" lvl="2">
              <a:spcBef>
                <a:spcPts val="600"/>
              </a:spcBef>
              <a:buClr>
                <a:schemeClr val="accent1"/>
              </a:buClr>
            </a:pPr>
            <a:r>
              <a:rPr lang="en-US" altLang="ja-JP" sz="2400" dirty="0" smtClean="0">
                <a:cs typeface="Times New Roman" pitchFamily="18" charset="0"/>
              </a:rPr>
              <a:t>By taking luminance gradients and </a:t>
            </a:r>
            <a:r>
              <a:rPr lang="en-US" altLang="ja-JP" sz="2400" b="1" i="1" dirty="0" smtClean="0">
                <a:solidFill>
                  <a:srgbClr val="0070C0"/>
                </a:solidFill>
                <a:cs typeface="Times New Roman" pitchFamily="18" charset="0"/>
              </a:rPr>
              <a:t>assuming smooth α</a:t>
            </a:r>
            <a:r>
              <a:rPr lang="en-US" altLang="ja-JP" sz="2400" dirty="0" smtClean="0">
                <a:cs typeface="Times New Roman" pitchFamily="18" charset="0"/>
              </a:rPr>
              <a:t>:</a:t>
            </a:r>
          </a:p>
          <a:p>
            <a:endParaRPr kumimoji="1" lang="ja-JP" altLang="en-US" dirty="0"/>
          </a:p>
        </p:txBody>
      </p:sp>
      <p:sp>
        <p:nvSpPr>
          <p:cNvPr id="5" name="テキスト ボックス 4"/>
          <p:cNvSpPr txBox="1"/>
          <p:nvPr/>
        </p:nvSpPr>
        <p:spPr>
          <a:xfrm>
            <a:off x="1691680" y="1844824"/>
            <a:ext cx="5356531" cy="584775"/>
          </a:xfrm>
          <a:prstGeom prst="rect">
            <a:avLst/>
          </a:prstGeom>
          <a:noFill/>
          <a:ln>
            <a:noFill/>
          </a:ln>
        </p:spPr>
        <p:txBody>
          <a:bodyPr wrap="none" rtlCol="0">
            <a:spAutoFit/>
          </a:bodyPr>
          <a:lstStyle/>
          <a:p>
            <a:r>
              <a:rPr lang="en-US" altLang="ja-JP" sz="3200" b="1" dirty="0" smtClean="0">
                <a:latin typeface="Times New Roman" pitchFamily="18" charset="0"/>
                <a:cs typeface="Times New Roman" pitchFamily="18" charset="0"/>
              </a:rPr>
              <a:t>I(x) = </a:t>
            </a:r>
            <a:r>
              <a:rPr lang="en-US" altLang="ja-JP" sz="3200" i="1" dirty="0" smtClean="0">
                <a:latin typeface="Times New Roman" pitchFamily="18" charset="0"/>
                <a:cs typeface="Times New Roman" pitchFamily="18" charset="0"/>
              </a:rPr>
              <a:t>α</a:t>
            </a:r>
            <a:r>
              <a:rPr lang="en-US" altLang="ja-JP" sz="3200" b="1" dirty="0" smtClean="0">
                <a:latin typeface="Times New Roman" pitchFamily="18" charset="0"/>
                <a:cs typeface="Times New Roman" pitchFamily="18" charset="0"/>
              </a:rPr>
              <a:t>(x) R(x) + (</a:t>
            </a:r>
            <a:r>
              <a:rPr lang="en-US" altLang="ja-JP" sz="3200" dirty="0" smtClean="0">
                <a:latin typeface="Times New Roman" pitchFamily="18" charset="0"/>
                <a:cs typeface="Times New Roman" pitchFamily="18" charset="0"/>
              </a:rPr>
              <a:t>1</a:t>
            </a:r>
            <a:r>
              <a:rPr lang="en-US" altLang="ja-JP" sz="3200" b="1" dirty="0" smtClean="0">
                <a:latin typeface="Times New Roman" pitchFamily="18" charset="0"/>
                <a:cs typeface="Times New Roman" pitchFamily="18" charset="0"/>
              </a:rPr>
              <a:t> – </a:t>
            </a:r>
            <a:r>
              <a:rPr lang="en-US" altLang="ja-JP" sz="3200" i="1" dirty="0" smtClean="0">
                <a:latin typeface="Times New Roman" pitchFamily="18" charset="0"/>
                <a:cs typeface="Times New Roman" pitchFamily="18" charset="0"/>
              </a:rPr>
              <a:t>α</a:t>
            </a:r>
            <a:r>
              <a:rPr lang="en-US" altLang="ja-JP" sz="3200" b="1" dirty="0" smtClean="0">
                <a:latin typeface="Times New Roman" pitchFamily="18" charset="0"/>
                <a:cs typeface="Times New Roman" pitchFamily="18" charset="0"/>
              </a:rPr>
              <a:t>(</a:t>
            </a:r>
            <a:r>
              <a:rPr lang="en-US" altLang="ja-JP" sz="3200" b="1" dirty="0">
                <a:latin typeface="Times New Roman" pitchFamily="18" charset="0"/>
                <a:cs typeface="Times New Roman" pitchFamily="18" charset="0"/>
              </a:rPr>
              <a:t>x)) </a:t>
            </a:r>
            <a:r>
              <a:rPr lang="en-US" altLang="ja-JP" sz="3200" b="1" dirty="0" smtClean="0">
                <a:latin typeface="Times New Roman" pitchFamily="18" charset="0"/>
                <a:cs typeface="Times New Roman" pitchFamily="18" charset="0"/>
              </a:rPr>
              <a:t>T</a:t>
            </a:r>
            <a:endParaRPr kumimoji="1" lang="ja-JP" altLang="en-US" sz="3200" b="1" dirty="0">
              <a:latin typeface="Times New Roman" pitchFamily="18" charset="0"/>
              <a:cs typeface="Times New Roman" pitchFamily="18" charset="0"/>
            </a:endParaRPr>
          </a:p>
        </p:txBody>
      </p:sp>
      <p:sp>
        <p:nvSpPr>
          <p:cNvPr id="6" name="正方形/長方形 5"/>
          <p:cNvSpPr/>
          <p:nvPr/>
        </p:nvSpPr>
        <p:spPr>
          <a:xfrm>
            <a:off x="6434683" y="1909402"/>
            <a:ext cx="432048" cy="51276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p>
        </p:txBody>
      </p:sp>
      <mc:AlternateContent xmlns:mc="http://schemas.openxmlformats.org/markup-compatibility/2006" xmlns:a14="http://schemas.microsoft.com/office/drawing/2010/main">
        <mc:Choice Requires="a14">
          <p:sp>
            <p:nvSpPr>
              <p:cNvPr id="7" name="テキスト ボックス 6"/>
              <p:cNvSpPr txBox="1"/>
              <p:nvPr/>
            </p:nvSpPr>
            <p:spPr>
              <a:xfrm>
                <a:off x="1492845" y="4725144"/>
                <a:ext cx="6031483" cy="1103059"/>
              </a:xfrm>
              <a:prstGeom prst="rect">
                <a:avLst/>
              </a:prstGeom>
              <a:noFill/>
            </p:spPr>
            <p:txBody>
              <a:bodyPr wrap="square" rtlCol="0">
                <a:spAutoFit/>
              </a:bodyPr>
              <a:lstStyle/>
              <a:p>
                <a:r>
                  <a:rPr lang="en-US" altLang="ja-JP" sz="3200" i="1" dirty="0" smtClean="0">
                    <a:latin typeface="Times New Roman" pitchFamily="18" charset="0"/>
                    <a:cs typeface="Times New Roman" pitchFamily="18" charset="0"/>
                  </a:rPr>
                  <a:t>α</a:t>
                </a:r>
                <a:r>
                  <a:rPr lang="en-US" altLang="ja-JP" sz="3200" b="1" dirty="0" smtClean="0">
                    <a:latin typeface="Times New Roman" pitchFamily="18" charset="0"/>
                    <a:cs typeface="Times New Roman" pitchFamily="18" charset="0"/>
                  </a:rPr>
                  <a:t>(x) = </a:t>
                </a:r>
                <a14:m>
                  <m:oMath xmlns:m="http://schemas.openxmlformats.org/officeDocument/2006/math">
                    <m:f>
                      <m:fPr>
                        <m:ctrlPr>
                          <a:rPr lang="en-US" altLang="ja-JP" sz="3200" b="1" i="1" smtClean="0">
                            <a:latin typeface="Cambria Math"/>
                            <a:cs typeface="Times New Roman" pitchFamily="18" charset="0"/>
                          </a:rPr>
                        </m:ctrlPr>
                      </m:fPr>
                      <m:num>
                        <m:r>
                          <m:rPr>
                            <m:nor/>
                          </m:rPr>
                          <a:rPr lang="ja-JP" altLang="en-US" sz="3200" b="1" dirty="0" smtClean="0">
                            <a:latin typeface="Times New Roman" pitchFamily="18" charset="0"/>
                            <a:cs typeface="Times New Roman" pitchFamily="18" charset="0"/>
                          </a:rPr>
                          <m:t>∇</m:t>
                        </m:r>
                        <m:r>
                          <m:rPr>
                            <m:nor/>
                          </m:rPr>
                          <a:rPr lang="en-US" altLang="ja-JP" sz="3200" i="1" dirty="0" smtClean="0">
                            <a:latin typeface="Times New Roman" pitchFamily="18" charset="0"/>
                            <a:cs typeface="Times New Roman" pitchFamily="18" charset="0"/>
                          </a:rPr>
                          <m:t>I</m:t>
                        </m:r>
                        <m:r>
                          <m:rPr>
                            <m:nor/>
                          </m:rPr>
                          <a:rPr lang="en-US" altLang="ja-JP" sz="3200" b="1" dirty="0" smtClean="0">
                            <a:latin typeface="Times New Roman" pitchFamily="18" charset="0"/>
                            <a:cs typeface="Times New Roman" pitchFamily="18" charset="0"/>
                          </a:rPr>
                          <m:t>(</m:t>
                        </m:r>
                        <m:r>
                          <m:rPr>
                            <m:nor/>
                          </m:rPr>
                          <a:rPr lang="en-US" altLang="ja-JP" sz="3200" b="1" dirty="0" smtClean="0">
                            <a:latin typeface="Times New Roman" pitchFamily="18" charset="0"/>
                            <a:cs typeface="Times New Roman" pitchFamily="18" charset="0"/>
                          </a:rPr>
                          <m:t>x</m:t>
                        </m:r>
                        <m:r>
                          <m:rPr>
                            <m:nor/>
                          </m:rPr>
                          <a:rPr lang="en-US" altLang="ja-JP" sz="3200" b="1" dirty="0" smtClean="0">
                            <a:latin typeface="Times New Roman" pitchFamily="18" charset="0"/>
                            <a:cs typeface="Times New Roman" pitchFamily="18" charset="0"/>
                          </a:rPr>
                          <m:t>)</m:t>
                        </m:r>
                        <m:r>
                          <m:rPr>
                            <m:nor/>
                          </m:rPr>
                          <a:rPr lang="ja-JP" altLang="en-US" sz="3200" b="1" dirty="0" smtClean="0">
                            <a:latin typeface="Times New Roman" pitchFamily="18" charset="0"/>
                            <a:cs typeface="Times New Roman" pitchFamily="18" charset="0"/>
                          </a:rPr>
                          <m:t>・∇</m:t>
                        </m:r>
                        <m:r>
                          <m:rPr>
                            <m:nor/>
                          </m:rPr>
                          <a:rPr lang="en-US" altLang="ja-JP" sz="3200" i="1" dirty="0" smtClean="0">
                            <a:latin typeface="Times New Roman" pitchFamily="18" charset="0"/>
                            <a:cs typeface="Times New Roman" pitchFamily="18" charset="0"/>
                          </a:rPr>
                          <m:t>R</m:t>
                        </m:r>
                        <m:r>
                          <m:rPr>
                            <m:nor/>
                          </m:rPr>
                          <a:rPr lang="en-US" altLang="ja-JP" sz="3200" b="1" dirty="0" smtClean="0">
                            <a:latin typeface="Times New Roman" pitchFamily="18" charset="0"/>
                            <a:cs typeface="Times New Roman" pitchFamily="18" charset="0"/>
                          </a:rPr>
                          <m:t>(</m:t>
                        </m:r>
                        <m:r>
                          <m:rPr>
                            <m:nor/>
                          </m:rPr>
                          <a:rPr lang="en-US" altLang="ja-JP" sz="3200" b="1" dirty="0" smtClean="0">
                            <a:latin typeface="Times New Roman" pitchFamily="18" charset="0"/>
                            <a:cs typeface="Times New Roman" pitchFamily="18" charset="0"/>
                          </a:rPr>
                          <m:t>x</m:t>
                        </m:r>
                        <m:r>
                          <m:rPr>
                            <m:nor/>
                          </m:rPr>
                          <a:rPr lang="en-US" altLang="ja-JP" sz="3200" b="1" dirty="0" smtClean="0">
                            <a:latin typeface="Times New Roman" pitchFamily="18" charset="0"/>
                            <a:cs typeface="Times New Roman" pitchFamily="18" charset="0"/>
                          </a:rPr>
                          <m:t>)</m:t>
                        </m:r>
                      </m:num>
                      <m:den>
                        <m:r>
                          <m:rPr>
                            <m:nor/>
                          </m:rPr>
                          <a:rPr lang="en-US" altLang="ja-JP" sz="3200" b="1" dirty="0" smtClean="0">
                            <a:latin typeface="Times New Roman" pitchFamily="18" charset="0"/>
                            <a:cs typeface="Times New Roman" pitchFamily="18" charset="0"/>
                          </a:rPr>
                          <m:t>||</m:t>
                        </m:r>
                        <m:r>
                          <m:rPr>
                            <m:nor/>
                          </m:rPr>
                          <a:rPr lang="ja-JP" altLang="en-US" sz="3200" b="1" dirty="0" smtClean="0">
                            <a:latin typeface="Times New Roman" pitchFamily="18" charset="0"/>
                            <a:cs typeface="Times New Roman" pitchFamily="18" charset="0"/>
                          </a:rPr>
                          <m:t>∇</m:t>
                        </m:r>
                        <m:r>
                          <m:rPr>
                            <m:nor/>
                          </m:rPr>
                          <a:rPr lang="en-US" altLang="ja-JP" sz="3200" i="1" dirty="0" smtClean="0">
                            <a:latin typeface="Times New Roman" pitchFamily="18" charset="0"/>
                            <a:cs typeface="Times New Roman" pitchFamily="18" charset="0"/>
                          </a:rPr>
                          <m:t>R</m:t>
                        </m:r>
                        <m:r>
                          <m:rPr>
                            <m:nor/>
                          </m:rPr>
                          <a:rPr lang="en-US" altLang="ja-JP" sz="3200" b="1" dirty="0" smtClean="0">
                            <a:latin typeface="Times New Roman" pitchFamily="18" charset="0"/>
                            <a:cs typeface="Times New Roman" pitchFamily="18" charset="0"/>
                          </a:rPr>
                          <m:t>(</m:t>
                        </m:r>
                        <m:r>
                          <m:rPr>
                            <m:nor/>
                          </m:rPr>
                          <a:rPr lang="en-US" altLang="ja-JP" sz="3200" b="1" dirty="0" smtClean="0">
                            <a:latin typeface="Times New Roman" pitchFamily="18" charset="0"/>
                            <a:cs typeface="Times New Roman" pitchFamily="18" charset="0"/>
                          </a:rPr>
                          <m:t>x</m:t>
                        </m:r>
                        <m:r>
                          <m:rPr>
                            <m:nor/>
                          </m:rPr>
                          <a:rPr lang="en-US" altLang="ja-JP" sz="3200" b="1" dirty="0" smtClean="0">
                            <a:latin typeface="Times New Roman" pitchFamily="18" charset="0"/>
                            <a:cs typeface="Times New Roman" pitchFamily="18" charset="0"/>
                          </a:rPr>
                          <m:t>)</m:t>
                        </m:r>
                        <m:sSup>
                          <m:sSupPr>
                            <m:ctrlPr>
                              <a:rPr lang="en-US" altLang="ja-JP" sz="3200" b="1" i="1" dirty="0" smtClean="0">
                                <a:latin typeface="Cambria Math"/>
                                <a:cs typeface="Times New Roman" pitchFamily="18" charset="0"/>
                              </a:rPr>
                            </m:ctrlPr>
                          </m:sSupPr>
                          <m:e>
                            <m:r>
                              <m:rPr>
                                <m:nor/>
                              </m:rPr>
                              <a:rPr lang="en-US" altLang="ja-JP" sz="3200" b="1" dirty="0">
                                <a:latin typeface="Times New Roman" pitchFamily="18" charset="0"/>
                                <a:cs typeface="Times New Roman" pitchFamily="18" charset="0"/>
                              </a:rPr>
                              <m:t>||</m:t>
                            </m:r>
                          </m:e>
                          <m:sup>
                            <m:r>
                              <a:rPr lang="en-US" altLang="ja-JP" sz="3200" b="1" i="1" dirty="0" smtClean="0">
                                <a:latin typeface="Cambria Math"/>
                                <a:cs typeface="Times New Roman" pitchFamily="18" charset="0"/>
                              </a:rPr>
                              <m:t>𝟐</m:t>
                            </m:r>
                          </m:sup>
                        </m:sSup>
                        <m:r>
                          <m:rPr>
                            <m:nor/>
                          </m:rPr>
                          <a:rPr lang="en-US" altLang="ja-JP" sz="3200" b="1" dirty="0" smtClean="0">
                            <a:latin typeface="Times New Roman" pitchFamily="18" charset="0"/>
                            <a:cs typeface="Times New Roman" pitchFamily="18" charset="0"/>
                          </a:rPr>
                          <m:t> </m:t>
                        </m:r>
                      </m:den>
                    </m:f>
                  </m:oMath>
                </a14:m>
                <a:r>
                  <a:rPr lang="ja-JP" altLang="en-US" sz="3200" b="1" dirty="0" smtClean="0">
                    <a:latin typeface="Times New Roman" pitchFamily="18" charset="0"/>
                    <a:cs typeface="Times New Roman" pitchFamily="18" charset="0"/>
                  </a:rPr>
                  <a:t>　　</a:t>
                </a:r>
                <a:endParaRPr kumimoji="1" lang="ja-JP" altLang="en-US" sz="3200" b="1" dirty="0">
                  <a:latin typeface="Times New Roman" pitchFamily="18" charset="0"/>
                  <a:cs typeface="Times New Roman" pitchFamily="18" charset="0"/>
                </a:endParaRPr>
              </a:p>
            </p:txBody>
          </p:sp>
        </mc:Choice>
        <mc:Fallback xmlns="">
          <p:sp>
            <p:nvSpPr>
              <p:cNvPr id="7" name="テキスト ボックス 6"/>
              <p:cNvSpPr txBox="1">
                <a:spLocks noRot="1" noChangeAspect="1" noMove="1" noResize="1" noEditPoints="1" noAdjustHandles="1" noChangeArrowheads="1" noChangeShapeType="1" noTextEdit="1"/>
              </p:cNvSpPr>
              <p:nvPr/>
            </p:nvSpPr>
            <p:spPr>
              <a:xfrm>
                <a:off x="1492845" y="4725144"/>
                <a:ext cx="6031483" cy="1103059"/>
              </a:xfrm>
              <a:prstGeom prst="rect">
                <a:avLst/>
              </a:prstGeom>
              <a:blipFill rotWithShape="1">
                <a:blip r:embed="rId3"/>
                <a:stretch>
                  <a:fillRect l="-262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正方形/長方形 7"/>
              <p:cNvSpPr/>
              <p:nvPr/>
            </p:nvSpPr>
            <p:spPr>
              <a:xfrm>
                <a:off x="5390968" y="4908538"/>
                <a:ext cx="1999586" cy="753732"/>
              </a:xfrm>
              <a:prstGeom prst="rect">
                <a:avLst/>
              </a:prstGeom>
              <a:ln>
                <a:solidFill>
                  <a:schemeClr val="tx1"/>
                </a:solidFill>
              </a:ln>
            </p:spPr>
            <p:txBody>
              <a:bodyPr wrap="none">
                <a:spAutoFit/>
              </a:bodyPr>
              <a:lstStyle/>
              <a:p>
                <a:r>
                  <a:rPr lang="ja-JP" altLang="en-US" sz="2400" b="1" dirty="0" smtClean="0">
                    <a:latin typeface="Times New Roman" pitchFamily="18" charset="0"/>
                    <a:cs typeface="Times New Roman" pitchFamily="18" charset="0"/>
                  </a:rPr>
                  <a:t>∇</a:t>
                </a:r>
                <a:r>
                  <a:rPr lang="en-US" altLang="ja-JP" sz="2400" b="1" dirty="0" smtClean="0">
                    <a:latin typeface="Times New Roman" pitchFamily="18" charset="0"/>
                    <a:cs typeface="Times New Roman" pitchFamily="18" charset="0"/>
                  </a:rPr>
                  <a:t>= (</a:t>
                </a:r>
                <a14:m>
                  <m:oMath xmlns:m="http://schemas.openxmlformats.org/officeDocument/2006/math">
                    <m:f>
                      <m:fPr>
                        <m:ctrlPr>
                          <a:rPr lang="en-US" altLang="ja-JP" sz="2400" i="1" smtClean="0">
                            <a:latin typeface="Cambria Math"/>
                            <a:cs typeface="Times New Roman" pitchFamily="18" charset="0"/>
                          </a:rPr>
                        </m:ctrlPr>
                      </m:fPr>
                      <m:num>
                        <m:r>
                          <m:rPr>
                            <m:nor/>
                          </m:rPr>
                          <a:rPr lang="ja-JP" altLang="en-US" sz="2400" dirty="0" smtClean="0">
                            <a:latin typeface="Times New Roman" pitchFamily="18" charset="0"/>
                            <a:cs typeface="Times New Roman" pitchFamily="18" charset="0"/>
                          </a:rPr>
                          <m:t>∂</m:t>
                        </m:r>
                      </m:num>
                      <m:den>
                        <m:r>
                          <m:rPr>
                            <m:nor/>
                          </m:rPr>
                          <a:rPr lang="ja-JP" altLang="en-US" sz="2400" i="1" dirty="0" smtClean="0">
                            <a:latin typeface="Times New Roman" pitchFamily="18" charset="0"/>
                            <a:cs typeface="Times New Roman" pitchFamily="18" charset="0"/>
                          </a:rPr>
                          <m:t>∂</m:t>
                        </m:r>
                        <m:r>
                          <m:rPr>
                            <m:nor/>
                          </m:rPr>
                          <a:rPr lang="en-US" altLang="ja-JP" sz="2400" i="1" dirty="0" smtClean="0">
                            <a:latin typeface="Times New Roman" pitchFamily="18" charset="0"/>
                            <a:cs typeface="Times New Roman" pitchFamily="18" charset="0"/>
                          </a:rPr>
                          <m:t>x</m:t>
                        </m:r>
                      </m:den>
                    </m:f>
                    <m:r>
                      <a:rPr lang="en-US" altLang="ja-JP" sz="2400" b="0" i="1" dirty="0" smtClean="0">
                        <a:latin typeface="Cambria Math"/>
                        <a:cs typeface="Times New Roman" pitchFamily="18" charset="0"/>
                      </a:rPr>
                      <m:t>  </m:t>
                    </m:r>
                  </m:oMath>
                </a14:m>
                <a:r>
                  <a:rPr lang="en-US" altLang="ja-JP" sz="2400" i="1" dirty="0" smtClean="0">
                    <a:latin typeface="Times New Roman" pitchFamily="18" charset="0"/>
                    <a:cs typeface="Times New Roman" pitchFamily="18" charset="0"/>
                  </a:rPr>
                  <a:t>, </a:t>
                </a:r>
                <a14:m>
                  <m:oMath xmlns:m="http://schemas.openxmlformats.org/officeDocument/2006/math">
                    <m:f>
                      <m:fPr>
                        <m:ctrlPr>
                          <a:rPr lang="en-US" altLang="ja-JP" sz="2400" i="1" smtClean="0">
                            <a:latin typeface="Cambria Math"/>
                            <a:cs typeface="Times New Roman" pitchFamily="18" charset="0"/>
                          </a:rPr>
                        </m:ctrlPr>
                      </m:fPr>
                      <m:num>
                        <m:r>
                          <m:rPr>
                            <m:nor/>
                          </m:rPr>
                          <a:rPr lang="ja-JP" altLang="en-US" sz="2400" dirty="0" smtClean="0">
                            <a:latin typeface="Times New Roman" pitchFamily="18" charset="0"/>
                            <a:cs typeface="Times New Roman" pitchFamily="18" charset="0"/>
                          </a:rPr>
                          <m:t>∂</m:t>
                        </m:r>
                      </m:num>
                      <m:den>
                        <m:r>
                          <m:rPr>
                            <m:nor/>
                          </m:rPr>
                          <a:rPr lang="ja-JP" altLang="en-US" sz="2400" i="1" dirty="0" smtClean="0">
                            <a:latin typeface="Times New Roman" pitchFamily="18" charset="0"/>
                            <a:cs typeface="Times New Roman" pitchFamily="18" charset="0"/>
                          </a:rPr>
                          <m:t>∂</m:t>
                        </m:r>
                        <m:r>
                          <m:rPr>
                            <m:nor/>
                          </m:rPr>
                          <a:rPr lang="en-US" altLang="ja-JP" sz="2400" i="1" dirty="0" smtClean="0">
                            <a:latin typeface="Times New Roman" pitchFamily="18" charset="0"/>
                            <a:cs typeface="Times New Roman" pitchFamily="18" charset="0"/>
                          </a:rPr>
                          <m:t>y</m:t>
                        </m:r>
                      </m:den>
                    </m:f>
                    <m:sSup>
                      <m:sSupPr>
                        <m:ctrlPr>
                          <a:rPr lang="en-US" altLang="ja-JP" sz="2400" i="1" smtClean="0">
                            <a:latin typeface="Cambria Math"/>
                            <a:cs typeface="Times New Roman" pitchFamily="18" charset="0"/>
                          </a:rPr>
                        </m:ctrlPr>
                      </m:sSupPr>
                      <m:e>
                        <m:r>
                          <a:rPr lang="en-US" altLang="ja-JP" sz="2400" b="1" i="1" dirty="0" smtClean="0">
                            <a:latin typeface="Cambria Math"/>
                            <a:cs typeface="Times New Roman" pitchFamily="18" charset="0"/>
                          </a:rPr>
                          <m:t>)</m:t>
                        </m:r>
                      </m:e>
                      <m:sup>
                        <m:r>
                          <a:rPr lang="en-US" altLang="ja-JP" sz="2400" b="0" i="1" smtClean="0">
                            <a:latin typeface="Cambria Math"/>
                            <a:cs typeface="Times New Roman" pitchFamily="18" charset="0"/>
                          </a:rPr>
                          <m:t>𝑇</m:t>
                        </m:r>
                      </m:sup>
                    </m:sSup>
                  </m:oMath>
                </a14:m>
                <a:endParaRPr lang="ja-JP" altLang="en-US" sz="2400" dirty="0"/>
              </a:p>
            </p:txBody>
          </p:sp>
        </mc:Choice>
        <mc:Fallback xmlns="">
          <p:sp>
            <p:nvSpPr>
              <p:cNvPr id="8" name="正方形/長方形 7"/>
              <p:cNvSpPr>
                <a:spLocks noRot="1" noChangeAspect="1" noMove="1" noResize="1" noEditPoints="1" noAdjustHandles="1" noChangeArrowheads="1" noChangeShapeType="1" noTextEdit="1"/>
              </p:cNvSpPr>
              <p:nvPr/>
            </p:nvSpPr>
            <p:spPr>
              <a:xfrm>
                <a:off x="5390968" y="4908538"/>
                <a:ext cx="1999586" cy="753732"/>
              </a:xfrm>
              <a:prstGeom prst="rect">
                <a:avLst/>
              </a:prstGeom>
              <a:blipFill rotWithShape="1">
                <a:blip r:embed="rId4"/>
                <a:stretch>
                  <a:fillRect l="-4242"/>
                </a:stretch>
              </a:blipFill>
              <a:ln>
                <a:solidFill>
                  <a:schemeClr val="tx1"/>
                </a:solidFill>
              </a:ln>
            </p:spPr>
            <p:txBody>
              <a:bodyPr/>
              <a:lstStyle/>
              <a:p>
                <a:r>
                  <a:rPr lang="ja-JP" altLang="en-US">
                    <a:noFill/>
                  </a:rPr>
                  <a:t> </a:t>
                </a:r>
              </a:p>
            </p:txBody>
          </p:sp>
        </mc:Fallback>
      </mc:AlternateContent>
      <p:sp>
        <p:nvSpPr>
          <p:cNvPr id="9" name="角丸四角形 8"/>
          <p:cNvSpPr/>
          <p:nvPr/>
        </p:nvSpPr>
        <p:spPr>
          <a:xfrm>
            <a:off x="755576" y="2636912"/>
            <a:ext cx="7619492" cy="576064"/>
          </a:xfrm>
          <a:prstGeom prst="round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b="1" u="sng" dirty="0">
                <a:solidFill>
                  <a:schemeClr val="tx1"/>
                </a:solidFill>
                <a:uFill>
                  <a:solidFill>
                    <a:srgbClr val="FF0000"/>
                  </a:solidFill>
                </a:uFill>
                <a:cs typeface="Times New Roman" pitchFamily="18" charset="0"/>
              </a:rPr>
              <a:t>T</a:t>
            </a:r>
            <a:r>
              <a:rPr lang="en-US" altLang="ja-JP" sz="2400" u="sng" dirty="0">
                <a:solidFill>
                  <a:schemeClr val="tx1"/>
                </a:solidFill>
                <a:uFill>
                  <a:solidFill>
                    <a:srgbClr val="FF0000"/>
                  </a:solidFill>
                </a:uFill>
                <a:cs typeface="Times New Roman" pitchFamily="18" charset="0"/>
              </a:rPr>
              <a:t> can be calculated using </a:t>
            </a:r>
            <a:r>
              <a:rPr lang="en-US" altLang="ja-JP" sz="2400" i="1" u="sng" dirty="0">
                <a:solidFill>
                  <a:schemeClr val="tx1"/>
                </a:solidFill>
                <a:uFill>
                  <a:solidFill>
                    <a:srgbClr val="FF0000"/>
                  </a:solidFill>
                </a:uFill>
                <a:cs typeface="Times New Roman" pitchFamily="18" charset="0"/>
              </a:rPr>
              <a:t>α</a:t>
            </a:r>
            <a:r>
              <a:rPr lang="ja-JP" altLang="en-US" sz="2400" i="1" u="sng" dirty="0">
                <a:solidFill>
                  <a:schemeClr val="tx1"/>
                </a:solidFill>
                <a:uFill>
                  <a:solidFill>
                    <a:srgbClr val="FF0000"/>
                  </a:solidFill>
                </a:uFill>
                <a:cs typeface="Times New Roman" pitchFamily="18" charset="0"/>
              </a:rPr>
              <a:t> </a:t>
            </a:r>
            <a:r>
              <a:rPr lang="en-US" altLang="ja-JP" sz="2400" u="sng" dirty="0">
                <a:solidFill>
                  <a:schemeClr val="tx1"/>
                </a:solidFill>
                <a:uFill>
                  <a:solidFill>
                    <a:srgbClr val="FF0000"/>
                  </a:solidFill>
                </a:uFill>
                <a:cs typeface="Times New Roman" pitchFamily="18" charset="0"/>
              </a:rPr>
              <a:t>and </a:t>
            </a:r>
            <a:r>
              <a:rPr lang="en-US" altLang="ja-JP" sz="2400" b="1" u="sng" dirty="0">
                <a:solidFill>
                  <a:schemeClr val="tx1"/>
                </a:solidFill>
                <a:uFill>
                  <a:solidFill>
                    <a:srgbClr val="FF0000"/>
                  </a:solidFill>
                </a:uFill>
                <a:cs typeface="Times New Roman" pitchFamily="18" charset="0"/>
              </a:rPr>
              <a:t>R </a:t>
            </a:r>
            <a:r>
              <a:rPr lang="en-US" altLang="ja-JP" sz="2400" b="1" i="1" u="sng" dirty="0">
                <a:solidFill>
                  <a:srgbClr val="0070C0"/>
                </a:solidFill>
                <a:uFill>
                  <a:solidFill>
                    <a:srgbClr val="FF0000"/>
                  </a:solidFill>
                </a:uFill>
                <a:cs typeface="Times New Roman" pitchFamily="18" charset="0"/>
              </a:rPr>
              <a:t>just in a partial region</a:t>
            </a:r>
            <a:endParaRPr kumimoji="1" lang="ja-JP" altLang="en-US" sz="2400" dirty="0"/>
          </a:p>
        </p:txBody>
      </p:sp>
    </p:spTree>
    <p:extLst>
      <p:ext uri="{BB962C8B-B14F-4D97-AF65-F5344CB8AC3E}">
        <p14:creationId xmlns:p14="http://schemas.microsoft.com/office/powerpoint/2010/main" val="4117455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P spid="9"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Estimating Transmission Component </a:t>
            </a:r>
            <a:r>
              <a:rPr lang="en-US" altLang="ja-JP" b="1" dirty="0">
                <a:latin typeface="Times New Roman" pitchFamily="18" charset="0"/>
                <a:cs typeface="Times New Roman" pitchFamily="18" charset="0"/>
              </a:rPr>
              <a:t>T</a:t>
            </a:r>
            <a:r>
              <a:rPr lang="ja-JP" altLang="en-US" dirty="0">
                <a:latin typeface="Times New Roman" pitchFamily="18" charset="0"/>
                <a:cs typeface="Times New Roman" pitchFamily="18" charset="0"/>
              </a:rPr>
              <a:t> </a:t>
            </a:r>
            <a:r>
              <a:rPr lang="en-US" altLang="ja-JP" dirty="0">
                <a:latin typeface="Times New Roman" pitchFamily="18" charset="0"/>
                <a:cs typeface="Times New Roman" pitchFamily="18" charset="0"/>
              </a:rPr>
              <a:t>(2/2)</a:t>
            </a:r>
            <a:endParaRPr kumimoji="1" lang="ja-JP" altLang="en-US" dirty="0"/>
          </a:p>
        </p:txBody>
      </p:sp>
      <p:sp>
        <p:nvSpPr>
          <p:cNvPr id="3" name="スライド番号プレースホルダー 2"/>
          <p:cNvSpPr>
            <a:spLocks noGrp="1"/>
          </p:cNvSpPr>
          <p:nvPr>
            <p:ph type="sldNum" sz="quarter" idx="12"/>
          </p:nvPr>
        </p:nvSpPr>
        <p:spPr/>
        <p:txBody>
          <a:bodyPr/>
          <a:lstStyle/>
          <a:p>
            <a:fld id="{F0B0AA45-409D-442A-9583-C1DE56245286}" type="slidenum">
              <a:rPr kumimoji="1" lang="ja-JP" altLang="en-US" smtClean="0"/>
              <a:pPr/>
              <a:t>22</a:t>
            </a:fld>
            <a:endParaRPr kumimoji="1" lang="ja-JP" altLang="en-US"/>
          </a:p>
        </p:txBody>
      </p:sp>
      <p:sp>
        <p:nvSpPr>
          <p:cNvPr id="4" name="コンテンツ プレースホルダー 3"/>
          <p:cNvSpPr>
            <a:spLocks noGrp="1"/>
          </p:cNvSpPr>
          <p:nvPr>
            <p:ph sz="quarter" idx="1"/>
          </p:nvPr>
        </p:nvSpPr>
        <p:spPr/>
        <p:txBody>
          <a:bodyPr/>
          <a:lstStyle/>
          <a:p>
            <a:r>
              <a:rPr lang="en-US" altLang="ja-JP" sz="2800" dirty="0">
                <a:cs typeface="Times New Roman" pitchFamily="18" charset="0"/>
              </a:rPr>
              <a:t>Estimating </a:t>
            </a:r>
            <a:r>
              <a:rPr lang="en-US" altLang="ja-JP" sz="2800" b="1" dirty="0" smtClean="0">
                <a:cs typeface="Times New Roman" pitchFamily="18" charset="0"/>
              </a:rPr>
              <a:t>R</a:t>
            </a:r>
            <a:r>
              <a:rPr lang="ja-JP" altLang="en-US" sz="2800" b="1" dirty="0" smtClean="0">
                <a:cs typeface="Times New Roman" pitchFamily="18" charset="0"/>
              </a:rPr>
              <a:t> </a:t>
            </a:r>
            <a:r>
              <a:rPr lang="en-US" altLang="ja-JP" sz="2800" dirty="0">
                <a:cs typeface="Times New Roman" pitchFamily="18" charset="0"/>
              </a:rPr>
              <a:t>in a partial region</a:t>
            </a:r>
            <a:endParaRPr lang="en-US" altLang="ja-JP" dirty="0">
              <a:cs typeface="Times New Roman" pitchFamily="18" charset="0"/>
            </a:endParaRPr>
          </a:p>
          <a:p>
            <a:pPr lvl="1"/>
            <a:r>
              <a:rPr lang="en-US" altLang="ja-JP" sz="2400" dirty="0" smtClean="0">
                <a:cs typeface="Times New Roman" pitchFamily="18" charset="0"/>
              </a:rPr>
              <a:t>User specifies object-reflection correspondence</a:t>
            </a:r>
          </a:p>
          <a:p>
            <a:pPr lvl="1"/>
            <a:r>
              <a:rPr lang="en-US" altLang="ja-JP" sz="2400" i="1" dirty="0" smtClean="0">
                <a:cs typeface="Times New Roman" pitchFamily="18" charset="0"/>
              </a:rPr>
              <a:t>Color </a:t>
            </a:r>
            <a:r>
              <a:rPr lang="en-US" altLang="ja-JP" sz="2400" i="1" dirty="0">
                <a:cs typeface="Times New Roman" pitchFamily="18" charset="0"/>
              </a:rPr>
              <a:t>transfer </a:t>
            </a:r>
            <a:r>
              <a:rPr lang="en-US" altLang="ja-JP" sz="2400" dirty="0">
                <a:cs typeface="Times New Roman" pitchFamily="18" charset="0"/>
              </a:rPr>
              <a:t>[</a:t>
            </a:r>
            <a:r>
              <a:rPr lang="en-US" altLang="ja-JP" sz="2400" dirty="0" err="1">
                <a:solidFill>
                  <a:srgbClr val="00B050"/>
                </a:solidFill>
                <a:cs typeface="Times New Roman" pitchFamily="18" charset="0"/>
              </a:rPr>
              <a:t>Reinhard</a:t>
            </a:r>
            <a:r>
              <a:rPr lang="en-US" altLang="ja-JP" sz="2400" dirty="0">
                <a:solidFill>
                  <a:srgbClr val="00B050"/>
                </a:solidFill>
                <a:cs typeface="Times New Roman" pitchFamily="18" charset="0"/>
              </a:rPr>
              <a:t> et. al. 2001</a:t>
            </a:r>
            <a:r>
              <a:rPr lang="en-US" altLang="ja-JP" sz="2400" dirty="0" smtClean="0">
                <a:cs typeface="Times New Roman" pitchFamily="18" charset="0"/>
              </a:rPr>
              <a:t>] to conform colors</a:t>
            </a:r>
            <a:endParaRPr lang="en-US" altLang="ja-JP" dirty="0">
              <a:cs typeface="Times New Roman" pitchFamily="18" charset="0"/>
            </a:endParaRPr>
          </a:p>
        </p:txBody>
      </p:sp>
      <p:pic>
        <p:nvPicPr>
          <p:cNvPr id="5" name="Picture 3" descr="C:\Users\Yuki Endo\Desktop\0105\SeparateReflection\images\reflection_images\flickr\52無題.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1653" y="2751311"/>
            <a:ext cx="4430347" cy="2951239"/>
          </a:xfrm>
          <a:prstGeom prst="rect">
            <a:avLst/>
          </a:prstGeom>
          <a:noFill/>
          <a:ln w="12700">
            <a:noFill/>
          </a:ln>
          <a:extLst>
            <a:ext uri="{909E8E84-426E-40DD-AFC4-6F175D3DCCD1}">
              <a14:hiddenFill xmlns:a14="http://schemas.microsoft.com/office/drawing/2010/main">
                <a:solidFill>
                  <a:srgbClr val="FFFFFF"/>
                </a:solidFill>
              </a14:hiddenFill>
            </a:ext>
          </a:extLst>
        </p:spPr>
      </p:pic>
      <p:pic>
        <p:nvPicPr>
          <p:cNvPr id="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13531" y="2751311"/>
            <a:ext cx="4422965" cy="29512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テキスト ボックス 6"/>
          <p:cNvSpPr txBox="1"/>
          <p:nvPr/>
        </p:nvSpPr>
        <p:spPr>
          <a:xfrm>
            <a:off x="1475656" y="5674022"/>
            <a:ext cx="1939955" cy="461665"/>
          </a:xfrm>
          <a:prstGeom prst="rect">
            <a:avLst/>
          </a:prstGeom>
          <a:noFill/>
        </p:spPr>
        <p:txBody>
          <a:bodyPr wrap="none" rtlCol="0">
            <a:spAutoFit/>
          </a:bodyPr>
          <a:lstStyle/>
          <a:p>
            <a:pPr algn="ctr"/>
            <a:r>
              <a:rPr lang="en-US" altLang="ja-JP" sz="2400" dirty="0" smtClean="0">
                <a:cs typeface="Times New Roman" pitchFamily="18" charset="0"/>
              </a:rPr>
              <a:t>User markups</a:t>
            </a:r>
            <a:endParaRPr kumimoji="1" lang="ja-JP" altLang="en-US" sz="2400" dirty="0">
              <a:cs typeface="Times New Roman" pitchFamily="18" charset="0"/>
            </a:endParaRPr>
          </a:p>
        </p:txBody>
      </p:sp>
      <p:sp>
        <p:nvSpPr>
          <p:cNvPr id="8" name="テキスト ボックス 7"/>
          <p:cNvSpPr txBox="1"/>
          <p:nvPr/>
        </p:nvSpPr>
        <p:spPr>
          <a:xfrm>
            <a:off x="5221485" y="5703639"/>
            <a:ext cx="3196003" cy="461665"/>
          </a:xfrm>
          <a:prstGeom prst="rect">
            <a:avLst/>
          </a:prstGeom>
          <a:noFill/>
        </p:spPr>
        <p:txBody>
          <a:bodyPr wrap="none" rtlCol="0">
            <a:spAutoFit/>
          </a:bodyPr>
          <a:lstStyle/>
          <a:p>
            <a:pPr algn="ctr"/>
            <a:r>
              <a:rPr lang="en-US" altLang="ja-JP" sz="2400" dirty="0" smtClean="0">
                <a:cs typeface="Times New Roman" pitchFamily="18" charset="0"/>
              </a:rPr>
              <a:t>Color transferred result</a:t>
            </a:r>
            <a:endParaRPr kumimoji="1" lang="ja-JP" altLang="en-US" sz="2400" dirty="0"/>
          </a:p>
        </p:txBody>
      </p:sp>
      <p:pic>
        <p:nvPicPr>
          <p:cNvPr id="9"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43752" y="2823319"/>
            <a:ext cx="3937860" cy="1620006"/>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正方形/長方形 9"/>
          <p:cNvSpPr/>
          <p:nvPr/>
        </p:nvSpPr>
        <p:spPr>
          <a:xfrm>
            <a:off x="5525228" y="4805831"/>
            <a:ext cx="1334484" cy="46576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9" name="グループ化 18"/>
          <p:cNvGrpSpPr/>
          <p:nvPr/>
        </p:nvGrpSpPr>
        <p:grpSpPr>
          <a:xfrm>
            <a:off x="1162631" y="3327375"/>
            <a:ext cx="3155486" cy="476285"/>
            <a:chOff x="1162631" y="3327375"/>
            <a:chExt cx="3155486" cy="476285"/>
          </a:xfrm>
        </p:grpSpPr>
        <p:sp>
          <p:nvSpPr>
            <p:cNvPr id="11" name="正方形/長方形 10"/>
            <p:cNvSpPr/>
            <p:nvPr/>
          </p:nvSpPr>
          <p:spPr>
            <a:xfrm>
              <a:off x="1162631" y="3335164"/>
              <a:ext cx="1342324" cy="468496"/>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テキスト ボックス 16"/>
            <p:cNvSpPr txBox="1"/>
            <p:nvPr/>
          </p:nvSpPr>
          <p:spPr>
            <a:xfrm>
              <a:off x="2444591" y="3327375"/>
              <a:ext cx="1873526" cy="461665"/>
            </a:xfrm>
            <a:prstGeom prst="rect">
              <a:avLst/>
            </a:prstGeom>
            <a:solidFill>
              <a:schemeClr val="bg1"/>
            </a:solidFill>
          </p:spPr>
          <p:txBody>
            <a:bodyPr wrap="square" rtlCol="0">
              <a:spAutoFit/>
            </a:bodyPr>
            <a:lstStyle/>
            <a:p>
              <a:r>
                <a:rPr kumimoji="1" lang="en-US" altLang="ja-JP" sz="2400" b="1" dirty="0" smtClean="0">
                  <a:solidFill>
                    <a:srgbClr val="00B050"/>
                  </a:solidFill>
                </a:rPr>
                <a:t>Real object</a:t>
              </a:r>
              <a:endParaRPr kumimoji="1" lang="ja-JP" altLang="en-US" sz="2400" b="1" dirty="0">
                <a:solidFill>
                  <a:srgbClr val="00B050"/>
                </a:solidFill>
              </a:endParaRPr>
            </a:p>
          </p:txBody>
        </p:sp>
      </p:grpSp>
      <p:grpSp>
        <p:nvGrpSpPr>
          <p:cNvPr id="20" name="グループ化 19"/>
          <p:cNvGrpSpPr/>
          <p:nvPr/>
        </p:nvGrpSpPr>
        <p:grpSpPr>
          <a:xfrm>
            <a:off x="1162631" y="4783963"/>
            <a:ext cx="2992673" cy="487628"/>
            <a:chOff x="1162631" y="4783963"/>
            <a:chExt cx="2992673" cy="487628"/>
          </a:xfrm>
        </p:grpSpPr>
        <p:sp>
          <p:nvSpPr>
            <p:cNvPr id="12" name="正方形/長方形 11"/>
            <p:cNvSpPr/>
            <p:nvPr/>
          </p:nvSpPr>
          <p:spPr>
            <a:xfrm>
              <a:off x="1162631" y="4803095"/>
              <a:ext cx="1342324" cy="468496"/>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テキスト ボックス 17"/>
            <p:cNvSpPr txBox="1"/>
            <p:nvPr/>
          </p:nvSpPr>
          <p:spPr>
            <a:xfrm>
              <a:off x="2444591" y="4783963"/>
              <a:ext cx="1710713" cy="461665"/>
            </a:xfrm>
            <a:prstGeom prst="rect">
              <a:avLst/>
            </a:prstGeom>
            <a:solidFill>
              <a:schemeClr val="bg1"/>
            </a:solidFill>
          </p:spPr>
          <p:txBody>
            <a:bodyPr wrap="square" rtlCol="0">
              <a:spAutoFit/>
            </a:bodyPr>
            <a:lstStyle/>
            <a:p>
              <a:r>
                <a:rPr kumimoji="1" lang="en-US" altLang="ja-JP" sz="2400" b="1" dirty="0" smtClean="0">
                  <a:solidFill>
                    <a:srgbClr val="0070C0"/>
                  </a:solidFill>
                </a:rPr>
                <a:t>Reflection</a:t>
              </a:r>
              <a:endParaRPr kumimoji="1" lang="ja-JP" altLang="en-US" sz="2400" b="1" dirty="0">
                <a:solidFill>
                  <a:srgbClr val="0070C0"/>
                </a:solidFill>
              </a:endParaRPr>
            </a:p>
          </p:txBody>
        </p:sp>
      </p:grpSp>
      <p:grpSp>
        <p:nvGrpSpPr>
          <p:cNvPr id="22" name="グループ化 21"/>
          <p:cNvGrpSpPr/>
          <p:nvPr/>
        </p:nvGrpSpPr>
        <p:grpSpPr>
          <a:xfrm>
            <a:off x="1753731" y="3447430"/>
            <a:ext cx="5636537" cy="1588014"/>
            <a:chOff x="1753731" y="3447430"/>
            <a:chExt cx="5636537" cy="1588014"/>
          </a:xfrm>
        </p:grpSpPr>
        <mc:AlternateContent xmlns:mc="http://schemas.openxmlformats.org/markup-compatibility/2006" xmlns:a14="http://schemas.microsoft.com/office/drawing/2010/main">
          <mc:Choice Requires="a14">
            <p:sp>
              <p:nvSpPr>
                <p:cNvPr id="14" name="フローチャート : 代替処理 13"/>
                <p:cNvSpPr/>
                <p:nvPr/>
              </p:nvSpPr>
              <p:spPr>
                <a:xfrm>
                  <a:off x="1753731" y="3447430"/>
                  <a:ext cx="5636537" cy="1588014"/>
                </a:xfrm>
                <a:prstGeom prst="flowChartAlternateProcess">
                  <a:avLst/>
                </a:prstGeom>
                <a:solidFill>
                  <a:srgbClr val="6666FF"/>
                </a:solidFill>
                <a:ln>
                  <a:solidFill>
                    <a:srgbClr val="66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dirty="0" smtClean="0">
                      <a:cs typeface="Times New Roman" pitchFamily="18" charset="0"/>
                    </a:rPr>
                    <a:t>We finally calculate </a:t>
                  </a:r>
                  <a:r>
                    <a:rPr lang="en-US" altLang="ja-JP" sz="2800" b="1" dirty="0">
                      <a:cs typeface="Times New Roman" pitchFamily="18" charset="0"/>
                    </a:rPr>
                    <a:t>T</a:t>
                  </a:r>
                  <a:r>
                    <a:rPr lang="en-US" altLang="ja-JP" sz="2800" dirty="0">
                      <a:cs typeface="Times New Roman" pitchFamily="18" charset="0"/>
                    </a:rPr>
                    <a:t> using </a:t>
                  </a:r>
                  <a:r>
                    <a:rPr lang="en-US" altLang="ja-JP" sz="2800" i="1" dirty="0">
                      <a:cs typeface="Times New Roman" pitchFamily="18" charset="0"/>
                    </a:rPr>
                    <a:t>α</a:t>
                  </a:r>
                  <a:r>
                    <a:rPr lang="en-US" altLang="ja-JP" sz="2800" dirty="0">
                      <a:cs typeface="Times New Roman" pitchFamily="18" charset="0"/>
                    </a:rPr>
                    <a:t> and</a:t>
                  </a:r>
                  <a:r>
                    <a:rPr lang="ja-JP" altLang="en-US" sz="2800" dirty="0">
                      <a:cs typeface="Times New Roman" pitchFamily="18" charset="0"/>
                    </a:rPr>
                    <a:t> </a:t>
                  </a:r>
                  <a:r>
                    <a:rPr lang="en-US" altLang="ja-JP" sz="2800" b="1" dirty="0">
                      <a:cs typeface="Times New Roman" pitchFamily="18" charset="0"/>
                    </a:rPr>
                    <a:t>R</a:t>
                  </a:r>
                </a:p>
                <a:p>
                  <a:pPr algn="ctr"/>
                  <a:r>
                    <a:rPr lang="en-US" altLang="ja-JP" sz="2800" b="1" dirty="0">
                      <a:latin typeface="Times New Roman" pitchFamily="18" charset="0"/>
                      <a:cs typeface="Times New Roman" pitchFamily="18" charset="0"/>
                    </a:rPr>
                    <a:t>T = </a:t>
                  </a:r>
                  <a14:m>
                    <m:oMath xmlns:m="http://schemas.openxmlformats.org/officeDocument/2006/math">
                      <m:r>
                        <m:rPr>
                          <m:sty m:val="p"/>
                        </m:rPr>
                        <a:rPr lang="en-US" altLang="ja-JP" sz="2800" b="0" i="0" smtClean="0">
                          <a:latin typeface="Cambria Math"/>
                          <a:cs typeface="Times New Roman" pitchFamily="18" charset="0"/>
                        </a:rPr>
                        <m:t>average</m:t>
                      </m:r>
                      <m:d>
                        <m:dPr>
                          <m:ctrlPr>
                            <a:rPr lang="en-US" altLang="ja-JP" sz="2800" b="1" i="1" smtClean="0">
                              <a:latin typeface="Cambria Math"/>
                              <a:cs typeface="Times New Roman" pitchFamily="18" charset="0"/>
                            </a:rPr>
                          </m:ctrlPr>
                        </m:dPr>
                        <m:e>
                          <m:f>
                            <m:fPr>
                              <m:ctrlPr>
                                <a:rPr lang="en-US" altLang="ja-JP" sz="2800" b="1" i="1">
                                  <a:latin typeface="Cambria Math"/>
                                  <a:cs typeface="Times New Roman" pitchFamily="18" charset="0"/>
                                </a:rPr>
                              </m:ctrlPr>
                            </m:fPr>
                            <m:num>
                              <m:r>
                                <m:rPr>
                                  <m:nor/>
                                </m:rPr>
                                <a:rPr lang="en-US" altLang="ja-JP" sz="2800" b="1" dirty="0">
                                  <a:latin typeface="Times New Roman" pitchFamily="18" charset="0"/>
                                  <a:cs typeface="Times New Roman" pitchFamily="18" charset="0"/>
                                </a:rPr>
                                <m:t>I</m:t>
                              </m:r>
                              <m:r>
                                <m:rPr>
                                  <m:nor/>
                                </m:rPr>
                                <a:rPr lang="en-US" altLang="ja-JP" sz="2800" b="1" dirty="0">
                                  <a:latin typeface="Times New Roman" pitchFamily="18" charset="0"/>
                                  <a:cs typeface="Times New Roman" pitchFamily="18" charset="0"/>
                                </a:rPr>
                                <m:t>(</m:t>
                              </m:r>
                              <m:r>
                                <m:rPr>
                                  <m:nor/>
                                </m:rPr>
                                <a:rPr lang="en-US" altLang="ja-JP" sz="2800" b="1" dirty="0">
                                  <a:latin typeface="Times New Roman" pitchFamily="18" charset="0"/>
                                  <a:cs typeface="Times New Roman" pitchFamily="18" charset="0"/>
                                </a:rPr>
                                <m:t>x</m:t>
                              </m:r>
                              <m:r>
                                <m:rPr>
                                  <m:nor/>
                                </m:rPr>
                                <a:rPr lang="en-US" altLang="ja-JP" sz="2800" b="1" dirty="0">
                                  <a:latin typeface="Times New Roman" pitchFamily="18" charset="0"/>
                                  <a:cs typeface="Times New Roman" pitchFamily="18" charset="0"/>
                                </a:rPr>
                                <m:t>) – </m:t>
                              </m:r>
                              <m:r>
                                <m:rPr>
                                  <m:nor/>
                                </m:rPr>
                                <a:rPr lang="en-US" altLang="ja-JP" sz="2800" i="1" dirty="0">
                                  <a:latin typeface="Times New Roman" pitchFamily="18" charset="0"/>
                                  <a:cs typeface="Times New Roman" pitchFamily="18" charset="0"/>
                                </a:rPr>
                                <m:t>α</m:t>
                              </m:r>
                              <m:r>
                                <m:rPr>
                                  <m:nor/>
                                </m:rPr>
                                <a:rPr lang="en-US" altLang="ja-JP" sz="2800" b="1" dirty="0">
                                  <a:latin typeface="Times New Roman" pitchFamily="18" charset="0"/>
                                  <a:cs typeface="Times New Roman" pitchFamily="18" charset="0"/>
                                </a:rPr>
                                <m:t>(</m:t>
                              </m:r>
                              <m:r>
                                <m:rPr>
                                  <m:nor/>
                                </m:rPr>
                                <a:rPr lang="en-US" altLang="ja-JP" sz="2800" b="1" dirty="0">
                                  <a:latin typeface="Times New Roman" pitchFamily="18" charset="0"/>
                                  <a:cs typeface="Times New Roman" pitchFamily="18" charset="0"/>
                                </a:rPr>
                                <m:t>x</m:t>
                              </m:r>
                              <m:r>
                                <m:rPr>
                                  <m:nor/>
                                </m:rPr>
                                <a:rPr lang="en-US" altLang="ja-JP" sz="2800" b="1" dirty="0">
                                  <a:latin typeface="Times New Roman" pitchFamily="18" charset="0"/>
                                  <a:cs typeface="Times New Roman" pitchFamily="18" charset="0"/>
                                </a:rPr>
                                <m:t>) </m:t>
                              </m:r>
                              <m:r>
                                <m:rPr>
                                  <m:nor/>
                                </m:rPr>
                                <a:rPr lang="en-US" altLang="ja-JP" sz="2800" b="1" dirty="0">
                                  <a:latin typeface="Times New Roman" pitchFamily="18" charset="0"/>
                                  <a:cs typeface="Times New Roman" pitchFamily="18" charset="0"/>
                                </a:rPr>
                                <m:t>R</m:t>
                              </m:r>
                              <m:r>
                                <m:rPr>
                                  <m:nor/>
                                </m:rPr>
                                <a:rPr lang="en-US" altLang="ja-JP" sz="2800" b="1" dirty="0">
                                  <a:latin typeface="Times New Roman" pitchFamily="18" charset="0"/>
                                  <a:cs typeface="Times New Roman" pitchFamily="18" charset="0"/>
                                </a:rPr>
                                <m:t>(</m:t>
                              </m:r>
                              <m:r>
                                <m:rPr>
                                  <m:nor/>
                                </m:rPr>
                                <a:rPr lang="en-US" altLang="ja-JP" sz="2800" b="1" dirty="0">
                                  <a:latin typeface="Times New Roman" pitchFamily="18" charset="0"/>
                                  <a:cs typeface="Times New Roman" pitchFamily="18" charset="0"/>
                                </a:rPr>
                                <m:t>x</m:t>
                              </m:r>
                              <m:r>
                                <m:rPr>
                                  <m:nor/>
                                </m:rPr>
                                <a:rPr lang="en-US" altLang="ja-JP" sz="2800" b="1" dirty="0">
                                  <a:latin typeface="Times New Roman" pitchFamily="18" charset="0"/>
                                  <a:cs typeface="Times New Roman" pitchFamily="18" charset="0"/>
                                </a:rPr>
                                <m:t>)</m:t>
                              </m:r>
                              <m:r>
                                <m:rPr>
                                  <m:nor/>
                                </m:rPr>
                                <a:rPr lang="ja-JP" altLang="en-US" sz="2800" b="1" dirty="0">
                                  <a:latin typeface="Times New Roman" pitchFamily="18" charset="0"/>
                                  <a:cs typeface="Times New Roman" pitchFamily="18" charset="0"/>
                                </a:rPr>
                                <m:t> </m:t>
                              </m:r>
                            </m:num>
                            <m:den>
                              <m:r>
                                <m:rPr>
                                  <m:nor/>
                                </m:rPr>
                                <a:rPr lang="en-US" altLang="ja-JP" sz="2800" dirty="0">
                                  <a:latin typeface="Times New Roman" pitchFamily="18" charset="0"/>
                                  <a:cs typeface="Times New Roman" pitchFamily="18" charset="0"/>
                                </a:rPr>
                                <m:t>1</m:t>
                              </m:r>
                              <m:r>
                                <m:rPr>
                                  <m:nor/>
                                </m:rPr>
                                <a:rPr lang="en-US" altLang="ja-JP" sz="2800" b="1" dirty="0">
                                  <a:latin typeface="Times New Roman" pitchFamily="18" charset="0"/>
                                  <a:cs typeface="Times New Roman" pitchFamily="18" charset="0"/>
                                </a:rPr>
                                <m:t> – </m:t>
                              </m:r>
                              <m:r>
                                <m:rPr>
                                  <m:nor/>
                                </m:rPr>
                                <a:rPr lang="en-US" altLang="ja-JP" sz="2800" i="1" dirty="0">
                                  <a:latin typeface="Times New Roman" pitchFamily="18" charset="0"/>
                                  <a:cs typeface="Times New Roman" pitchFamily="18" charset="0"/>
                                </a:rPr>
                                <m:t>α</m:t>
                              </m:r>
                              <m:r>
                                <m:rPr>
                                  <m:nor/>
                                </m:rPr>
                                <a:rPr lang="en-US" altLang="ja-JP" sz="2800" b="1" dirty="0">
                                  <a:latin typeface="Times New Roman" pitchFamily="18" charset="0"/>
                                  <a:cs typeface="Times New Roman" pitchFamily="18" charset="0"/>
                                </a:rPr>
                                <m:t>(</m:t>
                              </m:r>
                              <m:r>
                                <m:rPr>
                                  <m:nor/>
                                </m:rPr>
                                <a:rPr lang="en-US" altLang="ja-JP" sz="2800" b="1" dirty="0">
                                  <a:latin typeface="Times New Roman" pitchFamily="18" charset="0"/>
                                  <a:cs typeface="Times New Roman" pitchFamily="18" charset="0"/>
                                </a:rPr>
                                <m:t>x</m:t>
                              </m:r>
                              <m:r>
                                <m:rPr>
                                  <m:nor/>
                                </m:rPr>
                                <a:rPr lang="en-US" altLang="ja-JP" sz="2800" b="1" dirty="0">
                                  <a:latin typeface="Times New Roman" pitchFamily="18" charset="0"/>
                                  <a:cs typeface="Times New Roman" pitchFamily="18" charset="0"/>
                                </a:rPr>
                                <m:t>)</m:t>
                              </m:r>
                            </m:den>
                          </m:f>
                        </m:e>
                      </m:d>
                    </m:oMath>
                  </a14:m>
                  <a:endParaRPr lang="en-US" altLang="ja-JP" sz="2800" dirty="0"/>
                </a:p>
              </p:txBody>
            </p:sp>
          </mc:Choice>
          <mc:Fallback xmlns="">
            <p:sp>
              <p:nvSpPr>
                <p:cNvPr id="14" name="フローチャート : 代替処理 13"/>
                <p:cNvSpPr>
                  <a:spLocks noRot="1" noChangeAspect="1" noMove="1" noResize="1" noEditPoints="1" noAdjustHandles="1" noChangeArrowheads="1" noChangeShapeType="1" noTextEdit="1"/>
                </p:cNvSpPr>
                <p:nvPr/>
              </p:nvSpPr>
              <p:spPr>
                <a:xfrm>
                  <a:off x="1753731" y="3447430"/>
                  <a:ext cx="5636537" cy="1588014"/>
                </a:xfrm>
                <a:prstGeom prst="flowChartAlternateProcess">
                  <a:avLst/>
                </a:prstGeom>
                <a:blipFill rotWithShape="1">
                  <a:blip r:embed="rId6"/>
                  <a:stretch>
                    <a:fillRect/>
                  </a:stretch>
                </a:blipFill>
                <a:ln>
                  <a:solidFill>
                    <a:srgbClr val="6666FF"/>
                  </a:solidFill>
                </a:ln>
              </p:spPr>
              <p:txBody>
                <a:bodyPr/>
                <a:lstStyle/>
                <a:p>
                  <a:r>
                    <a:rPr lang="ja-JP" altLang="en-US">
                      <a:noFill/>
                    </a:rPr>
                    <a:t> </a:t>
                  </a:r>
                </a:p>
              </p:txBody>
            </p:sp>
          </mc:Fallback>
        </mc:AlternateContent>
        <p:sp>
          <p:nvSpPr>
            <p:cNvPr id="21" name="テキスト ボックス 20"/>
            <p:cNvSpPr txBox="1"/>
            <p:nvPr/>
          </p:nvSpPr>
          <p:spPr>
            <a:xfrm>
              <a:off x="3275856" y="4489956"/>
              <a:ext cx="338554" cy="461665"/>
            </a:xfrm>
            <a:prstGeom prst="rect">
              <a:avLst/>
            </a:prstGeom>
            <a:noFill/>
          </p:spPr>
          <p:txBody>
            <a:bodyPr wrap="none" rtlCol="0">
              <a:spAutoFit/>
            </a:bodyPr>
            <a:lstStyle/>
            <a:p>
              <a:r>
                <a:rPr kumimoji="1" lang="en-US" altLang="ja-JP" sz="2400" b="1" dirty="0" smtClean="0">
                  <a:solidFill>
                    <a:schemeClr val="bg1"/>
                  </a:solidFill>
                  <a:latin typeface="Times New Roman" pitchFamily="18" charset="0"/>
                  <a:cs typeface="Times New Roman" pitchFamily="18" charset="0"/>
                </a:rPr>
                <a:t>x</a:t>
              </a:r>
              <a:endParaRPr kumimoji="1" lang="ja-JP" altLang="en-US" sz="2400" b="1" dirty="0">
                <a:solidFill>
                  <a:schemeClr val="bg1"/>
                </a:solidFill>
                <a:latin typeface="Times New Roman" pitchFamily="18" charset="0"/>
                <a:cs typeface="Times New Roman" pitchFamily="18" charset="0"/>
              </a:endParaRPr>
            </a:p>
          </p:txBody>
        </p:sp>
      </p:grpSp>
    </p:spTree>
    <p:extLst>
      <p:ext uri="{BB962C8B-B14F-4D97-AF65-F5344CB8AC3E}">
        <p14:creationId xmlns:p14="http://schemas.microsoft.com/office/powerpoint/2010/main" val="1594400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fade">
                                      <p:cBhvr>
                                        <p:cTn id="23"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角丸四角形 35"/>
          <p:cNvSpPr/>
          <p:nvPr/>
        </p:nvSpPr>
        <p:spPr>
          <a:xfrm>
            <a:off x="4821808" y="1412776"/>
            <a:ext cx="3981389" cy="1993877"/>
          </a:xfrm>
          <a:prstGeom prst="roundRect">
            <a:avLst/>
          </a:prstGeom>
          <a:solidFill>
            <a:srgbClr val="FFD9D9"/>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角丸四角形 34"/>
          <p:cNvSpPr/>
          <p:nvPr/>
        </p:nvSpPr>
        <p:spPr>
          <a:xfrm>
            <a:off x="350954" y="4065189"/>
            <a:ext cx="8424746" cy="1929211"/>
          </a:xfrm>
          <a:prstGeom prst="roundRect">
            <a:avLst/>
          </a:prstGeom>
          <a:solidFill>
            <a:srgbClr val="D7E5E9"/>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角丸四角形 33"/>
          <p:cNvSpPr/>
          <p:nvPr/>
        </p:nvSpPr>
        <p:spPr>
          <a:xfrm>
            <a:off x="350954" y="1794024"/>
            <a:ext cx="4326838" cy="1622253"/>
          </a:xfrm>
          <a:prstGeom prst="roundRect">
            <a:avLst/>
          </a:prstGeom>
          <a:solidFill>
            <a:srgbClr val="D0EBB3"/>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p:ph type="title"/>
          </p:nvPr>
        </p:nvSpPr>
        <p:spPr/>
        <p:txBody>
          <a:bodyPr/>
          <a:lstStyle/>
          <a:p>
            <a:r>
              <a:rPr lang="en-US" altLang="ja-JP" dirty="0" smtClean="0"/>
              <a:t>Overview</a:t>
            </a:r>
            <a:endParaRPr kumimoji="1" lang="ja-JP" altLang="en-US" dirty="0"/>
          </a:p>
        </p:txBody>
      </p:sp>
      <p:sp>
        <p:nvSpPr>
          <p:cNvPr id="3" name="スライド番号プレースホルダー 2"/>
          <p:cNvSpPr>
            <a:spLocks noGrp="1"/>
          </p:cNvSpPr>
          <p:nvPr>
            <p:ph type="sldNum" sz="quarter" idx="12"/>
          </p:nvPr>
        </p:nvSpPr>
        <p:spPr/>
        <p:txBody>
          <a:bodyPr/>
          <a:lstStyle/>
          <a:p>
            <a:fld id="{F0B0AA45-409D-442A-9583-C1DE56245286}" type="slidenum">
              <a:rPr kumimoji="1" lang="ja-JP" altLang="en-US" smtClean="0"/>
              <a:t>23</a:t>
            </a:fld>
            <a:endParaRPr kumimoji="1" lang="ja-JP" altLang="en-US"/>
          </a:p>
        </p:txBody>
      </p:sp>
      <p:sp>
        <p:nvSpPr>
          <p:cNvPr id="6" name="テキスト ボックス 5"/>
          <p:cNvSpPr txBox="1"/>
          <p:nvPr/>
        </p:nvSpPr>
        <p:spPr>
          <a:xfrm>
            <a:off x="440878" y="2968565"/>
            <a:ext cx="1584088" cy="400110"/>
          </a:xfrm>
          <a:prstGeom prst="rect">
            <a:avLst/>
          </a:prstGeom>
          <a:noFill/>
        </p:spPr>
        <p:txBody>
          <a:bodyPr wrap="none" rtlCol="0">
            <a:spAutoFit/>
          </a:bodyPr>
          <a:lstStyle/>
          <a:p>
            <a:r>
              <a:rPr lang="en-US" altLang="ja-JP" sz="2000" dirty="0" smtClean="0">
                <a:cs typeface="Times New Roman" pitchFamily="18" charset="0"/>
              </a:rPr>
              <a:t>Input image</a:t>
            </a:r>
            <a:r>
              <a:rPr lang="ja-JP" altLang="en-US" sz="2000" dirty="0" smtClean="0"/>
              <a:t> </a:t>
            </a:r>
            <a:r>
              <a:rPr lang="en-US" altLang="ja-JP" sz="2000" b="1" dirty="0" smtClean="0">
                <a:cs typeface="Times New Roman" pitchFamily="18" charset="0"/>
              </a:rPr>
              <a:t>I</a:t>
            </a:r>
            <a:endParaRPr kumimoji="1" lang="ja-JP" altLang="en-US" sz="2000" dirty="0"/>
          </a:p>
        </p:txBody>
      </p:sp>
      <p:sp>
        <p:nvSpPr>
          <p:cNvPr id="7" name="テキスト ボックス 6"/>
          <p:cNvSpPr txBox="1"/>
          <p:nvPr/>
        </p:nvSpPr>
        <p:spPr>
          <a:xfrm>
            <a:off x="2679164" y="2954678"/>
            <a:ext cx="1285929" cy="400110"/>
          </a:xfrm>
          <a:prstGeom prst="rect">
            <a:avLst/>
          </a:prstGeom>
          <a:solidFill>
            <a:srgbClr val="D0EBB3"/>
          </a:solidFill>
        </p:spPr>
        <p:txBody>
          <a:bodyPr wrap="none" rtlCol="0">
            <a:spAutoFit/>
          </a:bodyPr>
          <a:lstStyle/>
          <a:p>
            <a:r>
              <a:rPr lang="en-US" altLang="ja-JP" sz="2000" dirty="0" smtClean="0">
                <a:cs typeface="Times New Roman" pitchFamily="18" charset="0"/>
              </a:rPr>
              <a:t>User input</a:t>
            </a:r>
            <a:endParaRPr kumimoji="1" lang="ja-JP" altLang="en-US" sz="2000" dirty="0">
              <a:cs typeface="Times New Roman" pitchFamily="18" charset="0"/>
            </a:endParaRPr>
          </a:p>
        </p:txBody>
      </p:sp>
      <p:cxnSp>
        <p:nvCxnSpPr>
          <p:cNvPr id="11" name="直線矢印コネクタ 10"/>
          <p:cNvCxnSpPr/>
          <p:nvPr/>
        </p:nvCxnSpPr>
        <p:spPr>
          <a:xfrm>
            <a:off x="1350580" y="3416277"/>
            <a:ext cx="0" cy="31890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2" name="テキスト ボックス 11"/>
          <p:cNvSpPr txBox="1"/>
          <p:nvPr/>
        </p:nvSpPr>
        <p:spPr>
          <a:xfrm>
            <a:off x="832767" y="3745226"/>
            <a:ext cx="994183" cy="400110"/>
          </a:xfrm>
          <a:prstGeom prst="rect">
            <a:avLst/>
          </a:prstGeom>
          <a:solidFill>
            <a:schemeClr val="bg1"/>
          </a:solidFill>
          <a:ln>
            <a:solidFill>
              <a:schemeClr val="tx1"/>
            </a:solidFill>
          </a:ln>
        </p:spPr>
        <p:txBody>
          <a:bodyPr wrap="none" rtlCol="0">
            <a:spAutoFit/>
          </a:bodyPr>
          <a:lstStyle/>
          <a:p>
            <a:r>
              <a:rPr lang="en-US" altLang="ja-JP" sz="2000" dirty="0" smtClean="0">
                <a:cs typeface="Times New Roman" pitchFamily="18" charset="0"/>
              </a:rPr>
              <a:t>Matting</a:t>
            </a:r>
            <a:endParaRPr kumimoji="1" lang="ja-JP" altLang="en-US" sz="2000" dirty="0">
              <a:cs typeface="Times New Roman" pitchFamily="18" charset="0"/>
            </a:endParaRPr>
          </a:p>
        </p:txBody>
      </p:sp>
      <p:cxnSp>
        <p:nvCxnSpPr>
          <p:cNvPr id="13" name="直線矢印コネクタ 12"/>
          <p:cNvCxnSpPr>
            <a:stCxn id="14" idx="3"/>
            <a:endCxn id="19" idx="1"/>
          </p:cNvCxnSpPr>
          <p:nvPr/>
        </p:nvCxnSpPr>
        <p:spPr>
          <a:xfrm flipV="1">
            <a:off x="1895759" y="5624496"/>
            <a:ext cx="287888" cy="1671"/>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4" name="テキスト ボックス 13"/>
          <p:cNvSpPr txBox="1"/>
          <p:nvPr/>
        </p:nvSpPr>
        <p:spPr>
          <a:xfrm>
            <a:off x="580975" y="5426112"/>
            <a:ext cx="1314784" cy="400110"/>
          </a:xfrm>
          <a:prstGeom prst="rect">
            <a:avLst/>
          </a:prstGeom>
          <a:solidFill>
            <a:schemeClr val="bg1"/>
          </a:solidFill>
          <a:ln w="12700">
            <a:solidFill>
              <a:schemeClr val="tx1"/>
            </a:solidFill>
          </a:ln>
        </p:spPr>
        <p:txBody>
          <a:bodyPr wrap="square" rtlCol="0">
            <a:spAutoFit/>
          </a:bodyPr>
          <a:lstStyle/>
          <a:p>
            <a:pPr algn="ctr"/>
            <a:r>
              <a:rPr lang="en-US" altLang="ja-JP" sz="2000" dirty="0" smtClean="0">
                <a:cs typeface="Times New Roman" pitchFamily="18" charset="0"/>
              </a:rPr>
              <a:t>Estimate</a:t>
            </a:r>
            <a:r>
              <a:rPr lang="ja-JP" altLang="en-US" sz="2000" dirty="0" smtClean="0">
                <a:cs typeface="Times New Roman" pitchFamily="18" charset="0"/>
              </a:rPr>
              <a:t> </a:t>
            </a:r>
            <a:r>
              <a:rPr lang="en-US" altLang="ja-JP" sz="2000" b="1" dirty="0" smtClean="0">
                <a:cs typeface="Times New Roman" pitchFamily="18" charset="0"/>
              </a:rPr>
              <a:t>T</a:t>
            </a:r>
          </a:p>
        </p:txBody>
      </p:sp>
      <p:sp>
        <p:nvSpPr>
          <p:cNvPr id="15" name="テキスト ボックス 14"/>
          <p:cNvSpPr txBox="1"/>
          <p:nvPr/>
        </p:nvSpPr>
        <p:spPr>
          <a:xfrm>
            <a:off x="6146178" y="5425585"/>
            <a:ext cx="1677103" cy="400110"/>
          </a:xfrm>
          <a:prstGeom prst="rect">
            <a:avLst/>
          </a:prstGeom>
          <a:solidFill>
            <a:schemeClr val="bg1"/>
          </a:solidFill>
          <a:ln>
            <a:solidFill>
              <a:schemeClr val="tx1"/>
            </a:solidFill>
          </a:ln>
        </p:spPr>
        <p:txBody>
          <a:bodyPr wrap="square" rtlCol="0">
            <a:spAutoFit/>
          </a:bodyPr>
          <a:lstStyle/>
          <a:p>
            <a:pPr algn="ctr"/>
            <a:r>
              <a:rPr lang="en-US" altLang="ja-JP" sz="2000" dirty="0" smtClean="0">
                <a:cs typeface="Times New Roman" pitchFamily="18" charset="0"/>
              </a:rPr>
              <a:t>Refine </a:t>
            </a:r>
            <a:r>
              <a:rPr lang="en-US" altLang="ja-JP" sz="2000" b="1" dirty="0" smtClean="0">
                <a:cs typeface="Times New Roman" pitchFamily="18" charset="0"/>
              </a:rPr>
              <a:t>R</a:t>
            </a:r>
            <a:r>
              <a:rPr lang="en-US" altLang="ja-JP" sz="2000" dirty="0" smtClean="0">
                <a:cs typeface="Times New Roman" pitchFamily="18" charset="0"/>
              </a:rPr>
              <a:t> &amp; α</a:t>
            </a:r>
          </a:p>
        </p:txBody>
      </p:sp>
      <p:cxnSp>
        <p:nvCxnSpPr>
          <p:cNvPr id="16" name="直線矢印コネクタ 15"/>
          <p:cNvCxnSpPr>
            <a:stCxn id="21" idx="3"/>
            <a:endCxn id="15" idx="1"/>
          </p:cNvCxnSpPr>
          <p:nvPr/>
        </p:nvCxnSpPr>
        <p:spPr>
          <a:xfrm>
            <a:off x="5132571" y="5621488"/>
            <a:ext cx="1013607" cy="4152"/>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9" name="テキスト ボックス 18"/>
          <p:cNvSpPr txBox="1"/>
          <p:nvPr/>
        </p:nvSpPr>
        <p:spPr>
          <a:xfrm>
            <a:off x="2183647" y="5424441"/>
            <a:ext cx="1314784" cy="400110"/>
          </a:xfrm>
          <a:prstGeom prst="rect">
            <a:avLst/>
          </a:prstGeom>
          <a:solidFill>
            <a:schemeClr val="bg1"/>
          </a:solidFill>
          <a:ln w="38100">
            <a:solidFill>
              <a:srgbClr val="FF0000"/>
            </a:solidFill>
          </a:ln>
        </p:spPr>
        <p:txBody>
          <a:bodyPr wrap="square" rtlCol="0">
            <a:spAutoFit/>
          </a:bodyPr>
          <a:lstStyle/>
          <a:p>
            <a:pPr algn="ctr"/>
            <a:r>
              <a:rPr lang="en-US" altLang="ja-JP" sz="2000" dirty="0" smtClean="0">
                <a:cs typeface="Times New Roman" pitchFamily="18" charset="0"/>
              </a:rPr>
              <a:t>Estimate</a:t>
            </a:r>
            <a:r>
              <a:rPr lang="ja-JP" altLang="en-US" sz="2000" dirty="0" smtClean="0">
                <a:cs typeface="Times New Roman" pitchFamily="18" charset="0"/>
              </a:rPr>
              <a:t> </a:t>
            </a:r>
            <a:r>
              <a:rPr lang="en-US" altLang="ja-JP" sz="2000" i="1" dirty="0" smtClean="0">
                <a:cs typeface="Times New Roman" pitchFamily="18" charset="0"/>
              </a:rPr>
              <a:t>α</a:t>
            </a:r>
          </a:p>
        </p:txBody>
      </p:sp>
      <p:cxnSp>
        <p:nvCxnSpPr>
          <p:cNvPr id="20" name="直線矢印コネクタ 19"/>
          <p:cNvCxnSpPr/>
          <p:nvPr/>
        </p:nvCxnSpPr>
        <p:spPr>
          <a:xfrm flipV="1">
            <a:off x="3499209" y="5610448"/>
            <a:ext cx="287887" cy="1672"/>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1" name="テキスト ボックス 20"/>
          <p:cNvSpPr txBox="1"/>
          <p:nvPr/>
        </p:nvSpPr>
        <p:spPr>
          <a:xfrm>
            <a:off x="3778470" y="5421433"/>
            <a:ext cx="1354101" cy="400110"/>
          </a:xfrm>
          <a:prstGeom prst="rect">
            <a:avLst/>
          </a:prstGeom>
          <a:solidFill>
            <a:schemeClr val="bg1"/>
          </a:solidFill>
          <a:ln>
            <a:solidFill>
              <a:schemeClr val="tx1"/>
            </a:solidFill>
          </a:ln>
        </p:spPr>
        <p:txBody>
          <a:bodyPr wrap="square" rtlCol="0">
            <a:spAutoFit/>
          </a:bodyPr>
          <a:lstStyle/>
          <a:p>
            <a:pPr algn="ctr"/>
            <a:r>
              <a:rPr lang="en-US" altLang="ja-JP" sz="2000" dirty="0" smtClean="0">
                <a:cs typeface="Times New Roman" pitchFamily="18" charset="0"/>
              </a:rPr>
              <a:t>Estimate</a:t>
            </a:r>
            <a:r>
              <a:rPr lang="ja-JP" altLang="en-US" sz="2000" dirty="0" smtClean="0">
                <a:cs typeface="Times New Roman" pitchFamily="18" charset="0"/>
              </a:rPr>
              <a:t> </a:t>
            </a:r>
            <a:r>
              <a:rPr lang="en-US" altLang="ja-JP" sz="2000" b="1" dirty="0" smtClean="0">
                <a:cs typeface="Times New Roman" pitchFamily="18" charset="0"/>
              </a:rPr>
              <a:t>R</a:t>
            </a:r>
          </a:p>
        </p:txBody>
      </p:sp>
      <p:sp>
        <p:nvSpPr>
          <p:cNvPr id="25" name="テキスト ボックス 24"/>
          <p:cNvSpPr txBox="1"/>
          <p:nvPr/>
        </p:nvSpPr>
        <p:spPr>
          <a:xfrm>
            <a:off x="6016814" y="2644891"/>
            <a:ext cx="2670924" cy="707886"/>
          </a:xfrm>
          <a:prstGeom prst="rect">
            <a:avLst/>
          </a:prstGeom>
          <a:noFill/>
        </p:spPr>
        <p:txBody>
          <a:bodyPr wrap="none" rtlCol="0">
            <a:spAutoFit/>
          </a:bodyPr>
          <a:lstStyle/>
          <a:p>
            <a:pPr algn="ctr"/>
            <a:r>
              <a:rPr lang="en-US" altLang="ja-JP" sz="2000" dirty="0" smtClean="0">
                <a:cs typeface="Times New Roman" pitchFamily="18" charset="0"/>
              </a:rPr>
              <a:t>Composite result</a:t>
            </a:r>
            <a:br>
              <a:rPr lang="en-US" altLang="ja-JP" sz="2000" dirty="0" smtClean="0">
                <a:cs typeface="Times New Roman" pitchFamily="18" charset="0"/>
              </a:rPr>
            </a:br>
            <a:r>
              <a:rPr lang="en-US" altLang="ja-JP" sz="2000" dirty="0" smtClean="0">
                <a:cs typeface="Times New Roman" pitchFamily="18" charset="0"/>
              </a:rPr>
              <a:t>with plausible reflection</a:t>
            </a:r>
            <a:endParaRPr kumimoji="1" lang="ja-JP" altLang="en-US" sz="2000" dirty="0">
              <a:cs typeface="Times New Roman" pitchFamily="18" charset="0"/>
            </a:endParaRPr>
          </a:p>
        </p:txBody>
      </p:sp>
      <p:pic>
        <p:nvPicPr>
          <p:cNvPr id="26" name="Picture 2" descr="C:\Users\Yuki Endo\Desktop\evalation_images\1\input.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9689" y="1938040"/>
            <a:ext cx="1386418" cy="1039814"/>
          </a:xfrm>
          <a:prstGeom prst="rect">
            <a:avLst/>
          </a:prstGeom>
          <a:solidFill>
            <a:srgbClr val="D0EBB3"/>
          </a:solidFill>
          <a:ln>
            <a:solidFill>
              <a:schemeClr val="tx1"/>
            </a:solidFill>
          </a:ln>
          <a:extLst/>
        </p:spPr>
      </p:pic>
      <p:pic>
        <p:nvPicPr>
          <p:cNvPr id="27" name="Picture 3" descr="C:\Users\Yuki Endo\Desktop\evalation_images\1\user_input.bmp"/>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57944" y="2130393"/>
            <a:ext cx="1117111" cy="837833"/>
          </a:xfrm>
          <a:prstGeom prst="rect">
            <a:avLst/>
          </a:prstGeom>
          <a:solidFill>
            <a:srgbClr val="D0EBB3"/>
          </a:solidFill>
          <a:ln>
            <a:solidFill>
              <a:schemeClr val="tx1"/>
            </a:solidFill>
          </a:ln>
          <a:extLst/>
        </p:spPr>
      </p:pic>
      <p:pic>
        <p:nvPicPr>
          <p:cNvPr id="28" name="Picture 4" descr="C:\Users\Yuki Endo\Desktop\evalation_images\1\user_input2.bmp"/>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116986" y="2130393"/>
            <a:ext cx="1129947" cy="847461"/>
          </a:xfrm>
          <a:prstGeom prst="rect">
            <a:avLst/>
          </a:prstGeom>
          <a:solidFill>
            <a:srgbClr val="D0EBB3"/>
          </a:solidFill>
          <a:ln>
            <a:solidFill>
              <a:schemeClr val="tx1"/>
            </a:solidFill>
          </a:ln>
          <a:extLst/>
        </p:spPr>
      </p:pic>
      <p:pic>
        <p:nvPicPr>
          <p:cNvPr id="29" name="Picture 5" descr="C:\Users\Yuki Endo\Desktop\evalation_images\1\t.bmp"/>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50781" y="4322073"/>
            <a:ext cx="1404234" cy="1053175"/>
          </a:xfrm>
          <a:prstGeom prst="rect">
            <a:avLst/>
          </a:prstGeom>
          <a:noFill/>
          <a:ln w="12700">
            <a:solidFill>
              <a:schemeClr val="tx1"/>
            </a:solidFill>
          </a:ln>
          <a:extLst>
            <a:ext uri="{909E8E84-426E-40DD-AFC4-6F175D3DCCD1}">
              <a14:hiddenFill xmlns:a14="http://schemas.microsoft.com/office/drawing/2010/main">
                <a:solidFill>
                  <a:srgbClr val="FFFFFF"/>
                </a:solidFill>
              </a14:hiddenFill>
            </a:ext>
          </a:extLst>
        </p:spPr>
      </p:pic>
      <p:pic>
        <p:nvPicPr>
          <p:cNvPr id="30" name="Picture 7" descr="C:\Users\Yuki Endo\Desktop\evalation_images\1\a_smooth.bmp"/>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157512" y="4314304"/>
            <a:ext cx="1414592" cy="1060944"/>
          </a:xfrm>
          <a:prstGeom prst="rect">
            <a:avLst/>
          </a:prstGeom>
          <a:noFill/>
          <a:ln w="38100">
            <a:solidFill>
              <a:srgbClr val="FF0000"/>
            </a:solidFill>
          </a:ln>
          <a:extLst>
            <a:ext uri="{909E8E84-426E-40DD-AFC4-6F175D3DCCD1}">
              <a14:hiddenFill xmlns:a14="http://schemas.microsoft.com/office/drawing/2010/main">
                <a:solidFill>
                  <a:srgbClr val="FFFFFF"/>
                </a:solidFill>
              </a14:hiddenFill>
            </a:ext>
          </a:extLst>
        </p:spPr>
      </p:pic>
      <p:pic>
        <p:nvPicPr>
          <p:cNvPr id="31" name="Picture 8" descr="C:\Users\Yuki Endo\Desktop\evalation_images\1\r.bmp"/>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600233" y="4314304"/>
            <a:ext cx="1389351" cy="1042013"/>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32" name="Picture 9" descr="C:\Users\Yuki Endo\Desktop\evalation_images\1\r_wave.bmp"/>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772938" y="4322073"/>
            <a:ext cx="1404234" cy="1053175"/>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33" name="Picture 10" descr="C:\Users\Yuki Endo\Desktop\evalation_images\1\a.bmp"/>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169268" y="4319624"/>
            <a:ext cx="1376231" cy="1032173"/>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2050" name="Picture 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944616" y="1974377"/>
            <a:ext cx="1022819" cy="7176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8" name="Picture 11" descr="C:\Users\Yuki Endo\Desktop\evalation_images\1\swan.bmp"/>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6067614" y="1565300"/>
            <a:ext cx="1492706" cy="1119529"/>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39" name="Picture 1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657462" y="1559011"/>
            <a:ext cx="951618" cy="1106256"/>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0" name="テキスト ボックス 39"/>
          <p:cNvSpPr txBox="1"/>
          <p:nvPr/>
        </p:nvSpPr>
        <p:spPr>
          <a:xfrm>
            <a:off x="4796408" y="2658120"/>
            <a:ext cx="1405449" cy="400110"/>
          </a:xfrm>
          <a:prstGeom prst="rect">
            <a:avLst/>
          </a:prstGeom>
          <a:noFill/>
        </p:spPr>
        <p:txBody>
          <a:bodyPr wrap="none" rtlCol="0">
            <a:spAutoFit/>
          </a:bodyPr>
          <a:lstStyle/>
          <a:p>
            <a:r>
              <a:rPr lang="en-US" altLang="ja-JP" sz="2000" dirty="0" smtClean="0">
                <a:cs typeface="Times New Roman" pitchFamily="18" charset="0"/>
              </a:rPr>
              <a:t>New object</a:t>
            </a:r>
            <a:endParaRPr kumimoji="1" lang="ja-JP" altLang="en-US" sz="2000" dirty="0">
              <a:cs typeface="Times New Roman" pitchFamily="18" charset="0"/>
            </a:endParaRPr>
          </a:p>
        </p:txBody>
      </p:sp>
      <p:sp>
        <p:nvSpPr>
          <p:cNvPr id="37" name="角丸四角形 36"/>
          <p:cNvSpPr/>
          <p:nvPr/>
        </p:nvSpPr>
        <p:spPr>
          <a:xfrm>
            <a:off x="7657462" y="2125064"/>
            <a:ext cx="951618" cy="559765"/>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テキスト ボックス 41"/>
          <p:cNvSpPr txBox="1"/>
          <p:nvPr/>
        </p:nvSpPr>
        <p:spPr>
          <a:xfrm>
            <a:off x="6105714" y="3344076"/>
            <a:ext cx="1507144" cy="400110"/>
          </a:xfrm>
          <a:prstGeom prst="rect">
            <a:avLst/>
          </a:prstGeom>
          <a:solidFill>
            <a:schemeClr val="bg1"/>
          </a:solidFill>
          <a:ln>
            <a:solidFill>
              <a:schemeClr val="tx1"/>
            </a:solidFill>
          </a:ln>
        </p:spPr>
        <p:txBody>
          <a:bodyPr wrap="none" rtlCol="0">
            <a:spAutoFit/>
          </a:bodyPr>
          <a:lstStyle/>
          <a:p>
            <a:r>
              <a:rPr lang="en-US" altLang="ja-JP" sz="2000" dirty="0" smtClean="0">
                <a:cs typeface="Times New Roman" pitchFamily="18" charset="0"/>
              </a:rPr>
              <a:t>Compositing</a:t>
            </a:r>
            <a:endParaRPr kumimoji="1" lang="ja-JP" altLang="en-US" sz="2000" dirty="0">
              <a:cs typeface="Times New Roman" pitchFamily="18" charset="0"/>
            </a:endParaRPr>
          </a:p>
        </p:txBody>
      </p:sp>
      <p:cxnSp>
        <p:nvCxnSpPr>
          <p:cNvPr id="45" name="直線矢印コネクタ 44"/>
          <p:cNvCxnSpPr/>
          <p:nvPr/>
        </p:nvCxnSpPr>
        <p:spPr>
          <a:xfrm flipV="1">
            <a:off x="6870994" y="3745226"/>
            <a:ext cx="0" cy="319963"/>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 name="正方形/長方形 3"/>
          <p:cNvSpPr/>
          <p:nvPr/>
        </p:nvSpPr>
        <p:spPr>
          <a:xfrm>
            <a:off x="3643152" y="4196386"/>
            <a:ext cx="4965928" cy="1680886"/>
          </a:xfrm>
          <a:prstGeom prst="rect">
            <a:avLst/>
          </a:prstGeom>
          <a:solidFill>
            <a:srgbClr val="D7E5E9">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正方形/長方形 40"/>
          <p:cNvSpPr/>
          <p:nvPr/>
        </p:nvSpPr>
        <p:spPr>
          <a:xfrm>
            <a:off x="467632" y="4196386"/>
            <a:ext cx="1584088" cy="1680886"/>
          </a:xfrm>
          <a:prstGeom prst="rect">
            <a:avLst/>
          </a:prstGeom>
          <a:solidFill>
            <a:srgbClr val="D7E5E9">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角丸四角形 43"/>
          <p:cNvSpPr/>
          <p:nvPr/>
        </p:nvSpPr>
        <p:spPr>
          <a:xfrm>
            <a:off x="251520" y="1268760"/>
            <a:ext cx="4544888" cy="2275372"/>
          </a:xfrm>
          <a:prstGeom prst="roundRect">
            <a:avLst/>
          </a:prstGeom>
          <a:solidFill>
            <a:schemeClr val="bg1">
              <a:alpha val="8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角丸四角形 45"/>
          <p:cNvSpPr/>
          <p:nvPr/>
        </p:nvSpPr>
        <p:spPr>
          <a:xfrm>
            <a:off x="4717140" y="1268759"/>
            <a:ext cx="4319356" cy="2636447"/>
          </a:xfrm>
          <a:prstGeom prst="roundRect">
            <a:avLst/>
          </a:prstGeom>
          <a:solidFill>
            <a:schemeClr val="bg1">
              <a:alpha val="8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64357464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ln>
            <a:noFill/>
          </a:ln>
        </p:spPr>
        <p:txBody>
          <a:bodyPr/>
          <a:lstStyle/>
          <a:p>
            <a:r>
              <a:rPr lang="en-US" altLang="ja-JP" dirty="0">
                <a:cs typeface="Times New Roman" pitchFamily="18" charset="0"/>
              </a:rPr>
              <a:t>Estimating </a:t>
            </a:r>
            <a:r>
              <a:rPr lang="en-US" altLang="ja-JP" i="1" dirty="0">
                <a:cs typeface="Times New Roman" pitchFamily="18" charset="0"/>
              </a:rPr>
              <a:t>α </a:t>
            </a:r>
            <a:r>
              <a:rPr lang="en-US" altLang="ja-JP" dirty="0">
                <a:cs typeface="Times New Roman" pitchFamily="18" charset="0"/>
              </a:rPr>
              <a:t>Matte (1/2)</a:t>
            </a:r>
            <a:endParaRPr kumimoji="1" lang="ja-JP" altLang="en-US" dirty="0"/>
          </a:p>
        </p:txBody>
      </p:sp>
      <p:sp>
        <p:nvSpPr>
          <p:cNvPr id="3" name="スライド番号プレースホルダー 2"/>
          <p:cNvSpPr>
            <a:spLocks noGrp="1"/>
          </p:cNvSpPr>
          <p:nvPr>
            <p:ph type="sldNum" sz="quarter" idx="12"/>
          </p:nvPr>
        </p:nvSpPr>
        <p:spPr/>
        <p:txBody>
          <a:bodyPr/>
          <a:lstStyle/>
          <a:p>
            <a:fld id="{F0B0AA45-409D-442A-9583-C1DE56245286}" type="slidenum">
              <a:rPr kumimoji="1" lang="ja-JP" altLang="en-US" smtClean="0"/>
              <a:pPr/>
              <a:t>24</a:t>
            </a:fld>
            <a:endParaRPr kumimoji="1" lang="ja-JP" altLang="en-US"/>
          </a:p>
        </p:txBody>
      </p:sp>
      <mc:AlternateContent xmlns:mc="http://schemas.openxmlformats.org/markup-compatibility/2006" xmlns:a14="http://schemas.microsoft.com/office/drawing/2010/main">
        <mc:Choice Requires="a14">
          <p:sp>
            <p:nvSpPr>
              <p:cNvPr id="4" name="コンテンツ プレースホルダー 3"/>
              <p:cNvSpPr>
                <a:spLocks noGrp="1"/>
              </p:cNvSpPr>
              <p:nvPr>
                <p:ph sz="quarter" idx="1"/>
              </p:nvPr>
            </p:nvSpPr>
            <p:spPr>
              <a:xfrm>
                <a:off x="457200" y="1219200"/>
                <a:ext cx="8686800" cy="4937760"/>
              </a:xfrm>
            </p:spPr>
            <p:txBody>
              <a:bodyPr/>
              <a:lstStyle/>
              <a:p>
                <a:r>
                  <a:rPr lang="en-US" altLang="ja-JP" sz="2800" dirty="0" smtClean="0">
                    <a:cs typeface="Times New Roman" pitchFamily="18" charset="0"/>
                  </a:rPr>
                  <a:t>Obtain smooth α matte using Fresnel’s analytic formula</a:t>
                </a:r>
                <a:r>
                  <a:rPr lang="en-US" altLang="ja-JP" sz="2800" i="1" dirty="0" smtClean="0">
                    <a:cs typeface="Times New Roman" pitchFamily="18" charset="0"/>
                  </a:rPr>
                  <a:t> </a:t>
                </a:r>
                <a:endParaRPr lang="en-US" altLang="ja-JP" sz="2800" dirty="0">
                  <a:cs typeface="Times New Roman" pitchFamily="18" charset="0"/>
                </a:endParaRPr>
              </a:p>
              <a:p>
                <a:pPr lvl="1"/>
                <a:r>
                  <a:rPr lang="en-US" altLang="ja-JP" sz="2400" dirty="0">
                    <a:cs typeface="Times New Roman" pitchFamily="18" charset="0"/>
                  </a:rPr>
                  <a:t>Fresnel </a:t>
                </a:r>
                <a:r>
                  <a:rPr lang="en-US" altLang="ja-JP" sz="2400" dirty="0" smtClean="0">
                    <a:cs typeface="Times New Roman" pitchFamily="18" charset="0"/>
                  </a:rPr>
                  <a:t>coefficients (i.e., </a:t>
                </a:r>
                <a:r>
                  <a:rPr lang="en-US" altLang="ja-JP" sz="2400" b="1" i="1" dirty="0">
                    <a:solidFill>
                      <a:srgbClr val="0070C0"/>
                    </a:solidFill>
                    <a:cs typeface="Times New Roman" pitchFamily="18" charset="0"/>
                  </a:rPr>
                  <a:t>α </a:t>
                </a:r>
                <a:r>
                  <a:rPr lang="en-US" altLang="ja-JP" sz="2400" b="1" i="1" dirty="0" smtClean="0">
                    <a:solidFill>
                      <a:srgbClr val="0070C0"/>
                    </a:solidFill>
                    <a:cs typeface="Times New Roman" pitchFamily="18" charset="0"/>
                  </a:rPr>
                  <a:t>matte</a:t>
                </a:r>
                <a:r>
                  <a:rPr lang="en-US" altLang="ja-JP" sz="2400" dirty="0" smtClean="0">
                    <a:cs typeface="Times New Roman" pitchFamily="18" charset="0"/>
                  </a:rPr>
                  <a:t>) depends on </a:t>
                </a:r>
                <a:r>
                  <a:rPr lang="en-US" altLang="ja-JP" sz="2400" dirty="0">
                    <a:cs typeface="Times New Roman" pitchFamily="18" charset="0"/>
                  </a:rPr>
                  <a:t>i</a:t>
                </a:r>
                <a:r>
                  <a:rPr lang="en-US" altLang="ja-JP" sz="2400" dirty="0" smtClean="0">
                    <a:cs typeface="Times New Roman" pitchFamily="18" charset="0"/>
                  </a:rPr>
                  <a:t>ncident angles </a:t>
                </a:r>
                <a:r>
                  <a:rPr lang="en-US" altLang="ja-JP" sz="2400" i="1" dirty="0" smtClean="0">
                    <a:cs typeface="Times New Roman" pitchFamily="18" charset="0"/>
                  </a:rPr>
                  <a:t>θ</a:t>
                </a:r>
                <a:endParaRPr lang="en-US" altLang="ja-JP" sz="2400" dirty="0">
                  <a:cs typeface="Times New Roman" pitchFamily="18" charset="0"/>
                </a:endParaRPr>
              </a:p>
              <a:p>
                <a:pPr lvl="1"/>
                <a:r>
                  <a:rPr lang="en-US" altLang="ja-JP" sz="2400" dirty="0" smtClean="0">
                    <a:solidFill>
                      <a:srgbClr val="0070C0"/>
                    </a:solidFill>
                    <a:cs typeface="Times New Roman" pitchFamily="18" charset="0"/>
                  </a:rPr>
                  <a:t>Incident </a:t>
                </a:r>
                <a:r>
                  <a:rPr lang="en-US" altLang="ja-JP" sz="2400" dirty="0">
                    <a:solidFill>
                      <a:srgbClr val="0070C0"/>
                    </a:solidFill>
                    <a:cs typeface="Times New Roman" pitchFamily="18" charset="0"/>
                  </a:rPr>
                  <a:t>angles </a:t>
                </a:r>
                <a:r>
                  <a:rPr lang="en-US" altLang="ja-JP" sz="2400" i="1" dirty="0">
                    <a:solidFill>
                      <a:srgbClr val="0070C0"/>
                    </a:solidFill>
                    <a:cs typeface="Times New Roman" pitchFamily="18" charset="0"/>
                  </a:rPr>
                  <a:t>θ</a:t>
                </a:r>
                <a:r>
                  <a:rPr lang="en-US" altLang="ja-JP" sz="2400" dirty="0">
                    <a:solidFill>
                      <a:srgbClr val="0070C0"/>
                    </a:solidFill>
                    <a:cs typeface="Times New Roman" pitchFamily="18" charset="0"/>
                  </a:rPr>
                  <a:t>(</a:t>
                </a:r>
                <a:r>
                  <a:rPr lang="en-US" altLang="ja-JP" sz="2400" i="1" dirty="0">
                    <a:solidFill>
                      <a:srgbClr val="0070C0"/>
                    </a:solidFill>
                    <a:cs typeface="Times New Roman" pitchFamily="18" charset="0"/>
                  </a:rPr>
                  <a:t>y</a:t>
                </a:r>
                <a:r>
                  <a:rPr lang="en-US" altLang="ja-JP" sz="2400" dirty="0">
                    <a:solidFill>
                      <a:srgbClr val="0070C0"/>
                    </a:solidFill>
                    <a:cs typeface="Times New Roman" pitchFamily="18" charset="0"/>
                  </a:rPr>
                  <a:t>) (</a:t>
                </a:r>
                <a:r>
                  <a:rPr lang="en-US" altLang="ja-JP" sz="2400" i="1" dirty="0" smtClean="0">
                    <a:solidFill>
                      <a:srgbClr val="0070C0"/>
                    </a:solidFill>
                    <a:cs typeface="Times New Roman" pitchFamily="18" charset="0"/>
                  </a:rPr>
                  <a:t>y</a:t>
                </a:r>
                <a:r>
                  <a:rPr lang="en-US" altLang="ja-JP" sz="2400" dirty="0" smtClean="0">
                    <a:solidFill>
                      <a:srgbClr val="0070C0"/>
                    </a:solidFill>
                    <a:cs typeface="Times New Roman" pitchFamily="18" charset="0"/>
                  </a:rPr>
                  <a:t>: vertical pixel coordinate) can be</a:t>
                </a:r>
                <a:r>
                  <a:rPr lang="en-US" altLang="ja-JP" sz="2400" i="1" dirty="0" smtClean="0">
                    <a:solidFill>
                      <a:srgbClr val="0070C0"/>
                    </a:solidFill>
                    <a:cs typeface="Times New Roman" pitchFamily="18" charset="0"/>
                  </a:rPr>
                  <a:t> </a:t>
                </a:r>
                <a:r>
                  <a:rPr lang="en-US" altLang="ja-JP" sz="2400" i="1" dirty="0">
                    <a:solidFill>
                      <a:srgbClr val="0070C0"/>
                    </a:solidFill>
                    <a:cs typeface="Times New Roman" pitchFamily="18" charset="0"/>
                  </a:rPr>
                  <a:t/>
                </a:r>
                <a:br>
                  <a:rPr lang="en-US" altLang="ja-JP" sz="2400" i="1" dirty="0">
                    <a:solidFill>
                      <a:srgbClr val="0070C0"/>
                    </a:solidFill>
                    <a:cs typeface="Times New Roman" pitchFamily="18" charset="0"/>
                  </a:rPr>
                </a:br>
                <a:r>
                  <a:rPr lang="en-US" altLang="ja-JP" sz="2400" dirty="0" smtClean="0">
                    <a:solidFill>
                      <a:srgbClr val="0070C0"/>
                    </a:solidFill>
                    <a:cs typeface="Times New Roman" pitchFamily="18" charset="0"/>
                  </a:rPr>
                  <a:t>calculated using </a:t>
                </a:r>
                <a:r>
                  <a:rPr lang="en-US" altLang="ja-JP" sz="2400" dirty="0">
                    <a:solidFill>
                      <a:srgbClr val="0070C0"/>
                    </a:solidFill>
                    <a:cs typeface="Times New Roman" pitchFamily="18" charset="0"/>
                  </a:rPr>
                  <a:t>camera parameters </a:t>
                </a:r>
                <a14:m>
                  <m:oMath xmlns:m="http://schemas.openxmlformats.org/officeDocument/2006/math">
                    <m:sSub>
                      <m:sSubPr>
                        <m:ctrlPr>
                          <a:rPr lang="en-US" altLang="ja-JP" sz="2400" i="1">
                            <a:solidFill>
                              <a:srgbClr val="0070C0"/>
                            </a:solidFill>
                            <a:latin typeface="Cambria Math"/>
                            <a:cs typeface="Times New Roman" pitchFamily="18" charset="0"/>
                          </a:rPr>
                        </m:ctrlPr>
                      </m:sSubPr>
                      <m:e>
                        <m:r>
                          <m:rPr>
                            <m:nor/>
                          </m:rPr>
                          <a:rPr lang="en-US" altLang="ja-JP" sz="2400" i="1" dirty="0">
                            <a:solidFill>
                              <a:srgbClr val="0070C0"/>
                            </a:solidFill>
                            <a:cs typeface="Times New Roman" pitchFamily="18" charset="0"/>
                          </a:rPr>
                          <m:t>θ</m:t>
                        </m:r>
                      </m:e>
                      <m:sub>
                        <m:r>
                          <a:rPr lang="en-US" altLang="ja-JP" sz="2400" i="1">
                            <a:solidFill>
                              <a:srgbClr val="0070C0"/>
                            </a:solidFill>
                            <a:latin typeface="Cambria Math"/>
                            <a:cs typeface="Times New Roman" pitchFamily="18" charset="0"/>
                          </a:rPr>
                          <m:t>𝑜</m:t>
                        </m:r>
                      </m:sub>
                    </m:sSub>
                  </m:oMath>
                </a14:m>
                <a:r>
                  <a:rPr lang="en-US" altLang="ja-JP" sz="2400" dirty="0">
                    <a:solidFill>
                      <a:srgbClr val="0070C0"/>
                    </a:solidFill>
                    <a:cs typeface="Times New Roman" pitchFamily="18" charset="0"/>
                  </a:rPr>
                  <a:t> and</a:t>
                </a:r>
                <a:r>
                  <a:rPr lang="en-US" altLang="ja-JP" sz="2400" i="1" dirty="0">
                    <a:solidFill>
                      <a:srgbClr val="0070C0"/>
                    </a:solidFill>
                    <a:cs typeface="Times New Roman" pitchFamily="18" charset="0"/>
                  </a:rPr>
                  <a:t> φ</a:t>
                </a:r>
                <a:endParaRPr lang="en-US" altLang="ja-JP" sz="2400" dirty="0">
                  <a:solidFill>
                    <a:srgbClr val="0070C0"/>
                  </a:solidFill>
                  <a:cs typeface="Times New Roman" pitchFamily="18" charset="0"/>
                </a:endParaRPr>
              </a:p>
              <a:p>
                <a:endParaRPr kumimoji="1" lang="ja-JP" altLang="en-US" dirty="0"/>
              </a:p>
            </p:txBody>
          </p:sp>
        </mc:Choice>
        <mc:Fallback xmlns="">
          <p:sp>
            <p:nvSpPr>
              <p:cNvPr id="4" name="コンテンツ プレースホルダー 3"/>
              <p:cNvSpPr>
                <a:spLocks noGrp="1" noRot="1" noChangeAspect="1" noMove="1" noResize="1" noEditPoints="1" noAdjustHandles="1" noChangeArrowheads="1" noChangeShapeType="1" noTextEdit="1"/>
              </p:cNvSpPr>
              <p:nvPr>
                <p:ph sz="quarter" idx="1"/>
              </p:nvPr>
            </p:nvSpPr>
            <p:spPr>
              <a:xfrm>
                <a:off x="457200" y="1219200"/>
                <a:ext cx="8686800" cy="4937760"/>
              </a:xfrm>
              <a:blipFill rotWithShape="1">
                <a:blip r:embed="rId3"/>
                <a:stretch>
                  <a:fillRect l="-702" t="-1358"/>
                </a:stretch>
              </a:blipFill>
            </p:spPr>
            <p:txBody>
              <a:bodyPr/>
              <a:lstStyle/>
              <a:p>
                <a:r>
                  <a:rPr lang="ja-JP" altLang="en-US">
                    <a:noFill/>
                  </a:rPr>
                  <a:t> </a:t>
                </a:r>
              </a:p>
            </p:txBody>
          </p:sp>
        </mc:Fallback>
      </mc:AlternateContent>
      <p:pic>
        <p:nvPicPr>
          <p:cNvPr id="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59632" y="3073187"/>
            <a:ext cx="6143431" cy="32520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円/楕円 5"/>
          <p:cNvSpPr/>
          <p:nvPr/>
        </p:nvSpPr>
        <p:spPr>
          <a:xfrm>
            <a:off x="2915816" y="4869160"/>
            <a:ext cx="2592288" cy="108012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円/楕円 7"/>
          <p:cNvSpPr/>
          <p:nvPr/>
        </p:nvSpPr>
        <p:spPr>
          <a:xfrm>
            <a:off x="5724128" y="4509120"/>
            <a:ext cx="1296144" cy="108012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939422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cs typeface="Times New Roman" pitchFamily="18" charset="0"/>
              </a:rPr>
              <a:t>Estimating </a:t>
            </a:r>
            <a:r>
              <a:rPr lang="en-US" altLang="ja-JP" i="1" dirty="0">
                <a:cs typeface="Times New Roman" pitchFamily="18" charset="0"/>
              </a:rPr>
              <a:t>α </a:t>
            </a:r>
            <a:r>
              <a:rPr lang="en-US" altLang="ja-JP" dirty="0" smtClean="0">
                <a:cs typeface="Times New Roman" pitchFamily="18" charset="0"/>
              </a:rPr>
              <a:t>Matte (</a:t>
            </a:r>
            <a:r>
              <a:rPr lang="en-US" altLang="ja-JP" dirty="0">
                <a:cs typeface="Times New Roman" pitchFamily="18" charset="0"/>
              </a:rPr>
              <a:t>2/2</a:t>
            </a:r>
            <a:r>
              <a:rPr lang="en-US" altLang="ja-JP" dirty="0" smtClean="0">
                <a:cs typeface="Times New Roman" pitchFamily="18" charset="0"/>
              </a:rPr>
              <a:t>)</a:t>
            </a:r>
            <a:endParaRPr kumimoji="1" lang="ja-JP" altLang="en-US" dirty="0"/>
          </a:p>
        </p:txBody>
      </p:sp>
      <p:sp>
        <p:nvSpPr>
          <p:cNvPr id="5" name="スライド番号プレースホルダー 4"/>
          <p:cNvSpPr>
            <a:spLocks noGrp="1"/>
          </p:cNvSpPr>
          <p:nvPr>
            <p:ph type="sldNum" sz="quarter" idx="12"/>
          </p:nvPr>
        </p:nvSpPr>
        <p:spPr/>
        <p:txBody>
          <a:bodyPr/>
          <a:lstStyle/>
          <a:p>
            <a:fld id="{F0B0AA45-409D-442A-9583-C1DE56245286}" type="slidenum">
              <a:rPr kumimoji="1" lang="ja-JP" altLang="en-US" smtClean="0"/>
              <a:t>25</a:t>
            </a:fld>
            <a:endParaRPr kumimoji="1" lang="ja-JP" altLang="en-US"/>
          </a:p>
        </p:txBody>
      </p:sp>
      <p:sp>
        <p:nvSpPr>
          <p:cNvPr id="3" name="コンテンツ プレースホルダー 2"/>
          <p:cNvSpPr>
            <a:spLocks noGrp="1"/>
          </p:cNvSpPr>
          <p:nvPr>
            <p:ph sz="quarter" idx="1"/>
          </p:nvPr>
        </p:nvSpPr>
        <p:spPr>
          <a:xfrm>
            <a:off x="457200" y="1218019"/>
            <a:ext cx="8229600" cy="4937760"/>
          </a:xfrm>
        </p:spPr>
        <p:txBody>
          <a:bodyPr>
            <a:normAutofit/>
          </a:bodyPr>
          <a:lstStyle/>
          <a:p>
            <a:r>
              <a:rPr kumimoji="1" lang="en-US" altLang="ja-JP" sz="2800" dirty="0" smtClean="0">
                <a:cs typeface="Times New Roman" pitchFamily="18" charset="0"/>
              </a:rPr>
              <a:t>Estimating camera parameters</a:t>
            </a:r>
          </a:p>
          <a:p>
            <a:pPr lvl="1"/>
            <a:r>
              <a:rPr lang="en-US" altLang="ja-JP" sz="2400" dirty="0" smtClean="0">
                <a:cs typeface="Times New Roman" pitchFamily="18" charset="0"/>
              </a:rPr>
              <a:t>We solve the following minimization problem</a:t>
            </a:r>
            <a:endParaRPr lang="ja-JP" altLang="en-US" sz="2400" dirty="0" smtClean="0">
              <a:cs typeface="Times New Roman" pitchFamily="18" charset="0"/>
            </a:endParaRPr>
          </a:p>
          <a:p>
            <a:endParaRPr kumimoji="1" lang="en-US" altLang="ja-JP" dirty="0" smtClean="0">
              <a:cs typeface="Times New Roman" pitchFamily="18" charset="0"/>
            </a:endParaRPr>
          </a:p>
          <a:p>
            <a:endParaRPr lang="en-US" altLang="ja-JP" dirty="0">
              <a:cs typeface="Times New Roman" pitchFamily="18" charset="0"/>
            </a:endParaRPr>
          </a:p>
          <a:p>
            <a:endParaRPr kumimoji="1" lang="en-US" altLang="ja-JP" dirty="0" smtClean="0">
              <a:cs typeface="Times New Roman" pitchFamily="18" charset="0"/>
            </a:endParaRPr>
          </a:p>
          <a:p>
            <a:endParaRPr lang="en-US" altLang="ja-JP" dirty="0">
              <a:cs typeface="Times New Roman" pitchFamily="18" charset="0"/>
            </a:endParaRPr>
          </a:p>
          <a:p>
            <a:endParaRPr lang="en-US" altLang="ja-JP" i="1" dirty="0" smtClean="0">
              <a:cs typeface="Times New Roman" pitchFamily="18" charset="0"/>
            </a:endParaRPr>
          </a:p>
          <a:p>
            <a:endParaRPr lang="en-US" altLang="ja-JP" sz="1400" i="1" dirty="0" smtClean="0">
              <a:cs typeface="Times New Roman" pitchFamily="18" charset="0"/>
            </a:endParaRPr>
          </a:p>
          <a:p>
            <a:r>
              <a:rPr lang="en-US" altLang="ja-JP" sz="2800" dirty="0" smtClean="0">
                <a:cs typeface="Times New Roman" pitchFamily="18" charset="0"/>
              </a:rPr>
              <a:t>Samples</a:t>
            </a:r>
            <a:r>
              <a:rPr lang="ja-JP" altLang="en-US" sz="2800" dirty="0">
                <a:cs typeface="Times New Roman" pitchFamily="18" charset="0"/>
              </a:rPr>
              <a:t> </a:t>
            </a:r>
            <a:r>
              <a:rPr lang="ja-JP" altLang="en-US" sz="2800" dirty="0" smtClean="0">
                <a:cs typeface="Times New Roman" pitchFamily="18" charset="0"/>
              </a:rPr>
              <a:t>               </a:t>
            </a:r>
            <a:r>
              <a:rPr lang="en-US" altLang="ja-JP" sz="2800" dirty="0" smtClean="0">
                <a:cs typeface="Times New Roman" pitchFamily="18" charset="0"/>
              </a:rPr>
              <a:t> are collected in a similar way to</a:t>
            </a:r>
            <a:br>
              <a:rPr lang="en-US" altLang="ja-JP" sz="2800" dirty="0" smtClean="0">
                <a:cs typeface="Times New Roman" pitchFamily="18" charset="0"/>
              </a:rPr>
            </a:br>
            <a:r>
              <a:rPr lang="en-US" altLang="ja-JP" sz="2800" i="1" dirty="0" smtClean="0">
                <a:cs typeface="Times New Roman" pitchFamily="18" charset="0"/>
              </a:rPr>
              <a:t>Robust matting </a:t>
            </a:r>
            <a:r>
              <a:rPr lang="en-US" altLang="ja-JP" sz="2800" dirty="0">
                <a:cs typeface="Times New Roman" pitchFamily="18" charset="0"/>
              </a:rPr>
              <a:t>[</a:t>
            </a:r>
            <a:r>
              <a:rPr lang="en-US" altLang="ja-JP" sz="2800" dirty="0">
                <a:solidFill>
                  <a:srgbClr val="00B050"/>
                </a:solidFill>
                <a:cs typeface="Times New Roman" pitchFamily="18" charset="0"/>
              </a:rPr>
              <a:t>Wang </a:t>
            </a:r>
            <a:r>
              <a:rPr lang="en-US" altLang="ja-JP" sz="2800" dirty="0" smtClean="0">
                <a:solidFill>
                  <a:srgbClr val="00B050"/>
                </a:solidFill>
                <a:cs typeface="Times New Roman" pitchFamily="18" charset="0"/>
              </a:rPr>
              <a:t>et</a:t>
            </a:r>
            <a:r>
              <a:rPr lang="ja-JP" altLang="en-US" sz="2800" dirty="0">
                <a:solidFill>
                  <a:srgbClr val="00B050"/>
                </a:solidFill>
                <a:cs typeface="Times New Roman" pitchFamily="18" charset="0"/>
              </a:rPr>
              <a:t> </a:t>
            </a:r>
            <a:r>
              <a:rPr lang="en-US" altLang="ja-JP" sz="2800" dirty="0" smtClean="0">
                <a:solidFill>
                  <a:srgbClr val="00B050"/>
                </a:solidFill>
                <a:cs typeface="Times New Roman" pitchFamily="18" charset="0"/>
              </a:rPr>
              <a:t>al</a:t>
            </a:r>
            <a:r>
              <a:rPr lang="en-US" altLang="ja-JP" sz="2800" dirty="0">
                <a:solidFill>
                  <a:srgbClr val="00B050"/>
                </a:solidFill>
                <a:cs typeface="Times New Roman" pitchFamily="18" charset="0"/>
              </a:rPr>
              <a:t>. 2007</a:t>
            </a:r>
            <a:r>
              <a:rPr lang="en-US" altLang="ja-JP" sz="2800" dirty="0" smtClean="0">
                <a:cs typeface="Times New Roman" pitchFamily="18" charset="0"/>
              </a:rPr>
              <a:t>] </a:t>
            </a:r>
            <a:endParaRPr kumimoji="1" lang="en-US" altLang="ja-JP" sz="2800" dirty="0" smtClean="0">
              <a:cs typeface="Times New Roman" pitchFamily="18" charset="0"/>
            </a:endParaRPr>
          </a:p>
        </p:txBody>
      </p:sp>
      <p:sp>
        <p:nvSpPr>
          <p:cNvPr id="9" name="正方形/長方形 8"/>
          <p:cNvSpPr/>
          <p:nvPr/>
        </p:nvSpPr>
        <p:spPr>
          <a:xfrm>
            <a:off x="683568" y="3573016"/>
            <a:ext cx="7920880" cy="864096"/>
          </a:xfrm>
          <a:prstGeom prst="rect">
            <a:avLst/>
          </a:prstGeom>
          <a:ln>
            <a:solidFill>
              <a:schemeClr val="tx1"/>
            </a:solidFill>
          </a:ln>
        </p:spPr>
        <p:txBody>
          <a:bodyPr wrap="square">
            <a:noAutofit/>
          </a:bodyPr>
          <a:lstStyle/>
          <a:p>
            <a:r>
              <a:rPr lang="en-US" altLang="ja-JP" sz="2400" i="1" dirty="0" smtClean="0">
                <a:cs typeface="Times New Roman" pitchFamily="18" charset="0"/>
              </a:rPr>
              <a:t>                  </a:t>
            </a:r>
            <a:r>
              <a:rPr lang="en-US" altLang="ja-JP" sz="2400" dirty="0" smtClean="0">
                <a:cs typeface="Times New Roman" pitchFamily="18" charset="0"/>
              </a:rPr>
              <a:t>: training samples</a:t>
            </a:r>
            <a:r>
              <a:rPr lang="en-US" altLang="ja-JP" sz="2400" i="1" dirty="0" smtClean="0">
                <a:cs typeface="Times New Roman" pitchFamily="18" charset="0"/>
              </a:rPr>
              <a:t>                        </a:t>
            </a:r>
          </a:p>
          <a:p>
            <a:r>
              <a:rPr lang="en-US" altLang="ja-JP" sz="2400" i="1" dirty="0">
                <a:cs typeface="Times New Roman" pitchFamily="18" charset="0"/>
              </a:rPr>
              <a:t> </a:t>
            </a:r>
            <a:r>
              <a:rPr lang="en-US" altLang="ja-JP" sz="2400" i="1" dirty="0" smtClean="0">
                <a:cs typeface="Times New Roman" pitchFamily="18" charset="0"/>
              </a:rPr>
              <a:t>                                        </a:t>
            </a:r>
            <a:r>
              <a:rPr lang="en-US" altLang="ja-JP" sz="2400" dirty="0" smtClean="0">
                <a:cs typeface="Times New Roman" pitchFamily="18" charset="0"/>
              </a:rPr>
              <a:t>: a set of training sample positions </a:t>
            </a:r>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1253" y="2348880"/>
            <a:ext cx="7478182" cy="9936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2684" y="4005064"/>
            <a:ext cx="3419276" cy="373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2"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4368" y="3622287"/>
            <a:ext cx="1451860" cy="4148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51720" y="4869160"/>
            <a:ext cx="1451860" cy="4148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343170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角丸四角形 35"/>
          <p:cNvSpPr/>
          <p:nvPr/>
        </p:nvSpPr>
        <p:spPr>
          <a:xfrm>
            <a:off x="4821808" y="1412776"/>
            <a:ext cx="3981389" cy="1993877"/>
          </a:xfrm>
          <a:prstGeom prst="roundRect">
            <a:avLst/>
          </a:prstGeom>
          <a:solidFill>
            <a:srgbClr val="FFD9D9"/>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角丸四角形 34"/>
          <p:cNvSpPr/>
          <p:nvPr/>
        </p:nvSpPr>
        <p:spPr>
          <a:xfrm>
            <a:off x="350954" y="4065189"/>
            <a:ext cx="8424746" cy="1929211"/>
          </a:xfrm>
          <a:prstGeom prst="roundRect">
            <a:avLst/>
          </a:prstGeom>
          <a:solidFill>
            <a:srgbClr val="D7E5E9"/>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角丸四角形 33"/>
          <p:cNvSpPr/>
          <p:nvPr/>
        </p:nvSpPr>
        <p:spPr>
          <a:xfrm>
            <a:off x="350954" y="1794024"/>
            <a:ext cx="4326838" cy="1622253"/>
          </a:xfrm>
          <a:prstGeom prst="roundRect">
            <a:avLst/>
          </a:prstGeom>
          <a:solidFill>
            <a:srgbClr val="D0EBB3"/>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p:ph type="title"/>
          </p:nvPr>
        </p:nvSpPr>
        <p:spPr/>
        <p:txBody>
          <a:bodyPr/>
          <a:lstStyle/>
          <a:p>
            <a:r>
              <a:rPr lang="en-US" altLang="ja-JP" dirty="0" smtClean="0"/>
              <a:t>Overview</a:t>
            </a:r>
            <a:endParaRPr kumimoji="1" lang="ja-JP" altLang="en-US" dirty="0"/>
          </a:p>
        </p:txBody>
      </p:sp>
      <p:sp>
        <p:nvSpPr>
          <p:cNvPr id="3" name="スライド番号プレースホルダー 2"/>
          <p:cNvSpPr>
            <a:spLocks noGrp="1"/>
          </p:cNvSpPr>
          <p:nvPr>
            <p:ph type="sldNum" sz="quarter" idx="12"/>
          </p:nvPr>
        </p:nvSpPr>
        <p:spPr/>
        <p:txBody>
          <a:bodyPr/>
          <a:lstStyle/>
          <a:p>
            <a:fld id="{F0B0AA45-409D-442A-9583-C1DE56245286}" type="slidenum">
              <a:rPr kumimoji="1" lang="ja-JP" altLang="en-US" smtClean="0"/>
              <a:t>26</a:t>
            </a:fld>
            <a:endParaRPr kumimoji="1" lang="ja-JP" altLang="en-US"/>
          </a:p>
        </p:txBody>
      </p:sp>
      <p:sp>
        <p:nvSpPr>
          <p:cNvPr id="6" name="テキスト ボックス 5"/>
          <p:cNvSpPr txBox="1"/>
          <p:nvPr/>
        </p:nvSpPr>
        <p:spPr>
          <a:xfrm>
            <a:off x="440878" y="2968565"/>
            <a:ext cx="1584088" cy="400110"/>
          </a:xfrm>
          <a:prstGeom prst="rect">
            <a:avLst/>
          </a:prstGeom>
          <a:noFill/>
        </p:spPr>
        <p:txBody>
          <a:bodyPr wrap="none" rtlCol="0">
            <a:spAutoFit/>
          </a:bodyPr>
          <a:lstStyle/>
          <a:p>
            <a:r>
              <a:rPr lang="en-US" altLang="ja-JP" sz="2000" dirty="0" smtClean="0">
                <a:cs typeface="Times New Roman" pitchFamily="18" charset="0"/>
              </a:rPr>
              <a:t>Input image</a:t>
            </a:r>
            <a:r>
              <a:rPr lang="ja-JP" altLang="en-US" sz="2000" dirty="0" smtClean="0"/>
              <a:t> </a:t>
            </a:r>
            <a:r>
              <a:rPr lang="en-US" altLang="ja-JP" sz="2000" b="1" dirty="0" smtClean="0">
                <a:cs typeface="Times New Roman" pitchFamily="18" charset="0"/>
              </a:rPr>
              <a:t>I</a:t>
            </a:r>
            <a:endParaRPr kumimoji="1" lang="ja-JP" altLang="en-US" sz="2000" dirty="0"/>
          </a:p>
        </p:txBody>
      </p:sp>
      <p:sp>
        <p:nvSpPr>
          <p:cNvPr id="7" name="テキスト ボックス 6"/>
          <p:cNvSpPr txBox="1"/>
          <p:nvPr/>
        </p:nvSpPr>
        <p:spPr>
          <a:xfrm>
            <a:off x="2679164" y="2954678"/>
            <a:ext cx="1285929" cy="400110"/>
          </a:xfrm>
          <a:prstGeom prst="rect">
            <a:avLst/>
          </a:prstGeom>
          <a:solidFill>
            <a:srgbClr val="D0EBB3"/>
          </a:solidFill>
        </p:spPr>
        <p:txBody>
          <a:bodyPr wrap="none" rtlCol="0">
            <a:spAutoFit/>
          </a:bodyPr>
          <a:lstStyle/>
          <a:p>
            <a:r>
              <a:rPr lang="en-US" altLang="ja-JP" sz="2000" dirty="0" smtClean="0">
                <a:cs typeface="Times New Roman" pitchFamily="18" charset="0"/>
              </a:rPr>
              <a:t>User input</a:t>
            </a:r>
            <a:endParaRPr kumimoji="1" lang="ja-JP" altLang="en-US" sz="2000" dirty="0">
              <a:cs typeface="Times New Roman" pitchFamily="18" charset="0"/>
            </a:endParaRPr>
          </a:p>
        </p:txBody>
      </p:sp>
      <p:cxnSp>
        <p:nvCxnSpPr>
          <p:cNvPr id="11" name="直線矢印コネクタ 10"/>
          <p:cNvCxnSpPr/>
          <p:nvPr/>
        </p:nvCxnSpPr>
        <p:spPr>
          <a:xfrm>
            <a:off x="1350580" y="3416277"/>
            <a:ext cx="0" cy="31890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2" name="テキスト ボックス 11"/>
          <p:cNvSpPr txBox="1"/>
          <p:nvPr/>
        </p:nvSpPr>
        <p:spPr>
          <a:xfrm>
            <a:off x="832767" y="3745226"/>
            <a:ext cx="994183" cy="400110"/>
          </a:xfrm>
          <a:prstGeom prst="rect">
            <a:avLst/>
          </a:prstGeom>
          <a:solidFill>
            <a:schemeClr val="bg1"/>
          </a:solidFill>
          <a:ln>
            <a:solidFill>
              <a:schemeClr val="tx1"/>
            </a:solidFill>
          </a:ln>
        </p:spPr>
        <p:txBody>
          <a:bodyPr wrap="none" rtlCol="0">
            <a:spAutoFit/>
          </a:bodyPr>
          <a:lstStyle/>
          <a:p>
            <a:r>
              <a:rPr lang="en-US" altLang="ja-JP" sz="2000" dirty="0" smtClean="0">
                <a:cs typeface="Times New Roman" pitchFamily="18" charset="0"/>
              </a:rPr>
              <a:t>Matting</a:t>
            </a:r>
            <a:endParaRPr kumimoji="1" lang="ja-JP" altLang="en-US" sz="2000" dirty="0">
              <a:cs typeface="Times New Roman" pitchFamily="18" charset="0"/>
            </a:endParaRPr>
          </a:p>
        </p:txBody>
      </p:sp>
      <p:cxnSp>
        <p:nvCxnSpPr>
          <p:cNvPr id="13" name="直線矢印コネクタ 12"/>
          <p:cNvCxnSpPr>
            <a:stCxn id="14" idx="3"/>
            <a:endCxn id="19" idx="1"/>
          </p:cNvCxnSpPr>
          <p:nvPr/>
        </p:nvCxnSpPr>
        <p:spPr>
          <a:xfrm flipV="1">
            <a:off x="1895759" y="5624496"/>
            <a:ext cx="287888" cy="1671"/>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4" name="テキスト ボックス 13"/>
          <p:cNvSpPr txBox="1"/>
          <p:nvPr/>
        </p:nvSpPr>
        <p:spPr>
          <a:xfrm>
            <a:off x="580975" y="5426112"/>
            <a:ext cx="1314784" cy="400110"/>
          </a:xfrm>
          <a:prstGeom prst="rect">
            <a:avLst/>
          </a:prstGeom>
          <a:solidFill>
            <a:schemeClr val="bg1"/>
          </a:solidFill>
          <a:ln w="12700">
            <a:solidFill>
              <a:schemeClr val="tx1"/>
            </a:solidFill>
          </a:ln>
        </p:spPr>
        <p:txBody>
          <a:bodyPr wrap="square" rtlCol="0">
            <a:spAutoFit/>
          </a:bodyPr>
          <a:lstStyle/>
          <a:p>
            <a:pPr algn="ctr"/>
            <a:r>
              <a:rPr lang="en-US" altLang="ja-JP" sz="2000" dirty="0" smtClean="0">
                <a:cs typeface="Times New Roman" pitchFamily="18" charset="0"/>
              </a:rPr>
              <a:t>Estimate</a:t>
            </a:r>
            <a:r>
              <a:rPr lang="ja-JP" altLang="en-US" sz="2000" dirty="0" smtClean="0">
                <a:cs typeface="Times New Roman" pitchFamily="18" charset="0"/>
              </a:rPr>
              <a:t> </a:t>
            </a:r>
            <a:r>
              <a:rPr lang="en-US" altLang="ja-JP" sz="2000" b="1" dirty="0" smtClean="0">
                <a:cs typeface="Times New Roman" pitchFamily="18" charset="0"/>
              </a:rPr>
              <a:t>T</a:t>
            </a:r>
          </a:p>
        </p:txBody>
      </p:sp>
      <p:sp>
        <p:nvSpPr>
          <p:cNvPr id="15" name="テキスト ボックス 14"/>
          <p:cNvSpPr txBox="1"/>
          <p:nvPr/>
        </p:nvSpPr>
        <p:spPr>
          <a:xfrm>
            <a:off x="6146178" y="5425585"/>
            <a:ext cx="1677103" cy="400110"/>
          </a:xfrm>
          <a:prstGeom prst="rect">
            <a:avLst/>
          </a:prstGeom>
          <a:solidFill>
            <a:schemeClr val="bg1"/>
          </a:solidFill>
          <a:ln>
            <a:solidFill>
              <a:schemeClr val="tx1"/>
            </a:solidFill>
          </a:ln>
        </p:spPr>
        <p:txBody>
          <a:bodyPr wrap="square" rtlCol="0">
            <a:spAutoFit/>
          </a:bodyPr>
          <a:lstStyle/>
          <a:p>
            <a:pPr algn="ctr"/>
            <a:r>
              <a:rPr lang="en-US" altLang="ja-JP" sz="2000" dirty="0" smtClean="0">
                <a:cs typeface="Times New Roman" pitchFamily="18" charset="0"/>
              </a:rPr>
              <a:t>Refine </a:t>
            </a:r>
            <a:r>
              <a:rPr lang="en-US" altLang="ja-JP" sz="2000" b="1" dirty="0" smtClean="0">
                <a:cs typeface="Times New Roman" pitchFamily="18" charset="0"/>
              </a:rPr>
              <a:t>R</a:t>
            </a:r>
            <a:r>
              <a:rPr lang="en-US" altLang="ja-JP" sz="2000" dirty="0" smtClean="0">
                <a:cs typeface="Times New Roman" pitchFamily="18" charset="0"/>
              </a:rPr>
              <a:t> &amp; α</a:t>
            </a:r>
          </a:p>
        </p:txBody>
      </p:sp>
      <p:cxnSp>
        <p:nvCxnSpPr>
          <p:cNvPr id="16" name="直線矢印コネクタ 15"/>
          <p:cNvCxnSpPr>
            <a:stCxn id="21" idx="3"/>
            <a:endCxn id="15" idx="1"/>
          </p:cNvCxnSpPr>
          <p:nvPr/>
        </p:nvCxnSpPr>
        <p:spPr>
          <a:xfrm>
            <a:off x="5132571" y="5621488"/>
            <a:ext cx="1013607" cy="4152"/>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9" name="テキスト ボックス 18"/>
          <p:cNvSpPr txBox="1"/>
          <p:nvPr/>
        </p:nvSpPr>
        <p:spPr>
          <a:xfrm>
            <a:off x="2183647" y="5424441"/>
            <a:ext cx="1314784" cy="400110"/>
          </a:xfrm>
          <a:prstGeom prst="rect">
            <a:avLst/>
          </a:prstGeom>
          <a:solidFill>
            <a:schemeClr val="bg1"/>
          </a:solidFill>
          <a:ln>
            <a:solidFill>
              <a:schemeClr val="tx1"/>
            </a:solidFill>
          </a:ln>
        </p:spPr>
        <p:txBody>
          <a:bodyPr wrap="square" rtlCol="0">
            <a:spAutoFit/>
          </a:bodyPr>
          <a:lstStyle/>
          <a:p>
            <a:pPr algn="ctr"/>
            <a:r>
              <a:rPr lang="en-US" altLang="ja-JP" sz="2000" dirty="0" smtClean="0">
                <a:cs typeface="Times New Roman" pitchFamily="18" charset="0"/>
              </a:rPr>
              <a:t>Estimate</a:t>
            </a:r>
            <a:r>
              <a:rPr lang="ja-JP" altLang="en-US" sz="2000" dirty="0" smtClean="0">
                <a:cs typeface="Times New Roman" pitchFamily="18" charset="0"/>
              </a:rPr>
              <a:t> </a:t>
            </a:r>
            <a:r>
              <a:rPr lang="en-US" altLang="ja-JP" sz="2000" i="1" dirty="0" smtClean="0">
                <a:cs typeface="Times New Roman" pitchFamily="18" charset="0"/>
              </a:rPr>
              <a:t>α</a:t>
            </a:r>
          </a:p>
        </p:txBody>
      </p:sp>
      <p:cxnSp>
        <p:nvCxnSpPr>
          <p:cNvPr id="20" name="直線矢印コネクタ 19"/>
          <p:cNvCxnSpPr/>
          <p:nvPr/>
        </p:nvCxnSpPr>
        <p:spPr>
          <a:xfrm flipV="1">
            <a:off x="3499209" y="5610448"/>
            <a:ext cx="287887" cy="1672"/>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1" name="テキスト ボックス 20"/>
          <p:cNvSpPr txBox="1"/>
          <p:nvPr/>
        </p:nvSpPr>
        <p:spPr>
          <a:xfrm>
            <a:off x="3778470" y="5421433"/>
            <a:ext cx="1354101" cy="400110"/>
          </a:xfrm>
          <a:prstGeom prst="rect">
            <a:avLst/>
          </a:prstGeom>
          <a:solidFill>
            <a:schemeClr val="bg1"/>
          </a:solidFill>
          <a:ln w="38100">
            <a:solidFill>
              <a:srgbClr val="FF0000"/>
            </a:solidFill>
          </a:ln>
        </p:spPr>
        <p:txBody>
          <a:bodyPr wrap="square" rtlCol="0">
            <a:spAutoFit/>
          </a:bodyPr>
          <a:lstStyle/>
          <a:p>
            <a:pPr algn="ctr"/>
            <a:r>
              <a:rPr lang="en-US" altLang="ja-JP" sz="2000" dirty="0" smtClean="0">
                <a:cs typeface="Times New Roman" pitchFamily="18" charset="0"/>
              </a:rPr>
              <a:t>Estimate</a:t>
            </a:r>
            <a:r>
              <a:rPr lang="ja-JP" altLang="en-US" sz="2000" dirty="0" smtClean="0">
                <a:cs typeface="Times New Roman" pitchFamily="18" charset="0"/>
              </a:rPr>
              <a:t> </a:t>
            </a:r>
            <a:r>
              <a:rPr lang="en-US" altLang="ja-JP" sz="2000" b="1" dirty="0" smtClean="0">
                <a:cs typeface="Times New Roman" pitchFamily="18" charset="0"/>
              </a:rPr>
              <a:t>R</a:t>
            </a:r>
          </a:p>
        </p:txBody>
      </p:sp>
      <p:sp>
        <p:nvSpPr>
          <p:cNvPr id="25" name="テキスト ボックス 24"/>
          <p:cNvSpPr txBox="1"/>
          <p:nvPr/>
        </p:nvSpPr>
        <p:spPr>
          <a:xfrm>
            <a:off x="6016814" y="2644891"/>
            <a:ext cx="2670924" cy="707886"/>
          </a:xfrm>
          <a:prstGeom prst="rect">
            <a:avLst/>
          </a:prstGeom>
          <a:noFill/>
        </p:spPr>
        <p:txBody>
          <a:bodyPr wrap="none" rtlCol="0">
            <a:spAutoFit/>
          </a:bodyPr>
          <a:lstStyle/>
          <a:p>
            <a:pPr algn="ctr"/>
            <a:r>
              <a:rPr lang="en-US" altLang="ja-JP" sz="2000" dirty="0" smtClean="0">
                <a:cs typeface="Times New Roman" pitchFamily="18" charset="0"/>
              </a:rPr>
              <a:t>Composite result</a:t>
            </a:r>
            <a:br>
              <a:rPr lang="en-US" altLang="ja-JP" sz="2000" dirty="0" smtClean="0">
                <a:cs typeface="Times New Roman" pitchFamily="18" charset="0"/>
              </a:rPr>
            </a:br>
            <a:r>
              <a:rPr lang="en-US" altLang="ja-JP" sz="2000" dirty="0" smtClean="0">
                <a:cs typeface="Times New Roman" pitchFamily="18" charset="0"/>
              </a:rPr>
              <a:t>with plausible reflection</a:t>
            </a:r>
            <a:endParaRPr kumimoji="1" lang="ja-JP" altLang="en-US" sz="2000" dirty="0">
              <a:cs typeface="Times New Roman" pitchFamily="18" charset="0"/>
            </a:endParaRPr>
          </a:p>
        </p:txBody>
      </p:sp>
      <p:pic>
        <p:nvPicPr>
          <p:cNvPr id="26" name="Picture 2" descr="C:\Users\Yuki Endo\Desktop\evalation_images\1\input.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9689" y="1938040"/>
            <a:ext cx="1386418" cy="1039814"/>
          </a:xfrm>
          <a:prstGeom prst="rect">
            <a:avLst/>
          </a:prstGeom>
          <a:solidFill>
            <a:srgbClr val="D0EBB3"/>
          </a:solidFill>
          <a:ln>
            <a:solidFill>
              <a:schemeClr val="tx1"/>
            </a:solidFill>
          </a:ln>
          <a:extLst/>
        </p:spPr>
      </p:pic>
      <p:pic>
        <p:nvPicPr>
          <p:cNvPr id="27" name="Picture 3" descr="C:\Users\Yuki Endo\Desktop\evalation_images\1\user_input.bmp"/>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57944" y="2130393"/>
            <a:ext cx="1117111" cy="837833"/>
          </a:xfrm>
          <a:prstGeom prst="rect">
            <a:avLst/>
          </a:prstGeom>
          <a:solidFill>
            <a:srgbClr val="D0EBB3"/>
          </a:solidFill>
          <a:ln>
            <a:solidFill>
              <a:schemeClr val="tx1"/>
            </a:solidFill>
          </a:ln>
          <a:extLst/>
        </p:spPr>
      </p:pic>
      <p:pic>
        <p:nvPicPr>
          <p:cNvPr id="28" name="Picture 4" descr="C:\Users\Yuki Endo\Desktop\evalation_images\1\user_input2.bmp"/>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116986" y="2130393"/>
            <a:ext cx="1129947" cy="847461"/>
          </a:xfrm>
          <a:prstGeom prst="rect">
            <a:avLst/>
          </a:prstGeom>
          <a:solidFill>
            <a:srgbClr val="D0EBB3"/>
          </a:solidFill>
          <a:ln>
            <a:solidFill>
              <a:schemeClr val="tx1"/>
            </a:solidFill>
          </a:ln>
          <a:extLst/>
        </p:spPr>
      </p:pic>
      <p:pic>
        <p:nvPicPr>
          <p:cNvPr id="29" name="Picture 5" descr="C:\Users\Yuki Endo\Desktop\evalation_images\1\t.bmp"/>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50781" y="4322073"/>
            <a:ext cx="1404234" cy="1053175"/>
          </a:xfrm>
          <a:prstGeom prst="rect">
            <a:avLst/>
          </a:prstGeom>
          <a:noFill/>
          <a:ln w="12700">
            <a:solidFill>
              <a:schemeClr val="tx1"/>
            </a:solidFill>
          </a:ln>
          <a:extLst>
            <a:ext uri="{909E8E84-426E-40DD-AFC4-6F175D3DCCD1}">
              <a14:hiddenFill xmlns:a14="http://schemas.microsoft.com/office/drawing/2010/main">
                <a:solidFill>
                  <a:srgbClr val="FFFFFF"/>
                </a:solidFill>
              </a14:hiddenFill>
            </a:ext>
          </a:extLst>
        </p:spPr>
      </p:pic>
      <p:pic>
        <p:nvPicPr>
          <p:cNvPr id="30" name="Picture 7" descr="C:\Users\Yuki Endo\Desktop\evalation_images\1\a_smooth.bmp"/>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157512" y="4314304"/>
            <a:ext cx="1414592" cy="106094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31" name="Picture 8" descr="C:\Users\Yuki Endo\Desktop\evalation_images\1\r.bmp"/>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600233" y="4314304"/>
            <a:ext cx="1389351" cy="1042013"/>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32" name="Picture 9" descr="C:\Users\Yuki Endo\Desktop\evalation_images\1\r_wave.bmp"/>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772938" y="4322073"/>
            <a:ext cx="1404234" cy="1053175"/>
          </a:xfrm>
          <a:prstGeom prst="rect">
            <a:avLst/>
          </a:prstGeom>
          <a:noFill/>
          <a:ln w="38100">
            <a:solidFill>
              <a:srgbClr val="FF0000"/>
            </a:solidFill>
          </a:ln>
          <a:extLst>
            <a:ext uri="{909E8E84-426E-40DD-AFC4-6F175D3DCCD1}">
              <a14:hiddenFill xmlns:a14="http://schemas.microsoft.com/office/drawing/2010/main">
                <a:solidFill>
                  <a:srgbClr val="FFFFFF"/>
                </a:solidFill>
              </a14:hiddenFill>
            </a:ext>
          </a:extLst>
        </p:spPr>
      </p:pic>
      <p:pic>
        <p:nvPicPr>
          <p:cNvPr id="33" name="Picture 10" descr="C:\Users\Yuki Endo\Desktop\evalation_images\1\a.bmp"/>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169268" y="4319624"/>
            <a:ext cx="1376231" cy="1032173"/>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2050" name="Picture 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944616" y="1974377"/>
            <a:ext cx="1022819" cy="7176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8" name="Picture 11" descr="C:\Users\Yuki Endo\Desktop\evalation_images\1\swan.bmp"/>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6067614" y="1565300"/>
            <a:ext cx="1492706" cy="1119529"/>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39" name="Picture 1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657462" y="1559011"/>
            <a:ext cx="951618" cy="1106256"/>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0" name="テキスト ボックス 39"/>
          <p:cNvSpPr txBox="1"/>
          <p:nvPr/>
        </p:nvSpPr>
        <p:spPr>
          <a:xfrm>
            <a:off x="4796408" y="2658120"/>
            <a:ext cx="1405449" cy="400110"/>
          </a:xfrm>
          <a:prstGeom prst="rect">
            <a:avLst/>
          </a:prstGeom>
          <a:noFill/>
        </p:spPr>
        <p:txBody>
          <a:bodyPr wrap="none" rtlCol="0">
            <a:spAutoFit/>
          </a:bodyPr>
          <a:lstStyle/>
          <a:p>
            <a:r>
              <a:rPr lang="en-US" altLang="ja-JP" sz="2000" dirty="0" smtClean="0">
                <a:cs typeface="Times New Roman" pitchFamily="18" charset="0"/>
              </a:rPr>
              <a:t>New object</a:t>
            </a:r>
            <a:endParaRPr kumimoji="1" lang="ja-JP" altLang="en-US" sz="2000" dirty="0">
              <a:cs typeface="Times New Roman" pitchFamily="18" charset="0"/>
            </a:endParaRPr>
          </a:p>
        </p:txBody>
      </p:sp>
      <p:sp>
        <p:nvSpPr>
          <p:cNvPr id="37" name="角丸四角形 36"/>
          <p:cNvSpPr/>
          <p:nvPr/>
        </p:nvSpPr>
        <p:spPr>
          <a:xfrm>
            <a:off x="7657462" y="2125064"/>
            <a:ext cx="951618" cy="559765"/>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テキスト ボックス 41"/>
          <p:cNvSpPr txBox="1"/>
          <p:nvPr/>
        </p:nvSpPr>
        <p:spPr>
          <a:xfrm>
            <a:off x="6105714" y="3344076"/>
            <a:ext cx="1507144" cy="400110"/>
          </a:xfrm>
          <a:prstGeom prst="rect">
            <a:avLst/>
          </a:prstGeom>
          <a:solidFill>
            <a:schemeClr val="bg1"/>
          </a:solidFill>
          <a:ln>
            <a:solidFill>
              <a:schemeClr val="tx1"/>
            </a:solidFill>
          </a:ln>
        </p:spPr>
        <p:txBody>
          <a:bodyPr wrap="none" rtlCol="0">
            <a:spAutoFit/>
          </a:bodyPr>
          <a:lstStyle/>
          <a:p>
            <a:r>
              <a:rPr lang="en-US" altLang="ja-JP" sz="2000" dirty="0" smtClean="0">
                <a:cs typeface="Times New Roman" pitchFamily="18" charset="0"/>
              </a:rPr>
              <a:t>Compositing</a:t>
            </a:r>
            <a:endParaRPr kumimoji="1" lang="ja-JP" altLang="en-US" sz="2000" dirty="0">
              <a:cs typeface="Times New Roman" pitchFamily="18" charset="0"/>
            </a:endParaRPr>
          </a:p>
        </p:txBody>
      </p:sp>
      <p:cxnSp>
        <p:nvCxnSpPr>
          <p:cNvPr id="45" name="直線矢印コネクタ 44"/>
          <p:cNvCxnSpPr/>
          <p:nvPr/>
        </p:nvCxnSpPr>
        <p:spPr>
          <a:xfrm flipV="1">
            <a:off x="6870994" y="3745226"/>
            <a:ext cx="0" cy="319963"/>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 name="正方形/長方形 3"/>
          <p:cNvSpPr/>
          <p:nvPr/>
        </p:nvSpPr>
        <p:spPr>
          <a:xfrm>
            <a:off x="5324391" y="4196386"/>
            <a:ext cx="3284689" cy="1680886"/>
          </a:xfrm>
          <a:prstGeom prst="rect">
            <a:avLst/>
          </a:prstGeom>
          <a:solidFill>
            <a:srgbClr val="D7E5E9">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正方形/長方形 40"/>
          <p:cNvSpPr/>
          <p:nvPr/>
        </p:nvSpPr>
        <p:spPr>
          <a:xfrm>
            <a:off x="545393" y="4196386"/>
            <a:ext cx="3097759" cy="1680886"/>
          </a:xfrm>
          <a:prstGeom prst="rect">
            <a:avLst/>
          </a:prstGeom>
          <a:solidFill>
            <a:srgbClr val="D7E5E9">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角丸四角形 43"/>
          <p:cNvSpPr/>
          <p:nvPr/>
        </p:nvSpPr>
        <p:spPr>
          <a:xfrm>
            <a:off x="251520" y="1224602"/>
            <a:ext cx="4544888" cy="2275372"/>
          </a:xfrm>
          <a:prstGeom prst="roundRect">
            <a:avLst/>
          </a:prstGeom>
          <a:solidFill>
            <a:schemeClr val="bg1">
              <a:alpha val="8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角丸四角形 45"/>
          <p:cNvSpPr/>
          <p:nvPr/>
        </p:nvSpPr>
        <p:spPr>
          <a:xfrm>
            <a:off x="4717140" y="1268760"/>
            <a:ext cx="4319356" cy="2636447"/>
          </a:xfrm>
          <a:prstGeom prst="roundRect">
            <a:avLst/>
          </a:prstGeom>
          <a:solidFill>
            <a:schemeClr val="bg1">
              <a:alpha val="8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50919981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cs typeface="Times New Roman" pitchFamily="18" charset="0"/>
              </a:rPr>
              <a:t>Estimating </a:t>
            </a:r>
            <a:r>
              <a:rPr lang="en-US" altLang="ja-JP" dirty="0" smtClean="0">
                <a:cs typeface="Times New Roman" pitchFamily="18" charset="0"/>
              </a:rPr>
              <a:t>Reflection Component R</a:t>
            </a:r>
            <a:endParaRPr kumimoji="1" lang="ja-JP" altLang="en-US" dirty="0"/>
          </a:p>
        </p:txBody>
      </p:sp>
      <p:sp>
        <p:nvSpPr>
          <p:cNvPr id="5" name="スライド番号プレースホルダー 4"/>
          <p:cNvSpPr>
            <a:spLocks noGrp="1"/>
          </p:cNvSpPr>
          <p:nvPr>
            <p:ph type="sldNum" sz="quarter" idx="12"/>
          </p:nvPr>
        </p:nvSpPr>
        <p:spPr/>
        <p:txBody>
          <a:bodyPr/>
          <a:lstStyle/>
          <a:p>
            <a:fld id="{F0B0AA45-409D-442A-9583-C1DE56245286}" type="slidenum">
              <a:rPr kumimoji="1" lang="ja-JP" altLang="en-US" smtClean="0"/>
              <a:t>27</a:t>
            </a:fld>
            <a:endParaRPr kumimoji="1" lang="ja-JP" altLang="en-US"/>
          </a:p>
        </p:txBody>
      </p:sp>
      <p:sp>
        <p:nvSpPr>
          <p:cNvPr id="3" name="コンテンツ プレースホルダー 2"/>
          <p:cNvSpPr>
            <a:spLocks noGrp="1"/>
          </p:cNvSpPr>
          <p:nvPr>
            <p:ph sz="quarter" idx="1"/>
          </p:nvPr>
        </p:nvSpPr>
        <p:spPr/>
        <p:txBody>
          <a:bodyPr/>
          <a:lstStyle/>
          <a:p>
            <a:r>
              <a:rPr lang="en-US" altLang="ja-JP" sz="2800" b="1" dirty="0" smtClean="0">
                <a:cs typeface="Times New Roman" pitchFamily="18" charset="0"/>
              </a:rPr>
              <a:t>R</a:t>
            </a:r>
            <a:r>
              <a:rPr lang="en-US" altLang="ja-JP" sz="2800" dirty="0" smtClean="0">
                <a:cs typeface="Times New Roman" pitchFamily="18" charset="0"/>
              </a:rPr>
              <a:t> can be calculated by the matting equation</a:t>
            </a:r>
            <a:endParaRPr kumimoji="1" lang="en-US" altLang="ja-JP" sz="2800" dirty="0" smtClean="0"/>
          </a:p>
          <a:p>
            <a:endParaRPr lang="en-US" altLang="ja-JP" dirty="0"/>
          </a:p>
          <a:p>
            <a:endParaRPr kumimoji="1" lang="en-US" altLang="ja-JP" dirty="0" smtClean="0"/>
          </a:p>
          <a:p>
            <a:endParaRPr kumimoji="1" lang="en-US" altLang="ja-JP" dirty="0" smtClean="0"/>
          </a:p>
          <a:p>
            <a:r>
              <a:rPr lang="en-US" altLang="ja-JP" sz="2800" dirty="0" smtClean="0">
                <a:solidFill>
                  <a:srgbClr val="FF0000"/>
                </a:solidFill>
                <a:cs typeface="Times New Roman" pitchFamily="18" charset="0"/>
              </a:rPr>
              <a:t>But</a:t>
            </a:r>
            <a:r>
              <a:rPr lang="en-US" altLang="ja-JP" sz="2800" i="1" dirty="0" smtClean="0">
                <a:solidFill>
                  <a:srgbClr val="FF0000"/>
                </a:solidFill>
                <a:cs typeface="Times New Roman" pitchFamily="18" charset="0"/>
              </a:rPr>
              <a:t> α </a:t>
            </a:r>
            <a:r>
              <a:rPr lang="en-US" altLang="ja-JP" sz="2800" dirty="0" smtClean="0">
                <a:solidFill>
                  <a:srgbClr val="FF0000"/>
                </a:solidFill>
                <a:cs typeface="Times New Roman" pitchFamily="18" charset="0"/>
              </a:rPr>
              <a:t>is smooth, R contains high-frequency residuals</a:t>
            </a:r>
            <a:endParaRPr lang="en-US" altLang="ja-JP" dirty="0" smtClean="0">
              <a:solidFill>
                <a:srgbClr val="FF0000"/>
              </a:solidFill>
              <a:cs typeface="Times New Roman" pitchFamily="18" charset="0"/>
            </a:endParaRPr>
          </a:p>
        </p:txBody>
      </p:sp>
      <p:sp>
        <p:nvSpPr>
          <p:cNvPr id="4" name="テキスト ボックス 3"/>
          <p:cNvSpPr txBox="1"/>
          <p:nvPr/>
        </p:nvSpPr>
        <p:spPr>
          <a:xfrm>
            <a:off x="1907704" y="1858774"/>
            <a:ext cx="5356531" cy="584775"/>
          </a:xfrm>
          <a:prstGeom prst="rect">
            <a:avLst/>
          </a:prstGeom>
          <a:noFill/>
          <a:ln>
            <a:noFill/>
          </a:ln>
        </p:spPr>
        <p:txBody>
          <a:bodyPr wrap="none" rtlCol="0">
            <a:spAutoFit/>
          </a:bodyPr>
          <a:lstStyle/>
          <a:p>
            <a:r>
              <a:rPr lang="en-US" altLang="ja-JP" sz="3200" b="1" dirty="0" smtClean="0">
                <a:latin typeface="Times New Roman" pitchFamily="18" charset="0"/>
                <a:cs typeface="Times New Roman" pitchFamily="18" charset="0"/>
              </a:rPr>
              <a:t>I(x) = </a:t>
            </a:r>
            <a:r>
              <a:rPr lang="en-US" altLang="ja-JP" sz="3200" i="1" dirty="0" smtClean="0">
                <a:latin typeface="Times New Roman" pitchFamily="18" charset="0"/>
                <a:cs typeface="Times New Roman" pitchFamily="18" charset="0"/>
              </a:rPr>
              <a:t>α</a:t>
            </a:r>
            <a:r>
              <a:rPr lang="en-US" altLang="ja-JP" sz="3200" b="1" dirty="0" smtClean="0">
                <a:latin typeface="Times New Roman" pitchFamily="18" charset="0"/>
                <a:cs typeface="Times New Roman" pitchFamily="18" charset="0"/>
              </a:rPr>
              <a:t>(x) R(x) + (1 – </a:t>
            </a:r>
            <a:r>
              <a:rPr lang="en-US" altLang="ja-JP" sz="3200" i="1" dirty="0" smtClean="0">
                <a:latin typeface="Times New Roman" pitchFamily="18" charset="0"/>
                <a:cs typeface="Times New Roman" pitchFamily="18" charset="0"/>
              </a:rPr>
              <a:t>α</a:t>
            </a:r>
            <a:r>
              <a:rPr lang="en-US" altLang="ja-JP" sz="3200" b="1" dirty="0" smtClean="0">
                <a:latin typeface="Times New Roman" pitchFamily="18" charset="0"/>
                <a:cs typeface="Times New Roman" pitchFamily="18" charset="0"/>
              </a:rPr>
              <a:t>(</a:t>
            </a:r>
            <a:r>
              <a:rPr lang="en-US" altLang="ja-JP" sz="3200" b="1" dirty="0">
                <a:latin typeface="Times New Roman" pitchFamily="18" charset="0"/>
                <a:cs typeface="Times New Roman" pitchFamily="18" charset="0"/>
              </a:rPr>
              <a:t>x)) </a:t>
            </a:r>
            <a:r>
              <a:rPr lang="en-US" altLang="ja-JP" sz="3200" b="1" dirty="0" smtClean="0">
                <a:latin typeface="Times New Roman" pitchFamily="18" charset="0"/>
                <a:cs typeface="Times New Roman" pitchFamily="18" charset="0"/>
              </a:rPr>
              <a:t>T</a:t>
            </a:r>
            <a:endParaRPr kumimoji="1" lang="ja-JP" altLang="en-US" sz="3200" b="1" dirty="0">
              <a:latin typeface="Times New Roman" pitchFamily="18" charset="0"/>
              <a:cs typeface="Times New Roman" pitchFamily="18" charset="0"/>
            </a:endParaRPr>
          </a:p>
        </p:txBody>
      </p:sp>
      <p:sp>
        <p:nvSpPr>
          <p:cNvPr id="6" name="正方形/長方形 5"/>
          <p:cNvSpPr/>
          <p:nvPr/>
        </p:nvSpPr>
        <p:spPr>
          <a:xfrm>
            <a:off x="6726676" y="5691173"/>
            <a:ext cx="1268681" cy="400110"/>
          </a:xfrm>
          <a:prstGeom prst="rect">
            <a:avLst/>
          </a:prstGeom>
        </p:spPr>
        <p:txBody>
          <a:bodyPr wrap="none">
            <a:spAutoFit/>
          </a:bodyPr>
          <a:lstStyle/>
          <a:p>
            <a:r>
              <a:rPr lang="en-US" altLang="ja-JP" sz="2000" dirty="0" smtClean="0">
                <a:cs typeface="Times New Roman" pitchFamily="18" charset="0"/>
              </a:rPr>
              <a:t>Current </a:t>
            </a:r>
            <a:r>
              <a:rPr lang="en-US" altLang="ja-JP" sz="2000" b="1" dirty="0" smtClean="0">
                <a:cs typeface="Times New Roman" pitchFamily="18" charset="0"/>
              </a:rPr>
              <a:t>R</a:t>
            </a:r>
            <a:endParaRPr lang="ja-JP" altLang="en-US" sz="2000" dirty="0"/>
          </a:p>
        </p:txBody>
      </p:sp>
      <p:sp>
        <p:nvSpPr>
          <p:cNvPr id="10" name="正方形/長方形 9"/>
          <p:cNvSpPr/>
          <p:nvPr/>
        </p:nvSpPr>
        <p:spPr>
          <a:xfrm>
            <a:off x="3982360" y="5673310"/>
            <a:ext cx="1241430" cy="400110"/>
          </a:xfrm>
          <a:prstGeom prst="rect">
            <a:avLst/>
          </a:prstGeom>
        </p:spPr>
        <p:txBody>
          <a:bodyPr wrap="none">
            <a:spAutoFit/>
          </a:bodyPr>
          <a:lstStyle/>
          <a:p>
            <a:r>
              <a:rPr lang="en-US" altLang="ja-JP" sz="2000" dirty="0" smtClean="0">
                <a:cs typeface="Times New Roman" pitchFamily="18" charset="0"/>
              </a:rPr>
              <a:t>Current </a:t>
            </a:r>
            <a:r>
              <a:rPr lang="en-US" altLang="ja-JP" sz="2000" i="1" dirty="0" smtClean="0">
                <a:cs typeface="Times New Roman" pitchFamily="18" charset="0"/>
              </a:rPr>
              <a:t>α</a:t>
            </a:r>
            <a:endParaRPr lang="ja-JP" altLang="en-US" sz="2000" dirty="0"/>
          </a:p>
        </p:txBody>
      </p:sp>
      <p:sp>
        <p:nvSpPr>
          <p:cNvPr id="7" name="テキスト ボックス 6"/>
          <p:cNvSpPr txBox="1"/>
          <p:nvPr/>
        </p:nvSpPr>
        <p:spPr>
          <a:xfrm>
            <a:off x="1423572" y="5673310"/>
            <a:ext cx="718466" cy="400110"/>
          </a:xfrm>
          <a:prstGeom prst="rect">
            <a:avLst/>
          </a:prstGeom>
          <a:noFill/>
        </p:spPr>
        <p:txBody>
          <a:bodyPr wrap="none" rtlCol="0">
            <a:spAutoFit/>
          </a:bodyPr>
          <a:lstStyle/>
          <a:p>
            <a:r>
              <a:rPr lang="en-US" altLang="ja-JP" sz="2000" dirty="0" smtClean="0">
                <a:cs typeface="Times New Roman" pitchFamily="18" charset="0"/>
              </a:rPr>
              <a:t>Input</a:t>
            </a:r>
            <a:endParaRPr kumimoji="1" lang="ja-JP" altLang="en-US" sz="2000" dirty="0">
              <a:cs typeface="Times New Roman" pitchFamily="18" charset="0"/>
            </a:endParaRPr>
          </a:p>
        </p:txBody>
      </p:sp>
      <p:pic>
        <p:nvPicPr>
          <p:cNvPr id="2050" name="Picture 2" descr="C:\Users\Yuki Endo\Desktop\0204\reflection_a.bm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5856" y="3805245"/>
            <a:ext cx="2513346" cy="1885206"/>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7" name="Picture 2" descr="C:\Users\Yuki Endo\Desktop\evalation_images\1\input.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0949" y="3781641"/>
            <a:ext cx="2523713" cy="1892786"/>
          </a:xfrm>
          <a:prstGeom prst="rect">
            <a:avLst/>
          </a:prstGeom>
          <a:solidFill>
            <a:srgbClr val="D0EBB3"/>
          </a:solidFill>
          <a:ln>
            <a:solidFill>
              <a:schemeClr val="tx1"/>
            </a:solidFill>
          </a:ln>
          <a:extLst/>
        </p:spPr>
      </p:pic>
      <p:pic>
        <p:nvPicPr>
          <p:cNvPr id="18" name="Picture 9" descr="C:\Users\Yuki Endo\Desktop\evalation_images\1\r_wave.bmp"/>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045434" y="3798584"/>
            <a:ext cx="2523453" cy="1892589"/>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grpSp>
        <p:nvGrpSpPr>
          <p:cNvPr id="11" name="グループ化 10"/>
          <p:cNvGrpSpPr/>
          <p:nvPr/>
        </p:nvGrpSpPr>
        <p:grpSpPr>
          <a:xfrm>
            <a:off x="3165348" y="1251274"/>
            <a:ext cx="5511108" cy="2384549"/>
            <a:chOff x="3165348" y="3933056"/>
            <a:chExt cx="5511108" cy="2384549"/>
          </a:xfrm>
        </p:grpSpPr>
        <p:sp>
          <p:nvSpPr>
            <p:cNvPr id="8" name="角丸四角形 7"/>
            <p:cNvSpPr/>
            <p:nvPr/>
          </p:nvSpPr>
          <p:spPr>
            <a:xfrm>
              <a:off x="3165348" y="3933056"/>
              <a:ext cx="5511108" cy="2384549"/>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5203046" y="5917495"/>
              <a:ext cx="1595309" cy="400110"/>
            </a:xfrm>
            <a:prstGeom prst="rect">
              <a:avLst/>
            </a:prstGeom>
            <a:solidFill>
              <a:schemeClr val="bg1"/>
            </a:solidFill>
          </p:spPr>
          <p:txBody>
            <a:bodyPr wrap="none">
              <a:spAutoFit/>
            </a:bodyPr>
            <a:lstStyle/>
            <a:p>
              <a:r>
                <a:rPr lang="en-US" altLang="ja-JP" sz="2000" dirty="0" smtClean="0">
                  <a:cs typeface="Times New Roman" pitchFamily="18" charset="0"/>
                </a:rPr>
                <a:t>Ground</a:t>
              </a:r>
              <a:r>
                <a:rPr lang="en-US" altLang="ja-JP" sz="2000" dirty="0">
                  <a:cs typeface="Times New Roman" pitchFamily="18" charset="0"/>
                </a:rPr>
                <a:t> </a:t>
              </a:r>
              <a:r>
                <a:rPr lang="en-US" altLang="ja-JP" sz="2000" dirty="0" smtClean="0">
                  <a:cs typeface="Times New Roman" pitchFamily="18" charset="0"/>
                </a:rPr>
                <a:t>truth</a:t>
              </a:r>
              <a:endParaRPr lang="ja-JP" altLang="en-US" sz="2000" dirty="0">
                <a:cs typeface="Times New Roman" pitchFamily="18" charset="0"/>
              </a:endParaRPr>
            </a:p>
          </p:txBody>
        </p:sp>
        <p:pic>
          <p:nvPicPr>
            <p:cNvPr id="2052" name="Picture 4" descr="C:\Users\Yuki Endo\Desktop\0204\reflection_a_g.bmp"/>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52710" y="4080356"/>
              <a:ext cx="2493974" cy="1870675"/>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9" name="Picture 13" descr="C:\Users\Yuki Endo\Desktop\evalation_images\1\reflection_image.bmp"/>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17248" y="4077072"/>
              <a:ext cx="2493974" cy="1870481"/>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6002233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角丸四角形 35"/>
          <p:cNvSpPr/>
          <p:nvPr/>
        </p:nvSpPr>
        <p:spPr>
          <a:xfrm>
            <a:off x="4821808" y="1412776"/>
            <a:ext cx="3981389" cy="1993877"/>
          </a:xfrm>
          <a:prstGeom prst="roundRect">
            <a:avLst/>
          </a:prstGeom>
          <a:solidFill>
            <a:srgbClr val="FFD9D9"/>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角丸四角形 34"/>
          <p:cNvSpPr/>
          <p:nvPr/>
        </p:nvSpPr>
        <p:spPr>
          <a:xfrm>
            <a:off x="350954" y="4065189"/>
            <a:ext cx="8424746" cy="1929211"/>
          </a:xfrm>
          <a:prstGeom prst="roundRect">
            <a:avLst/>
          </a:prstGeom>
          <a:solidFill>
            <a:srgbClr val="D7E5E9"/>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角丸四角形 33"/>
          <p:cNvSpPr/>
          <p:nvPr/>
        </p:nvSpPr>
        <p:spPr>
          <a:xfrm>
            <a:off x="350954" y="1794024"/>
            <a:ext cx="4326838" cy="1622253"/>
          </a:xfrm>
          <a:prstGeom prst="roundRect">
            <a:avLst/>
          </a:prstGeom>
          <a:solidFill>
            <a:srgbClr val="D0EBB3"/>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p:ph type="title"/>
          </p:nvPr>
        </p:nvSpPr>
        <p:spPr/>
        <p:txBody>
          <a:bodyPr/>
          <a:lstStyle/>
          <a:p>
            <a:r>
              <a:rPr lang="en-US" altLang="ja-JP" dirty="0" smtClean="0"/>
              <a:t>Overview</a:t>
            </a:r>
            <a:endParaRPr kumimoji="1" lang="ja-JP" altLang="en-US" dirty="0"/>
          </a:p>
        </p:txBody>
      </p:sp>
      <p:sp>
        <p:nvSpPr>
          <p:cNvPr id="3" name="スライド番号プレースホルダー 2"/>
          <p:cNvSpPr>
            <a:spLocks noGrp="1"/>
          </p:cNvSpPr>
          <p:nvPr>
            <p:ph type="sldNum" sz="quarter" idx="12"/>
          </p:nvPr>
        </p:nvSpPr>
        <p:spPr/>
        <p:txBody>
          <a:bodyPr/>
          <a:lstStyle/>
          <a:p>
            <a:fld id="{F0B0AA45-409D-442A-9583-C1DE56245286}" type="slidenum">
              <a:rPr kumimoji="1" lang="ja-JP" altLang="en-US" smtClean="0"/>
              <a:t>28</a:t>
            </a:fld>
            <a:endParaRPr kumimoji="1" lang="ja-JP" altLang="en-US"/>
          </a:p>
        </p:txBody>
      </p:sp>
      <p:sp>
        <p:nvSpPr>
          <p:cNvPr id="6" name="テキスト ボックス 5"/>
          <p:cNvSpPr txBox="1"/>
          <p:nvPr/>
        </p:nvSpPr>
        <p:spPr>
          <a:xfrm>
            <a:off x="440878" y="2968565"/>
            <a:ext cx="1584088" cy="400110"/>
          </a:xfrm>
          <a:prstGeom prst="rect">
            <a:avLst/>
          </a:prstGeom>
          <a:noFill/>
        </p:spPr>
        <p:txBody>
          <a:bodyPr wrap="none" rtlCol="0">
            <a:spAutoFit/>
          </a:bodyPr>
          <a:lstStyle/>
          <a:p>
            <a:r>
              <a:rPr lang="en-US" altLang="ja-JP" sz="2000" dirty="0" smtClean="0">
                <a:cs typeface="Times New Roman" pitchFamily="18" charset="0"/>
              </a:rPr>
              <a:t>Input image</a:t>
            </a:r>
            <a:r>
              <a:rPr lang="ja-JP" altLang="en-US" sz="2000" dirty="0" smtClean="0"/>
              <a:t> </a:t>
            </a:r>
            <a:r>
              <a:rPr lang="en-US" altLang="ja-JP" sz="2000" b="1" dirty="0" smtClean="0">
                <a:cs typeface="Times New Roman" pitchFamily="18" charset="0"/>
              </a:rPr>
              <a:t>I</a:t>
            </a:r>
            <a:endParaRPr kumimoji="1" lang="ja-JP" altLang="en-US" sz="2000" dirty="0"/>
          </a:p>
        </p:txBody>
      </p:sp>
      <p:sp>
        <p:nvSpPr>
          <p:cNvPr id="7" name="テキスト ボックス 6"/>
          <p:cNvSpPr txBox="1"/>
          <p:nvPr/>
        </p:nvSpPr>
        <p:spPr>
          <a:xfrm>
            <a:off x="2679164" y="2954678"/>
            <a:ext cx="1285929" cy="400110"/>
          </a:xfrm>
          <a:prstGeom prst="rect">
            <a:avLst/>
          </a:prstGeom>
          <a:solidFill>
            <a:srgbClr val="D0EBB3"/>
          </a:solidFill>
        </p:spPr>
        <p:txBody>
          <a:bodyPr wrap="none" rtlCol="0">
            <a:spAutoFit/>
          </a:bodyPr>
          <a:lstStyle/>
          <a:p>
            <a:r>
              <a:rPr lang="en-US" altLang="ja-JP" sz="2000" dirty="0" smtClean="0">
                <a:cs typeface="Times New Roman" pitchFamily="18" charset="0"/>
              </a:rPr>
              <a:t>User input</a:t>
            </a:r>
            <a:endParaRPr kumimoji="1" lang="ja-JP" altLang="en-US" sz="2000" dirty="0">
              <a:cs typeface="Times New Roman" pitchFamily="18" charset="0"/>
            </a:endParaRPr>
          </a:p>
        </p:txBody>
      </p:sp>
      <p:cxnSp>
        <p:nvCxnSpPr>
          <p:cNvPr id="11" name="直線矢印コネクタ 10"/>
          <p:cNvCxnSpPr/>
          <p:nvPr/>
        </p:nvCxnSpPr>
        <p:spPr>
          <a:xfrm>
            <a:off x="1350580" y="3416277"/>
            <a:ext cx="0" cy="31890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2" name="テキスト ボックス 11"/>
          <p:cNvSpPr txBox="1"/>
          <p:nvPr/>
        </p:nvSpPr>
        <p:spPr>
          <a:xfrm>
            <a:off x="832767" y="3745226"/>
            <a:ext cx="994183" cy="400110"/>
          </a:xfrm>
          <a:prstGeom prst="rect">
            <a:avLst/>
          </a:prstGeom>
          <a:solidFill>
            <a:schemeClr val="bg1"/>
          </a:solidFill>
          <a:ln>
            <a:solidFill>
              <a:schemeClr val="tx1"/>
            </a:solidFill>
          </a:ln>
        </p:spPr>
        <p:txBody>
          <a:bodyPr wrap="none" rtlCol="0">
            <a:spAutoFit/>
          </a:bodyPr>
          <a:lstStyle/>
          <a:p>
            <a:r>
              <a:rPr lang="en-US" altLang="ja-JP" sz="2000" dirty="0" smtClean="0">
                <a:cs typeface="Times New Roman" pitchFamily="18" charset="0"/>
              </a:rPr>
              <a:t>Matting</a:t>
            </a:r>
            <a:endParaRPr kumimoji="1" lang="ja-JP" altLang="en-US" sz="2000" dirty="0">
              <a:cs typeface="Times New Roman" pitchFamily="18" charset="0"/>
            </a:endParaRPr>
          </a:p>
        </p:txBody>
      </p:sp>
      <p:cxnSp>
        <p:nvCxnSpPr>
          <p:cNvPr id="13" name="直線矢印コネクタ 12"/>
          <p:cNvCxnSpPr>
            <a:stCxn id="14" idx="3"/>
            <a:endCxn id="19" idx="1"/>
          </p:cNvCxnSpPr>
          <p:nvPr/>
        </p:nvCxnSpPr>
        <p:spPr>
          <a:xfrm flipV="1">
            <a:off x="1895759" y="5624496"/>
            <a:ext cx="287888" cy="1671"/>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4" name="テキスト ボックス 13"/>
          <p:cNvSpPr txBox="1"/>
          <p:nvPr/>
        </p:nvSpPr>
        <p:spPr>
          <a:xfrm>
            <a:off x="580975" y="5426112"/>
            <a:ext cx="1314784" cy="400110"/>
          </a:xfrm>
          <a:prstGeom prst="rect">
            <a:avLst/>
          </a:prstGeom>
          <a:solidFill>
            <a:schemeClr val="bg1"/>
          </a:solidFill>
          <a:ln w="12700">
            <a:solidFill>
              <a:schemeClr val="tx1"/>
            </a:solidFill>
          </a:ln>
        </p:spPr>
        <p:txBody>
          <a:bodyPr wrap="square" rtlCol="0">
            <a:spAutoFit/>
          </a:bodyPr>
          <a:lstStyle/>
          <a:p>
            <a:pPr algn="ctr"/>
            <a:r>
              <a:rPr lang="en-US" altLang="ja-JP" sz="2000" dirty="0" smtClean="0">
                <a:cs typeface="Times New Roman" pitchFamily="18" charset="0"/>
              </a:rPr>
              <a:t>Estimate</a:t>
            </a:r>
            <a:r>
              <a:rPr lang="ja-JP" altLang="en-US" sz="2000" dirty="0" smtClean="0">
                <a:cs typeface="Times New Roman" pitchFamily="18" charset="0"/>
              </a:rPr>
              <a:t> </a:t>
            </a:r>
            <a:r>
              <a:rPr lang="en-US" altLang="ja-JP" sz="2000" b="1" dirty="0" smtClean="0">
                <a:cs typeface="Times New Roman" pitchFamily="18" charset="0"/>
              </a:rPr>
              <a:t>T</a:t>
            </a:r>
          </a:p>
        </p:txBody>
      </p:sp>
      <p:sp>
        <p:nvSpPr>
          <p:cNvPr id="15" name="テキスト ボックス 14"/>
          <p:cNvSpPr txBox="1"/>
          <p:nvPr/>
        </p:nvSpPr>
        <p:spPr>
          <a:xfrm>
            <a:off x="6146178" y="5425585"/>
            <a:ext cx="1677103" cy="400110"/>
          </a:xfrm>
          <a:prstGeom prst="rect">
            <a:avLst/>
          </a:prstGeom>
          <a:solidFill>
            <a:schemeClr val="bg1"/>
          </a:solidFill>
          <a:ln w="38100">
            <a:solidFill>
              <a:srgbClr val="FF0000"/>
            </a:solidFill>
          </a:ln>
        </p:spPr>
        <p:txBody>
          <a:bodyPr wrap="square" rtlCol="0">
            <a:spAutoFit/>
          </a:bodyPr>
          <a:lstStyle/>
          <a:p>
            <a:pPr algn="ctr"/>
            <a:r>
              <a:rPr lang="en-US" altLang="ja-JP" sz="2000" dirty="0" smtClean="0">
                <a:cs typeface="Times New Roman" pitchFamily="18" charset="0"/>
              </a:rPr>
              <a:t>Refine </a:t>
            </a:r>
            <a:r>
              <a:rPr lang="en-US" altLang="ja-JP" sz="2000" b="1" dirty="0" smtClean="0">
                <a:cs typeface="Times New Roman" pitchFamily="18" charset="0"/>
              </a:rPr>
              <a:t>R</a:t>
            </a:r>
            <a:r>
              <a:rPr lang="en-US" altLang="ja-JP" sz="2000" dirty="0" smtClean="0">
                <a:cs typeface="Times New Roman" pitchFamily="18" charset="0"/>
              </a:rPr>
              <a:t> &amp; α</a:t>
            </a:r>
          </a:p>
        </p:txBody>
      </p:sp>
      <p:cxnSp>
        <p:nvCxnSpPr>
          <p:cNvPr id="16" name="直線矢印コネクタ 15"/>
          <p:cNvCxnSpPr>
            <a:stCxn id="21" idx="3"/>
            <a:endCxn id="15" idx="1"/>
          </p:cNvCxnSpPr>
          <p:nvPr/>
        </p:nvCxnSpPr>
        <p:spPr>
          <a:xfrm>
            <a:off x="5132571" y="5621488"/>
            <a:ext cx="1013607" cy="4152"/>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9" name="テキスト ボックス 18"/>
          <p:cNvSpPr txBox="1"/>
          <p:nvPr/>
        </p:nvSpPr>
        <p:spPr>
          <a:xfrm>
            <a:off x="2183647" y="5424441"/>
            <a:ext cx="1314784" cy="400110"/>
          </a:xfrm>
          <a:prstGeom prst="rect">
            <a:avLst/>
          </a:prstGeom>
          <a:solidFill>
            <a:schemeClr val="bg1"/>
          </a:solidFill>
          <a:ln>
            <a:solidFill>
              <a:schemeClr val="tx1"/>
            </a:solidFill>
          </a:ln>
        </p:spPr>
        <p:txBody>
          <a:bodyPr wrap="square" rtlCol="0">
            <a:spAutoFit/>
          </a:bodyPr>
          <a:lstStyle/>
          <a:p>
            <a:pPr algn="ctr"/>
            <a:r>
              <a:rPr lang="en-US" altLang="ja-JP" sz="2000" dirty="0" smtClean="0">
                <a:cs typeface="Times New Roman" pitchFamily="18" charset="0"/>
              </a:rPr>
              <a:t>Estimate</a:t>
            </a:r>
            <a:r>
              <a:rPr lang="ja-JP" altLang="en-US" sz="2000" dirty="0" smtClean="0">
                <a:cs typeface="Times New Roman" pitchFamily="18" charset="0"/>
              </a:rPr>
              <a:t> </a:t>
            </a:r>
            <a:r>
              <a:rPr lang="en-US" altLang="ja-JP" sz="2000" i="1" dirty="0" smtClean="0">
                <a:cs typeface="Times New Roman" pitchFamily="18" charset="0"/>
              </a:rPr>
              <a:t>α</a:t>
            </a:r>
          </a:p>
        </p:txBody>
      </p:sp>
      <p:cxnSp>
        <p:nvCxnSpPr>
          <p:cNvPr id="20" name="直線矢印コネクタ 19"/>
          <p:cNvCxnSpPr/>
          <p:nvPr/>
        </p:nvCxnSpPr>
        <p:spPr>
          <a:xfrm flipV="1">
            <a:off x="3499209" y="5610448"/>
            <a:ext cx="287887" cy="1672"/>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1" name="テキスト ボックス 20"/>
          <p:cNvSpPr txBox="1"/>
          <p:nvPr/>
        </p:nvSpPr>
        <p:spPr>
          <a:xfrm>
            <a:off x="3778470" y="5421433"/>
            <a:ext cx="1354101" cy="400110"/>
          </a:xfrm>
          <a:prstGeom prst="rect">
            <a:avLst/>
          </a:prstGeom>
          <a:solidFill>
            <a:schemeClr val="bg1"/>
          </a:solidFill>
          <a:ln w="12700">
            <a:solidFill>
              <a:schemeClr val="tx1"/>
            </a:solidFill>
          </a:ln>
        </p:spPr>
        <p:txBody>
          <a:bodyPr wrap="square" rtlCol="0">
            <a:spAutoFit/>
          </a:bodyPr>
          <a:lstStyle/>
          <a:p>
            <a:pPr algn="ctr"/>
            <a:r>
              <a:rPr lang="en-US" altLang="ja-JP" sz="2000" dirty="0" smtClean="0">
                <a:cs typeface="Times New Roman" pitchFamily="18" charset="0"/>
              </a:rPr>
              <a:t>Estimate</a:t>
            </a:r>
            <a:r>
              <a:rPr lang="ja-JP" altLang="en-US" sz="2000" dirty="0" smtClean="0">
                <a:cs typeface="Times New Roman" pitchFamily="18" charset="0"/>
              </a:rPr>
              <a:t> </a:t>
            </a:r>
            <a:r>
              <a:rPr lang="en-US" altLang="ja-JP" sz="2000" b="1" dirty="0" smtClean="0">
                <a:cs typeface="Times New Roman" pitchFamily="18" charset="0"/>
              </a:rPr>
              <a:t>R</a:t>
            </a:r>
          </a:p>
        </p:txBody>
      </p:sp>
      <p:sp>
        <p:nvSpPr>
          <p:cNvPr id="25" name="テキスト ボックス 24"/>
          <p:cNvSpPr txBox="1"/>
          <p:nvPr/>
        </p:nvSpPr>
        <p:spPr>
          <a:xfrm>
            <a:off x="6016814" y="2644891"/>
            <a:ext cx="2670924" cy="707886"/>
          </a:xfrm>
          <a:prstGeom prst="rect">
            <a:avLst/>
          </a:prstGeom>
          <a:noFill/>
        </p:spPr>
        <p:txBody>
          <a:bodyPr wrap="none" rtlCol="0">
            <a:spAutoFit/>
          </a:bodyPr>
          <a:lstStyle/>
          <a:p>
            <a:pPr algn="ctr"/>
            <a:r>
              <a:rPr lang="en-US" altLang="ja-JP" sz="2000" dirty="0" smtClean="0">
                <a:cs typeface="Times New Roman" pitchFamily="18" charset="0"/>
              </a:rPr>
              <a:t>Composite result</a:t>
            </a:r>
            <a:br>
              <a:rPr lang="en-US" altLang="ja-JP" sz="2000" dirty="0" smtClean="0">
                <a:cs typeface="Times New Roman" pitchFamily="18" charset="0"/>
              </a:rPr>
            </a:br>
            <a:r>
              <a:rPr lang="en-US" altLang="ja-JP" sz="2000" dirty="0" smtClean="0">
                <a:cs typeface="Times New Roman" pitchFamily="18" charset="0"/>
              </a:rPr>
              <a:t>with plausible reflection</a:t>
            </a:r>
            <a:endParaRPr kumimoji="1" lang="ja-JP" altLang="en-US" sz="2000" dirty="0">
              <a:cs typeface="Times New Roman" pitchFamily="18" charset="0"/>
            </a:endParaRPr>
          </a:p>
        </p:txBody>
      </p:sp>
      <p:pic>
        <p:nvPicPr>
          <p:cNvPr id="26" name="Picture 2" descr="C:\Users\Yuki Endo\Desktop\evalation_images\1\input.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9689" y="1938040"/>
            <a:ext cx="1386418" cy="1039814"/>
          </a:xfrm>
          <a:prstGeom prst="rect">
            <a:avLst/>
          </a:prstGeom>
          <a:solidFill>
            <a:srgbClr val="D0EBB3"/>
          </a:solidFill>
          <a:ln>
            <a:solidFill>
              <a:schemeClr val="tx1"/>
            </a:solidFill>
          </a:ln>
          <a:extLst/>
        </p:spPr>
      </p:pic>
      <p:pic>
        <p:nvPicPr>
          <p:cNvPr id="27" name="Picture 3" descr="C:\Users\Yuki Endo\Desktop\evalation_images\1\user_input.bmp"/>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57944" y="2130393"/>
            <a:ext cx="1117111" cy="837833"/>
          </a:xfrm>
          <a:prstGeom prst="rect">
            <a:avLst/>
          </a:prstGeom>
          <a:solidFill>
            <a:srgbClr val="D0EBB3"/>
          </a:solidFill>
          <a:ln>
            <a:solidFill>
              <a:schemeClr val="tx1"/>
            </a:solidFill>
          </a:ln>
          <a:extLst/>
        </p:spPr>
      </p:pic>
      <p:pic>
        <p:nvPicPr>
          <p:cNvPr id="28" name="Picture 4" descr="C:\Users\Yuki Endo\Desktop\evalation_images\1\user_input2.bmp"/>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116986" y="2130393"/>
            <a:ext cx="1129947" cy="847461"/>
          </a:xfrm>
          <a:prstGeom prst="rect">
            <a:avLst/>
          </a:prstGeom>
          <a:solidFill>
            <a:srgbClr val="D0EBB3"/>
          </a:solidFill>
          <a:ln>
            <a:solidFill>
              <a:schemeClr val="tx1"/>
            </a:solidFill>
          </a:ln>
          <a:extLst/>
        </p:spPr>
      </p:pic>
      <p:pic>
        <p:nvPicPr>
          <p:cNvPr id="29" name="Picture 5" descr="C:\Users\Yuki Endo\Desktop\evalation_images\1\t.bmp"/>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50781" y="4322073"/>
            <a:ext cx="1404234" cy="1053175"/>
          </a:xfrm>
          <a:prstGeom prst="rect">
            <a:avLst/>
          </a:prstGeom>
          <a:noFill/>
          <a:ln w="12700">
            <a:solidFill>
              <a:schemeClr val="tx1"/>
            </a:solidFill>
          </a:ln>
          <a:extLst>
            <a:ext uri="{909E8E84-426E-40DD-AFC4-6F175D3DCCD1}">
              <a14:hiddenFill xmlns:a14="http://schemas.microsoft.com/office/drawing/2010/main">
                <a:solidFill>
                  <a:srgbClr val="FFFFFF"/>
                </a:solidFill>
              </a14:hiddenFill>
            </a:ext>
          </a:extLst>
        </p:spPr>
      </p:pic>
      <p:pic>
        <p:nvPicPr>
          <p:cNvPr id="30" name="Picture 7" descr="C:\Users\Yuki Endo\Desktop\evalation_images\1\a_smooth.bmp"/>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157512" y="4314304"/>
            <a:ext cx="1414592" cy="106094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31" name="Picture 8" descr="C:\Users\Yuki Endo\Desktop\evalation_images\1\r.bmp"/>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600233" y="4314304"/>
            <a:ext cx="1389351" cy="1042013"/>
          </a:xfrm>
          <a:prstGeom prst="rect">
            <a:avLst/>
          </a:prstGeom>
          <a:noFill/>
          <a:ln w="38100">
            <a:solidFill>
              <a:srgbClr val="FF0000"/>
            </a:solidFill>
          </a:ln>
          <a:extLst>
            <a:ext uri="{909E8E84-426E-40DD-AFC4-6F175D3DCCD1}">
              <a14:hiddenFill xmlns:a14="http://schemas.microsoft.com/office/drawing/2010/main">
                <a:solidFill>
                  <a:srgbClr val="FFFFFF"/>
                </a:solidFill>
              </a14:hiddenFill>
            </a:ext>
          </a:extLst>
        </p:spPr>
      </p:pic>
      <p:pic>
        <p:nvPicPr>
          <p:cNvPr id="32" name="Picture 9" descr="C:\Users\Yuki Endo\Desktop\evalation_images\1\r_wave.bmp"/>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772938" y="4322073"/>
            <a:ext cx="1404234" cy="1053175"/>
          </a:xfrm>
          <a:prstGeom prst="rect">
            <a:avLst/>
          </a:prstGeom>
          <a:noFill/>
          <a:ln w="12700">
            <a:solidFill>
              <a:schemeClr val="tx1"/>
            </a:solidFill>
          </a:ln>
          <a:extLst>
            <a:ext uri="{909E8E84-426E-40DD-AFC4-6F175D3DCCD1}">
              <a14:hiddenFill xmlns:a14="http://schemas.microsoft.com/office/drawing/2010/main">
                <a:solidFill>
                  <a:srgbClr val="FFFFFF"/>
                </a:solidFill>
              </a14:hiddenFill>
            </a:ext>
          </a:extLst>
        </p:spPr>
      </p:pic>
      <p:pic>
        <p:nvPicPr>
          <p:cNvPr id="33" name="Picture 10" descr="C:\Users\Yuki Endo\Desktop\evalation_images\1\a.bmp"/>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169268" y="4319624"/>
            <a:ext cx="1376231" cy="1032173"/>
          </a:xfrm>
          <a:prstGeom prst="rect">
            <a:avLst/>
          </a:prstGeom>
          <a:noFill/>
          <a:ln w="38100">
            <a:solidFill>
              <a:srgbClr val="FF0000"/>
            </a:solidFill>
          </a:ln>
          <a:extLst>
            <a:ext uri="{909E8E84-426E-40DD-AFC4-6F175D3DCCD1}">
              <a14:hiddenFill xmlns:a14="http://schemas.microsoft.com/office/drawing/2010/main">
                <a:solidFill>
                  <a:srgbClr val="FFFFFF"/>
                </a:solidFill>
              </a14:hiddenFill>
            </a:ext>
          </a:extLst>
        </p:spPr>
      </p:pic>
      <p:pic>
        <p:nvPicPr>
          <p:cNvPr id="2050" name="Picture 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944616" y="1974377"/>
            <a:ext cx="1022819" cy="7176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8" name="Picture 11" descr="C:\Users\Yuki Endo\Desktop\evalation_images\1\swan.bmp"/>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6067614" y="1565300"/>
            <a:ext cx="1492706" cy="1119529"/>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39" name="Picture 1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657462" y="1559011"/>
            <a:ext cx="951618" cy="1106256"/>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0" name="テキスト ボックス 39"/>
          <p:cNvSpPr txBox="1"/>
          <p:nvPr/>
        </p:nvSpPr>
        <p:spPr>
          <a:xfrm>
            <a:off x="4796408" y="2658120"/>
            <a:ext cx="1405449" cy="400110"/>
          </a:xfrm>
          <a:prstGeom prst="rect">
            <a:avLst/>
          </a:prstGeom>
          <a:noFill/>
        </p:spPr>
        <p:txBody>
          <a:bodyPr wrap="none" rtlCol="0">
            <a:spAutoFit/>
          </a:bodyPr>
          <a:lstStyle/>
          <a:p>
            <a:r>
              <a:rPr lang="en-US" altLang="ja-JP" sz="2000" dirty="0" smtClean="0">
                <a:cs typeface="Times New Roman" pitchFamily="18" charset="0"/>
              </a:rPr>
              <a:t>New object</a:t>
            </a:r>
            <a:endParaRPr kumimoji="1" lang="ja-JP" altLang="en-US" sz="2000" dirty="0">
              <a:cs typeface="Times New Roman" pitchFamily="18" charset="0"/>
            </a:endParaRPr>
          </a:p>
        </p:txBody>
      </p:sp>
      <p:sp>
        <p:nvSpPr>
          <p:cNvPr id="37" name="角丸四角形 36"/>
          <p:cNvSpPr/>
          <p:nvPr/>
        </p:nvSpPr>
        <p:spPr>
          <a:xfrm>
            <a:off x="7657462" y="2125064"/>
            <a:ext cx="951618" cy="559765"/>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テキスト ボックス 41"/>
          <p:cNvSpPr txBox="1"/>
          <p:nvPr/>
        </p:nvSpPr>
        <p:spPr>
          <a:xfrm>
            <a:off x="6105714" y="3344076"/>
            <a:ext cx="1507144" cy="400110"/>
          </a:xfrm>
          <a:prstGeom prst="rect">
            <a:avLst/>
          </a:prstGeom>
          <a:solidFill>
            <a:schemeClr val="bg1"/>
          </a:solidFill>
          <a:ln>
            <a:solidFill>
              <a:schemeClr val="tx1"/>
            </a:solidFill>
          </a:ln>
        </p:spPr>
        <p:txBody>
          <a:bodyPr wrap="none" rtlCol="0">
            <a:spAutoFit/>
          </a:bodyPr>
          <a:lstStyle/>
          <a:p>
            <a:r>
              <a:rPr lang="en-US" altLang="ja-JP" sz="2000" dirty="0" smtClean="0">
                <a:cs typeface="Times New Roman" pitchFamily="18" charset="0"/>
              </a:rPr>
              <a:t>Compositing</a:t>
            </a:r>
            <a:endParaRPr kumimoji="1" lang="ja-JP" altLang="en-US" sz="2000" dirty="0">
              <a:cs typeface="Times New Roman" pitchFamily="18" charset="0"/>
            </a:endParaRPr>
          </a:p>
        </p:txBody>
      </p:sp>
      <p:cxnSp>
        <p:nvCxnSpPr>
          <p:cNvPr id="45" name="直線矢印コネクタ 44"/>
          <p:cNvCxnSpPr/>
          <p:nvPr/>
        </p:nvCxnSpPr>
        <p:spPr>
          <a:xfrm flipV="1">
            <a:off x="6870994" y="3745226"/>
            <a:ext cx="0" cy="319963"/>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3" name="角丸四角形 42"/>
          <p:cNvSpPr/>
          <p:nvPr/>
        </p:nvSpPr>
        <p:spPr>
          <a:xfrm>
            <a:off x="251520" y="1268760"/>
            <a:ext cx="4544888" cy="2275372"/>
          </a:xfrm>
          <a:prstGeom prst="roundRect">
            <a:avLst/>
          </a:prstGeom>
          <a:solidFill>
            <a:schemeClr val="bg1">
              <a:alpha val="8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正方形/長方形 40"/>
          <p:cNvSpPr/>
          <p:nvPr/>
        </p:nvSpPr>
        <p:spPr>
          <a:xfrm>
            <a:off x="545393" y="4196386"/>
            <a:ext cx="4953739" cy="1680886"/>
          </a:xfrm>
          <a:prstGeom prst="rect">
            <a:avLst/>
          </a:prstGeom>
          <a:solidFill>
            <a:srgbClr val="D7E5E9">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角丸四角形 43"/>
          <p:cNvSpPr/>
          <p:nvPr/>
        </p:nvSpPr>
        <p:spPr>
          <a:xfrm>
            <a:off x="4717140" y="1268759"/>
            <a:ext cx="4319356" cy="2636447"/>
          </a:xfrm>
          <a:prstGeom prst="roundRect">
            <a:avLst/>
          </a:prstGeom>
          <a:solidFill>
            <a:schemeClr val="bg1">
              <a:alpha val="8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2567309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sz="quarter" idx="1"/>
          </p:nvPr>
        </p:nvSpPr>
        <p:spPr>
          <a:xfrm>
            <a:off x="251520" y="1219200"/>
            <a:ext cx="9001000" cy="4937760"/>
          </a:xfrm>
        </p:spPr>
        <p:txBody>
          <a:bodyPr/>
          <a:lstStyle/>
          <a:p>
            <a:r>
              <a:rPr kumimoji="1" lang="en-US" altLang="ja-JP" sz="2800" dirty="0" smtClean="0">
                <a:cs typeface="Times New Roman" pitchFamily="18" charset="0"/>
              </a:rPr>
              <a:t>We smooth the residuals in </a:t>
            </a:r>
            <a:r>
              <a:rPr kumimoji="1" lang="en-US" altLang="ja-JP" sz="2800" b="1" dirty="0" smtClean="0">
                <a:cs typeface="Times New Roman" pitchFamily="18" charset="0"/>
              </a:rPr>
              <a:t>R</a:t>
            </a:r>
          </a:p>
          <a:p>
            <a:pPr lvl="1"/>
            <a:r>
              <a:rPr lang="en-US" altLang="ja-JP" sz="2400" dirty="0">
                <a:solidFill>
                  <a:srgbClr val="FF0000"/>
                </a:solidFill>
                <a:cs typeface="Times New Roman" pitchFamily="18" charset="0"/>
              </a:rPr>
              <a:t>Edges in </a:t>
            </a:r>
            <a:r>
              <a:rPr lang="en-US" altLang="ja-JP" sz="2400" b="1" dirty="0">
                <a:solidFill>
                  <a:srgbClr val="FF0000"/>
                </a:solidFill>
                <a:cs typeface="Times New Roman" pitchFamily="18" charset="0"/>
              </a:rPr>
              <a:t>R</a:t>
            </a:r>
            <a:r>
              <a:rPr lang="en-US" altLang="ja-JP" sz="2400" dirty="0">
                <a:solidFill>
                  <a:srgbClr val="FF0000"/>
                </a:solidFill>
                <a:cs typeface="Times New Roman" pitchFamily="18" charset="0"/>
              </a:rPr>
              <a:t> might be caused by wavy </a:t>
            </a:r>
            <a:r>
              <a:rPr lang="en-US" altLang="ja-JP" sz="2400" i="1" dirty="0" smtClean="0">
                <a:solidFill>
                  <a:srgbClr val="FF0000"/>
                </a:solidFill>
                <a:cs typeface="Times New Roman" pitchFamily="18" charset="0"/>
              </a:rPr>
              <a:t>α</a:t>
            </a:r>
            <a:r>
              <a:rPr lang="en-US" altLang="ja-JP" sz="2400" dirty="0" smtClean="0">
                <a:solidFill>
                  <a:srgbClr val="FF0000"/>
                </a:solidFill>
                <a:cs typeface="Times New Roman" pitchFamily="18" charset="0"/>
              </a:rPr>
              <a:t> matte</a:t>
            </a:r>
          </a:p>
          <a:p>
            <a:pPr lvl="1"/>
            <a:r>
              <a:rPr lang="en-US" altLang="ja-JP" sz="2400" dirty="0">
                <a:solidFill>
                  <a:srgbClr val="0070C0"/>
                </a:solidFill>
                <a:cs typeface="Times New Roman" pitchFamily="18" charset="0"/>
              </a:rPr>
              <a:t>S</a:t>
            </a:r>
            <a:r>
              <a:rPr lang="en-US" altLang="ja-JP" sz="2400" dirty="0" smtClean="0">
                <a:solidFill>
                  <a:srgbClr val="0070C0"/>
                </a:solidFill>
                <a:cs typeface="Times New Roman" pitchFamily="18" charset="0"/>
              </a:rPr>
              <a:t>mooth the residual only, but preserve the inherent edges in </a:t>
            </a:r>
            <a:r>
              <a:rPr lang="en-US" altLang="ja-JP" sz="2400" b="1" dirty="0" smtClean="0">
                <a:solidFill>
                  <a:srgbClr val="0070C0"/>
                </a:solidFill>
                <a:cs typeface="Times New Roman" pitchFamily="18" charset="0"/>
              </a:rPr>
              <a:t>R</a:t>
            </a:r>
            <a:endParaRPr lang="en-US" altLang="ja-JP" b="1" dirty="0">
              <a:solidFill>
                <a:srgbClr val="0070C0"/>
              </a:solidFill>
              <a:cs typeface="Times New Roman" pitchFamily="18" charset="0"/>
            </a:endParaRPr>
          </a:p>
          <a:p>
            <a:r>
              <a:rPr lang="en-US" altLang="ja-JP" sz="2800" dirty="0" smtClean="0">
                <a:cs typeface="Times New Roman" pitchFamily="18" charset="0"/>
              </a:rPr>
              <a:t>then </a:t>
            </a:r>
            <a:r>
              <a:rPr lang="en-US" altLang="ja-JP" sz="2800" dirty="0" err="1" smtClean="0">
                <a:cs typeface="Times New Roman" pitchFamily="18" charset="0"/>
              </a:rPr>
              <a:t>recompute</a:t>
            </a:r>
            <a:r>
              <a:rPr lang="en-US" altLang="ja-JP" sz="2800" dirty="0" smtClean="0">
                <a:cs typeface="Times New Roman" pitchFamily="18" charset="0"/>
              </a:rPr>
              <a:t> α using matting equation with </a:t>
            </a:r>
            <a:r>
              <a:rPr lang="en-US" altLang="ja-JP" sz="2800" b="1" dirty="0" smtClean="0">
                <a:cs typeface="Times New Roman" pitchFamily="18" charset="0"/>
              </a:rPr>
              <a:t>R</a:t>
            </a:r>
            <a:endParaRPr lang="en-US" altLang="ja-JP" sz="2800" b="1" dirty="0">
              <a:cs typeface="Times New Roman" pitchFamily="18" charset="0"/>
            </a:endParaRPr>
          </a:p>
          <a:p>
            <a:endParaRPr lang="en-US" altLang="ja-JP" dirty="0"/>
          </a:p>
          <a:p>
            <a:endParaRPr kumimoji="1" lang="en-US" altLang="ja-JP" dirty="0" smtClean="0"/>
          </a:p>
          <a:p>
            <a:endParaRPr lang="en-US" altLang="ja-JP" dirty="0"/>
          </a:p>
          <a:p>
            <a:endParaRPr kumimoji="1" lang="en-US" altLang="ja-JP" dirty="0" smtClean="0"/>
          </a:p>
          <a:p>
            <a:endParaRPr lang="en-US" altLang="ja-JP" dirty="0"/>
          </a:p>
          <a:p>
            <a:endParaRPr lang="en-US" altLang="ja-JP" dirty="0"/>
          </a:p>
        </p:txBody>
      </p:sp>
      <p:pic>
        <p:nvPicPr>
          <p:cNvPr id="22" name="Picture 5" descr="C:\Users\Yuki Endo\Desktop\evalation_images\1\r_g.bm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25545" y="3598991"/>
            <a:ext cx="2934887" cy="2201165"/>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2" name="タイトル 1"/>
          <p:cNvSpPr>
            <a:spLocks noGrp="1"/>
          </p:cNvSpPr>
          <p:nvPr>
            <p:ph type="title"/>
          </p:nvPr>
        </p:nvSpPr>
        <p:spPr/>
        <p:txBody>
          <a:bodyPr/>
          <a:lstStyle/>
          <a:p>
            <a:r>
              <a:rPr lang="en-US" altLang="ja-JP" dirty="0" smtClean="0"/>
              <a:t>Modified </a:t>
            </a:r>
            <a:r>
              <a:rPr lang="en-US" altLang="ja-JP" dirty="0" smtClean="0">
                <a:cs typeface="Times New Roman" pitchFamily="18" charset="0"/>
              </a:rPr>
              <a:t>R</a:t>
            </a:r>
            <a:r>
              <a:rPr lang="ja-JP" altLang="en-US" dirty="0" smtClean="0">
                <a:cs typeface="Times New Roman" pitchFamily="18" charset="0"/>
              </a:rPr>
              <a:t> </a:t>
            </a:r>
            <a:r>
              <a:rPr lang="en-US" altLang="ja-JP" dirty="0" smtClean="0">
                <a:cs typeface="Times New Roman" pitchFamily="18" charset="0"/>
              </a:rPr>
              <a:t>and </a:t>
            </a:r>
            <a:r>
              <a:rPr lang="en-US" altLang="ja-JP" i="1" dirty="0" smtClean="0">
                <a:cs typeface="Times New Roman" pitchFamily="18" charset="0"/>
              </a:rPr>
              <a:t>α </a:t>
            </a:r>
            <a:r>
              <a:rPr lang="en-US" altLang="ja-JP" dirty="0" smtClean="0">
                <a:cs typeface="Times New Roman" pitchFamily="18" charset="0"/>
              </a:rPr>
              <a:t>(1/3)</a:t>
            </a:r>
            <a:endParaRPr kumimoji="1" lang="ja-JP" altLang="en-US" i="1" dirty="0"/>
          </a:p>
        </p:txBody>
      </p:sp>
      <p:sp>
        <p:nvSpPr>
          <p:cNvPr id="9" name="スライド番号プレースホルダー 8"/>
          <p:cNvSpPr>
            <a:spLocks noGrp="1"/>
          </p:cNvSpPr>
          <p:nvPr>
            <p:ph type="sldNum" sz="quarter" idx="12"/>
          </p:nvPr>
        </p:nvSpPr>
        <p:spPr/>
        <p:txBody>
          <a:bodyPr/>
          <a:lstStyle/>
          <a:p>
            <a:fld id="{F0B0AA45-409D-442A-9583-C1DE56245286}" type="slidenum">
              <a:rPr kumimoji="1" lang="ja-JP" altLang="en-US" smtClean="0"/>
              <a:t>29</a:t>
            </a:fld>
            <a:endParaRPr kumimoji="1" lang="ja-JP" altLang="en-US"/>
          </a:p>
        </p:txBody>
      </p:sp>
      <p:sp>
        <p:nvSpPr>
          <p:cNvPr id="6" name="右矢印 5"/>
          <p:cNvSpPr/>
          <p:nvPr/>
        </p:nvSpPr>
        <p:spPr>
          <a:xfrm>
            <a:off x="4400085" y="4317225"/>
            <a:ext cx="288032" cy="576064"/>
          </a:xfrm>
          <a:prstGeom prst="right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p:cNvSpPr/>
          <p:nvPr/>
        </p:nvSpPr>
        <p:spPr>
          <a:xfrm>
            <a:off x="3563888" y="4835872"/>
            <a:ext cx="1986441" cy="461665"/>
          </a:xfrm>
          <a:prstGeom prst="rect">
            <a:avLst/>
          </a:prstGeom>
        </p:spPr>
        <p:txBody>
          <a:bodyPr wrap="none">
            <a:spAutoFit/>
          </a:bodyPr>
          <a:lstStyle/>
          <a:p>
            <a:r>
              <a:rPr lang="en-US" altLang="ja-JP" sz="2400" dirty="0" smtClean="0">
                <a:cs typeface="Times New Roman" pitchFamily="18" charset="0"/>
              </a:rPr>
              <a:t>Gaussian filter</a:t>
            </a:r>
            <a:endParaRPr lang="ja-JP" altLang="en-US" sz="2400" dirty="0"/>
          </a:p>
        </p:txBody>
      </p:sp>
      <p:sp>
        <p:nvSpPr>
          <p:cNvPr id="12" name="正方形/長方形 11"/>
          <p:cNvSpPr/>
          <p:nvPr/>
        </p:nvSpPr>
        <p:spPr>
          <a:xfrm>
            <a:off x="7450382" y="4717790"/>
            <a:ext cx="615967" cy="60549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4" name="直線コネクタ 13"/>
          <p:cNvCxnSpPr>
            <a:stCxn id="12" idx="0"/>
          </p:cNvCxnSpPr>
          <p:nvPr/>
        </p:nvCxnSpPr>
        <p:spPr>
          <a:xfrm flipH="1" flipV="1">
            <a:off x="7729283" y="3501008"/>
            <a:ext cx="29083" cy="1216782"/>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7" name="テキスト ボックス 16"/>
          <p:cNvSpPr txBox="1"/>
          <p:nvPr/>
        </p:nvSpPr>
        <p:spPr>
          <a:xfrm>
            <a:off x="6778285" y="3068960"/>
            <a:ext cx="1901996" cy="461665"/>
          </a:xfrm>
          <a:prstGeom prst="rect">
            <a:avLst/>
          </a:prstGeom>
          <a:noFill/>
          <a:ln>
            <a:noFill/>
          </a:ln>
        </p:spPr>
        <p:txBody>
          <a:bodyPr wrap="none" rtlCol="0">
            <a:spAutoFit/>
          </a:bodyPr>
          <a:lstStyle/>
          <a:p>
            <a:pPr algn="ctr"/>
            <a:r>
              <a:rPr kumimoji="1" lang="en-US" altLang="ja-JP" sz="2400" b="1" dirty="0" smtClean="0">
                <a:solidFill>
                  <a:srgbClr val="FF0000"/>
                </a:solidFill>
                <a:cs typeface="Times New Roman" pitchFamily="18" charset="0"/>
              </a:rPr>
              <a:t>Too smooth</a:t>
            </a:r>
            <a:endParaRPr kumimoji="1" lang="ja-JP" altLang="en-US" sz="2400" b="1" dirty="0">
              <a:solidFill>
                <a:srgbClr val="FF0000"/>
              </a:solidFill>
              <a:cs typeface="Times New Roman" pitchFamily="18" charset="0"/>
            </a:endParaRPr>
          </a:p>
        </p:txBody>
      </p:sp>
      <p:sp>
        <p:nvSpPr>
          <p:cNvPr id="20" name="テキスト ボックス 19"/>
          <p:cNvSpPr txBox="1"/>
          <p:nvPr/>
        </p:nvSpPr>
        <p:spPr>
          <a:xfrm>
            <a:off x="1187624" y="5746661"/>
            <a:ext cx="2201244" cy="461665"/>
          </a:xfrm>
          <a:prstGeom prst="rect">
            <a:avLst/>
          </a:prstGeom>
          <a:noFill/>
        </p:spPr>
        <p:txBody>
          <a:bodyPr wrap="none" rtlCol="0">
            <a:spAutoFit/>
          </a:bodyPr>
          <a:lstStyle/>
          <a:p>
            <a:r>
              <a:rPr lang="en-US" altLang="ja-JP" sz="2400" b="1" dirty="0" smtClean="0">
                <a:cs typeface="Times New Roman" pitchFamily="18" charset="0"/>
              </a:rPr>
              <a:t>R</a:t>
            </a:r>
            <a:r>
              <a:rPr lang="en-US" altLang="ja-JP" sz="2400" dirty="0" smtClean="0">
                <a:cs typeface="Times New Roman" pitchFamily="18" charset="0"/>
              </a:rPr>
              <a:t> with residuals</a:t>
            </a:r>
            <a:endParaRPr kumimoji="1" lang="ja-JP" altLang="en-US" sz="2400" dirty="0"/>
          </a:p>
        </p:txBody>
      </p:sp>
      <p:sp>
        <p:nvSpPr>
          <p:cNvPr id="21" name="テキスト ボックス 20"/>
          <p:cNvSpPr txBox="1"/>
          <p:nvPr/>
        </p:nvSpPr>
        <p:spPr>
          <a:xfrm>
            <a:off x="6167778" y="5761706"/>
            <a:ext cx="1763624" cy="461665"/>
          </a:xfrm>
          <a:prstGeom prst="rect">
            <a:avLst/>
          </a:prstGeom>
          <a:noFill/>
        </p:spPr>
        <p:txBody>
          <a:bodyPr wrap="none" rtlCol="0">
            <a:spAutoFit/>
          </a:bodyPr>
          <a:lstStyle/>
          <a:p>
            <a:r>
              <a:rPr lang="en-US" altLang="ja-JP" sz="2400" dirty="0" smtClean="0">
                <a:cs typeface="Times New Roman" pitchFamily="18" charset="0"/>
              </a:rPr>
              <a:t>Smoothed</a:t>
            </a:r>
            <a:r>
              <a:rPr lang="en-US" altLang="ja-JP" sz="2400" dirty="0" smtClean="0">
                <a:latin typeface="Times New Roman" pitchFamily="18" charset="0"/>
                <a:cs typeface="Times New Roman" pitchFamily="18" charset="0"/>
              </a:rPr>
              <a:t> </a:t>
            </a:r>
            <a:r>
              <a:rPr lang="en-US" altLang="ja-JP" sz="2400" b="1" dirty="0" smtClean="0">
                <a:latin typeface="Times New Roman" pitchFamily="18" charset="0"/>
                <a:cs typeface="Times New Roman" pitchFamily="18" charset="0"/>
              </a:rPr>
              <a:t>R</a:t>
            </a:r>
            <a:endParaRPr kumimoji="1" lang="ja-JP" altLang="en-US" sz="2400" dirty="0"/>
          </a:p>
        </p:txBody>
      </p:sp>
      <p:pic>
        <p:nvPicPr>
          <p:cNvPr id="18" name="Picture 9" descr="C:\Users\Yuki Endo\Desktop\evalation_images\1\r_wave.bmp"/>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31722" y="3645024"/>
            <a:ext cx="2826372" cy="2119778"/>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762534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left)">
                                      <p:cBhvr>
                                        <p:cTn id="13" dur="500"/>
                                        <p:tgtEl>
                                          <p:spTgt spid="6"/>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ipe(left)">
                                      <p:cBhvr>
                                        <p:cTn id="16" dur="500"/>
                                        <p:tgtEl>
                                          <p:spTgt spid="7"/>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21"/>
                                        </p:tgtEl>
                                        <p:attrNameLst>
                                          <p:attrName>style.visibility</p:attrName>
                                        </p:attrNameLst>
                                      </p:cBhvr>
                                      <p:to>
                                        <p:strVal val="visible"/>
                                      </p:to>
                                    </p:set>
                                    <p:animEffect transition="in" filter="fade">
                                      <p:cBhvr>
                                        <p:cTn id="20" dur="500"/>
                                        <p:tgtEl>
                                          <p:spTgt spid="21"/>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par>
                                <p:cTn id="24" presetID="10" presetClass="entr" presetSubtype="0" fill="hold" nodeType="withEffect">
                                  <p:stCondLst>
                                    <p:cond delay="0"/>
                                  </p:stCondLst>
                                  <p:childTnLst>
                                    <p:set>
                                      <p:cBhvr>
                                        <p:cTn id="25" dur="1" fill="hold">
                                          <p:stCondLst>
                                            <p:cond delay="0"/>
                                          </p:stCondLst>
                                        </p:cTn>
                                        <p:tgtEl>
                                          <p:spTgt spid="22"/>
                                        </p:tgtEl>
                                        <p:attrNameLst>
                                          <p:attrName>style.visibility</p:attrName>
                                        </p:attrNameLst>
                                      </p:cBhvr>
                                      <p:to>
                                        <p:strVal val="visible"/>
                                      </p:to>
                                    </p:set>
                                    <p:animEffect transition="in" filter="fade">
                                      <p:cBhvr>
                                        <p:cTn id="26" dur="500"/>
                                        <p:tgtEl>
                                          <p:spTgt spid="22"/>
                                        </p:tgtEl>
                                      </p:cBhvr>
                                    </p:animEffect>
                                  </p:childTnLst>
                                </p:cTn>
                              </p:par>
                              <p:par>
                                <p:cTn id="27" presetID="10" presetClass="entr" presetSubtype="0" fill="hold" nodeType="with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fade">
                                      <p:cBhvr>
                                        <p:cTn id="29" dur="500"/>
                                        <p:tgtEl>
                                          <p:spTgt spid="14"/>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fade">
                                      <p:cBhvr>
                                        <p:cTn id="3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12" grpId="0" animBg="1"/>
      <p:bldP spid="17" grpId="0"/>
      <p:bldP spid="21"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cs typeface="Times New Roman" pitchFamily="18" charset="0"/>
              </a:rPr>
              <a:t>Background</a:t>
            </a:r>
            <a:endParaRPr kumimoji="1" lang="ja-JP" altLang="en-US" dirty="0"/>
          </a:p>
        </p:txBody>
      </p:sp>
      <p:sp>
        <p:nvSpPr>
          <p:cNvPr id="3" name="スライド番号プレースホルダー 2"/>
          <p:cNvSpPr>
            <a:spLocks noGrp="1"/>
          </p:cNvSpPr>
          <p:nvPr>
            <p:ph type="sldNum" sz="quarter" idx="12"/>
          </p:nvPr>
        </p:nvSpPr>
        <p:spPr/>
        <p:txBody>
          <a:bodyPr/>
          <a:lstStyle/>
          <a:p>
            <a:fld id="{F0B0AA45-409D-442A-9583-C1DE56245286}" type="slidenum">
              <a:rPr kumimoji="1" lang="ja-JP" altLang="en-US" smtClean="0"/>
              <a:pPr/>
              <a:t>3</a:t>
            </a:fld>
            <a:endParaRPr kumimoji="1" lang="ja-JP" altLang="en-US"/>
          </a:p>
        </p:txBody>
      </p:sp>
      <p:sp>
        <p:nvSpPr>
          <p:cNvPr id="4" name="コンテンツ プレースホルダー 3"/>
          <p:cNvSpPr>
            <a:spLocks noGrp="1"/>
          </p:cNvSpPr>
          <p:nvPr>
            <p:ph sz="quarter" idx="1"/>
          </p:nvPr>
        </p:nvSpPr>
        <p:spPr>
          <a:xfrm>
            <a:off x="457200" y="1219200"/>
            <a:ext cx="8795320" cy="4937760"/>
          </a:xfrm>
        </p:spPr>
        <p:txBody>
          <a:bodyPr>
            <a:normAutofit/>
          </a:bodyPr>
          <a:lstStyle/>
          <a:p>
            <a:r>
              <a:rPr lang="en-US" altLang="ja-JP" sz="2800" dirty="0">
                <a:cs typeface="Times New Roman" pitchFamily="18" charset="0"/>
              </a:rPr>
              <a:t>Reflected scenes</a:t>
            </a:r>
            <a:r>
              <a:rPr lang="en-US" altLang="ja-JP" sz="2800" dirty="0" smtClean="0">
                <a:cs typeface="Times New Roman" pitchFamily="18" charset="0"/>
              </a:rPr>
              <a:t> </a:t>
            </a:r>
            <a:r>
              <a:rPr lang="en-US" altLang="ja-JP" sz="2800" dirty="0">
                <a:cs typeface="Times New Roman" pitchFamily="18" charset="0"/>
              </a:rPr>
              <a:t>are popular photographic subjects</a:t>
            </a:r>
            <a:endParaRPr lang="en-US" altLang="ja-JP" sz="2800" dirty="0">
              <a:latin typeface="Times New Roman" pitchFamily="18" charset="0"/>
              <a:cs typeface="Times New Roman" pitchFamily="18" charset="0"/>
            </a:endParaRPr>
          </a:p>
          <a:p>
            <a:endParaRPr kumimoji="1" lang="ja-JP" altLang="en-US" sz="2800" dirty="0"/>
          </a:p>
        </p:txBody>
      </p:sp>
      <p:pic>
        <p:nvPicPr>
          <p:cNvPr id="5" name="Picture 2" descr="C:\Users\endo\Desktop\0126\SeparateReflection\images\reflection_images\google\Nerima_Syakujii_park_sampoji_boat_pond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4923" y="1772816"/>
            <a:ext cx="6696744" cy="446449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C:\Users\Yuki Endo\Desktop\yot.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94923" y="1772818"/>
            <a:ext cx="6696744" cy="4464496"/>
          </a:xfrm>
          <a:prstGeom prst="rect">
            <a:avLst/>
          </a:prstGeom>
          <a:noFill/>
          <a:extLst>
            <a:ext uri="{909E8E84-426E-40DD-AFC4-6F175D3DCCD1}">
              <a14:hiddenFill xmlns:a14="http://schemas.microsoft.com/office/drawing/2010/main">
                <a:solidFill>
                  <a:srgbClr val="FFFFFF"/>
                </a:solidFill>
              </a14:hiddenFill>
            </a:ext>
          </a:extLst>
        </p:spPr>
      </p:pic>
      <p:sp>
        <p:nvSpPr>
          <p:cNvPr id="7" name="角丸四角形 6"/>
          <p:cNvSpPr/>
          <p:nvPr/>
        </p:nvSpPr>
        <p:spPr>
          <a:xfrm>
            <a:off x="5255362" y="4761202"/>
            <a:ext cx="3493102" cy="457200"/>
          </a:xfrm>
          <a:prstGeom prst="roundRect">
            <a:avLst/>
          </a:prstGeom>
          <a:solidFill>
            <a:schemeClr val="bg1"/>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dirty="0" smtClean="0">
                <a:solidFill>
                  <a:srgbClr val="FF0000"/>
                </a:solidFill>
              </a:rPr>
              <a:t>Color should </a:t>
            </a:r>
            <a:r>
              <a:rPr lang="en-US" altLang="ja-JP" sz="2400" dirty="0" smtClean="0">
                <a:solidFill>
                  <a:srgbClr val="FF0000"/>
                </a:solidFill>
              </a:rPr>
              <a:t>be different</a:t>
            </a:r>
            <a:endParaRPr kumimoji="1" lang="ja-JP" altLang="en-US" sz="2400" dirty="0">
              <a:solidFill>
                <a:srgbClr val="FF0000"/>
              </a:solidFill>
            </a:endParaRPr>
          </a:p>
        </p:txBody>
      </p:sp>
      <p:cxnSp>
        <p:nvCxnSpPr>
          <p:cNvPr id="8" name="直線矢印コネクタ 7"/>
          <p:cNvCxnSpPr/>
          <p:nvPr/>
        </p:nvCxnSpPr>
        <p:spPr>
          <a:xfrm flipH="1" flipV="1">
            <a:off x="4805291" y="4533170"/>
            <a:ext cx="756128" cy="228032"/>
          </a:xfrm>
          <a:prstGeom prst="straightConnector1">
            <a:avLst/>
          </a:prstGeom>
          <a:ln w="76200">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9" name="直線矢印コネクタ 8"/>
          <p:cNvCxnSpPr/>
          <p:nvPr/>
        </p:nvCxnSpPr>
        <p:spPr>
          <a:xfrm flipH="1">
            <a:off x="5003291" y="5200165"/>
            <a:ext cx="558128" cy="406207"/>
          </a:xfrm>
          <a:prstGeom prst="straightConnector1">
            <a:avLst/>
          </a:prstGeom>
          <a:ln w="76200">
            <a:solidFill>
              <a:schemeClr val="bg1"/>
            </a:solidFill>
            <a:tailEnd type="arrow"/>
          </a:ln>
        </p:spPr>
        <p:style>
          <a:lnRef idx="1">
            <a:schemeClr val="accent1"/>
          </a:lnRef>
          <a:fillRef idx="0">
            <a:schemeClr val="accent1"/>
          </a:fillRef>
          <a:effectRef idx="0">
            <a:schemeClr val="accent1"/>
          </a:effectRef>
          <a:fontRef idx="minor">
            <a:schemeClr val="tx1"/>
          </a:fontRef>
        </p:style>
      </p:cxnSp>
      <p:sp>
        <p:nvSpPr>
          <p:cNvPr id="10" name="角丸四角形 9"/>
          <p:cNvSpPr/>
          <p:nvPr/>
        </p:nvSpPr>
        <p:spPr>
          <a:xfrm>
            <a:off x="539552" y="5733255"/>
            <a:ext cx="3384375" cy="504057"/>
          </a:xfrm>
          <a:prstGeom prst="roundRect">
            <a:avLst/>
          </a:prstGeom>
          <a:solidFill>
            <a:schemeClr val="bg1"/>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dirty="0" smtClean="0">
                <a:solidFill>
                  <a:srgbClr val="FF0000"/>
                </a:solidFill>
              </a:rPr>
              <a:t>Shape should be warped</a:t>
            </a:r>
            <a:endParaRPr kumimoji="1" lang="ja-JP" altLang="en-US" sz="2400" dirty="0">
              <a:solidFill>
                <a:srgbClr val="FF0000"/>
              </a:solidFill>
            </a:endParaRPr>
          </a:p>
        </p:txBody>
      </p:sp>
      <p:cxnSp>
        <p:nvCxnSpPr>
          <p:cNvPr id="13" name="直線矢印コネクタ 12"/>
          <p:cNvCxnSpPr/>
          <p:nvPr/>
        </p:nvCxnSpPr>
        <p:spPr>
          <a:xfrm flipH="1" flipV="1">
            <a:off x="2788308" y="5373216"/>
            <a:ext cx="522839" cy="521532"/>
          </a:xfrm>
          <a:prstGeom prst="straightConnector1">
            <a:avLst/>
          </a:prstGeom>
          <a:ln w="76200">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14" name="直線矢印コネクタ 13"/>
          <p:cNvCxnSpPr/>
          <p:nvPr/>
        </p:nvCxnSpPr>
        <p:spPr>
          <a:xfrm flipV="1">
            <a:off x="3418446" y="5403269"/>
            <a:ext cx="612781" cy="521534"/>
          </a:xfrm>
          <a:prstGeom prst="straightConnector1">
            <a:avLst/>
          </a:prstGeom>
          <a:ln w="76200">
            <a:solidFill>
              <a:schemeClr val="bg1"/>
            </a:solidFill>
            <a:tailEnd type="arrow"/>
          </a:ln>
        </p:spPr>
        <p:style>
          <a:lnRef idx="1">
            <a:schemeClr val="accent1"/>
          </a:lnRef>
          <a:fillRef idx="0">
            <a:schemeClr val="accent1"/>
          </a:fillRef>
          <a:effectRef idx="0">
            <a:schemeClr val="accent1"/>
          </a:effectRef>
          <a:fontRef idx="minor">
            <a:schemeClr val="tx1"/>
          </a:fontRef>
        </p:style>
      </p:cxnSp>
      <p:sp>
        <p:nvSpPr>
          <p:cNvPr id="15" name="角丸四角形 14"/>
          <p:cNvSpPr/>
          <p:nvPr/>
        </p:nvSpPr>
        <p:spPr>
          <a:xfrm>
            <a:off x="4051427" y="5180136"/>
            <a:ext cx="972064" cy="744667"/>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4000" b="1" dirty="0" smtClean="0">
                <a:solidFill>
                  <a:srgbClr val="FF0000"/>
                </a:solidFill>
                <a:latin typeface="Times New Roman" pitchFamily="18" charset="0"/>
                <a:cs typeface="Times New Roman" pitchFamily="18" charset="0"/>
              </a:rPr>
              <a:t>?</a:t>
            </a:r>
            <a:endParaRPr kumimoji="1" lang="ja-JP" altLang="en-US" sz="4000" b="1" dirty="0">
              <a:solidFill>
                <a:srgbClr val="FF0000"/>
              </a:solidFill>
              <a:latin typeface="Times New Roman" pitchFamily="18" charset="0"/>
              <a:cs typeface="Times New Roman" pitchFamily="18" charset="0"/>
            </a:endParaRPr>
          </a:p>
        </p:txBody>
      </p:sp>
    </p:spTree>
    <p:extLst>
      <p:ext uri="{BB962C8B-B14F-4D97-AF65-F5344CB8AC3E}">
        <p14:creationId xmlns:p14="http://schemas.microsoft.com/office/powerpoint/2010/main" val="3886413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7"/>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9"/>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8"/>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0"/>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14"/>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P spid="15"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sz="quarter" idx="1"/>
          </p:nvPr>
        </p:nvSpPr>
        <p:spPr>
          <a:xfrm>
            <a:off x="251520" y="1219200"/>
            <a:ext cx="9001000" cy="4937760"/>
          </a:xfrm>
        </p:spPr>
        <p:txBody>
          <a:bodyPr/>
          <a:lstStyle/>
          <a:p>
            <a:r>
              <a:rPr kumimoji="1" lang="en-US" altLang="ja-JP" sz="2800" dirty="0" smtClean="0">
                <a:cs typeface="Times New Roman" pitchFamily="18" charset="0"/>
              </a:rPr>
              <a:t>We smooth the residuals in </a:t>
            </a:r>
            <a:r>
              <a:rPr kumimoji="1" lang="en-US" altLang="ja-JP" sz="2800" b="1" dirty="0" smtClean="0">
                <a:cs typeface="Times New Roman" pitchFamily="18" charset="0"/>
              </a:rPr>
              <a:t>R</a:t>
            </a:r>
          </a:p>
          <a:p>
            <a:pPr lvl="1"/>
            <a:r>
              <a:rPr lang="en-US" altLang="ja-JP" sz="2400" dirty="0" smtClean="0">
                <a:solidFill>
                  <a:srgbClr val="FF0000"/>
                </a:solidFill>
                <a:cs typeface="Times New Roman" pitchFamily="18" charset="0"/>
              </a:rPr>
              <a:t>Edges in </a:t>
            </a:r>
            <a:r>
              <a:rPr lang="en-US" altLang="ja-JP" sz="2400" b="1" dirty="0" smtClean="0">
                <a:solidFill>
                  <a:srgbClr val="FF0000"/>
                </a:solidFill>
                <a:cs typeface="Times New Roman" pitchFamily="18" charset="0"/>
              </a:rPr>
              <a:t>R</a:t>
            </a:r>
            <a:r>
              <a:rPr lang="en-US" altLang="ja-JP" sz="2400" dirty="0" smtClean="0">
                <a:solidFill>
                  <a:srgbClr val="FF0000"/>
                </a:solidFill>
                <a:cs typeface="Times New Roman" pitchFamily="18" charset="0"/>
              </a:rPr>
              <a:t> might be caused by wavy </a:t>
            </a:r>
            <a:r>
              <a:rPr lang="en-US" altLang="ja-JP" sz="2400" i="1" dirty="0" smtClean="0">
                <a:solidFill>
                  <a:srgbClr val="FF0000"/>
                </a:solidFill>
                <a:cs typeface="Times New Roman" pitchFamily="18" charset="0"/>
              </a:rPr>
              <a:t>α</a:t>
            </a:r>
            <a:r>
              <a:rPr lang="en-US" altLang="ja-JP" sz="2400" dirty="0">
                <a:solidFill>
                  <a:srgbClr val="FF0000"/>
                </a:solidFill>
                <a:cs typeface="Times New Roman" pitchFamily="18" charset="0"/>
              </a:rPr>
              <a:t> matte</a:t>
            </a:r>
            <a:endParaRPr lang="en-US" altLang="ja-JP" sz="2400" i="1" dirty="0" smtClean="0">
              <a:solidFill>
                <a:srgbClr val="FF0000"/>
              </a:solidFill>
              <a:cs typeface="Times New Roman" pitchFamily="18" charset="0"/>
            </a:endParaRPr>
          </a:p>
          <a:p>
            <a:pPr lvl="1"/>
            <a:r>
              <a:rPr lang="en-US" altLang="ja-JP" sz="2400" dirty="0" smtClean="0">
                <a:solidFill>
                  <a:srgbClr val="0070C0"/>
                </a:solidFill>
                <a:cs typeface="Times New Roman" pitchFamily="18" charset="0"/>
              </a:rPr>
              <a:t>Only smooth the residual, but preserve the inherent edges in </a:t>
            </a:r>
            <a:r>
              <a:rPr lang="en-US" altLang="ja-JP" sz="2400" b="1" dirty="0" smtClean="0">
                <a:solidFill>
                  <a:srgbClr val="0070C0"/>
                </a:solidFill>
                <a:cs typeface="Times New Roman" pitchFamily="18" charset="0"/>
              </a:rPr>
              <a:t>R</a:t>
            </a:r>
            <a:endParaRPr lang="en-US" altLang="ja-JP" b="1" dirty="0">
              <a:solidFill>
                <a:srgbClr val="0070C0"/>
              </a:solidFill>
              <a:cs typeface="Times New Roman" pitchFamily="18" charset="0"/>
            </a:endParaRPr>
          </a:p>
          <a:p>
            <a:r>
              <a:rPr lang="en-US" altLang="ja-JP" sz="2800" dirty="0" smtClean="0">
                <a:cs typeface="Times New Roman" pitchFamily="18" charset="0"/>
              </a:rPr>
              <a:t>then </a:t>
            </a:r>
            <a:r>
              <a:rPr lang="en-US" altLang="ja-JP" sz="2800" dirty="0" err="1" smtClean="0">
                <a:cs typeface="Times New Roman" pitchFamily="18" charset="0"/>
              </a:rPr>
              <a:t>recompute</a:t>
            </a:r>
            <a:r>
              <a:rPr lang="en-US" altLang="ja-JP" sz="2800" dirty="0" smtClean="0">
                <a:cs typeface="Times New Roman" pitchFamily="18" charset="0"/>
              </a:rPr>
              <a:t> α using matting equation with </a:t>
            </a:r>
            <a:r>
              <a:rPr lang="en-US" altLang="ja-JP" sz="2800" b="1" dirty="0" smtClean="0">
                <a:cs typeface="Times New Roman" pitchFamily="18" charset="0"/>
              </a:rPr>
              <a:t>R</a:t>
            </a:r>
            <a:endParaRPr lang="en-US" altLang="ja-JP" sz="2800" b="1" dirty="0">
              <a:cs typeface="Times New Roman" pitchFamily="18" charset="0"/>
            </a:endParaRPr>
          </a:p>
          <a:p>
            <a:endParaRPr lang="en-US" altLang="ja-JP" dirty="0"/>
          </a:p>
          <a:p>
            <a:endParaRPr kumimoji="1" lang="en-US" altLang="ja-JP" dirty="0" smtClean="0"/>
          </a:p>
          <a:p>
            <a:endParaRPr lang="en-US" altLang="ja-JP" dirty="0"/>
          </a:p>
          <a:p>
            <a:endParaRPr kumimoji="1" lang="en-US" altLang="ja-JP" dirty="0" smtClean="0"/>
          </a:p>
          <a:p>
            <a:endParaRPr lang="en-US" altLang="ja-JP" dirty="0"/>
          </a:p>
          <a:p>
            <a:endParaRPr lang="en-US" altLang="ja-JP" dirty="0"/>
          </a:p>
        </p:txBody>
      </p:sp>
      <p:sp>
        <p:nvSpPr>
          <p:cNvPr id="2" name="タイトル 1"/>
          <p:cNvSpPr>
            <a:spLocks noGrp="1"/>
          </p:cNvSpPr>
          <p:nvPr>
            <p:ph type="title"/>
          </p:nvPr>
        </p:nvSpPr>
        <p:spPr/>
        <p:txBody>
          <a:bodyPr/>
          <a:lstStyle/>
          <a:p>
            <a:r>
              <a:rPr lang="en-US" altLang="ja-JP" dirty="0" smtClean="0"/>
              <a:t>Modified </a:t>
            </a:r>
            <a:r>
              <a:rPr lang="en-US" altLang="ja-JP" dirty="0" smtClean="0">
                <a:cs typeface="Times New Roman" pitchFamily="18" charset="0"/>
              </a:rPr>
              <a:t>R</a:t>
            </a:r>
            <a:r>
              <a:rPr lang="ja-JP" altLang="en-US" dirty="0" smtClean="0">
                <a:cs typeface="Times New Roman" pitchFamily="18" charset="0"/>
              </a:rPr>
              <a:t> </a:t>
            </a:r>
            <a:r>
              <a:rPr lang="en-US" altLang="ja-JP" dirty="0" smtClean="0">
                <a:cs typeface="Times New Roman" pitchFamily="18" charset="0"/>
              </a:rPr>
              <a:t>and </a:t>
            </a:r>
            <a:r>
              <a:rPr lang="en-US" altLang="ja-JP" i="1" dirty="0" smtClean="0">
                <a:cs typeface="Times New Roman" pitchFamily="18" charset="0"/>
              </a:rPr>
              <a:t>α </a:t>
            </a:r>
            <a:r>
              <a:rPr lang="en-US" altLang="ja-JP" dirty="0" smtClean="0">
                <a:cs typeface="Times New Roman" pitchFamily="18" charset="0"/>
              </a:rPr>
              <a:t>(1/3)</a:t>
            </a:r>
            <a:endParaRPr kumimoji="1" lang="ja-JP" altLang="en-US" i="1" dirty="0"/>
          </a:p>
        </p:txBody>
      </p:sp>
      <p:sp>
        <p:nvSpPr>
          <p:cNvPr id="9" name="スライド番号プレースホルダー 8"/>
          <p:cNvSpPr>
            <a:spLocks noGrp="1"/>
          </p:cNvSpPr>
          <p:nvPr>
            <p:ph type="sldNum" sz="quarter" idx="12"/>
          </p:nvPr>
        </p:nvSpPr>
        <p:spPr/>
        <p:txBody>
          <a:bodyPr/>
          <a:lstStyle/>
          <a:p>
            <a:fld id="{F0B0AA45-409D-442A-9583-C1DE56245286}" type="slidenum">
              <a:rPr kumimoji="1" lang="ja-JP" altLang="en-US" smtClean="0"/>
              <a:t>30</a:t>
            </a:fld>
            <a:endParaRPr kumimoji="1" lang="ja-JP" altLang="en-US"/>
          </a:p>
        </p:txBody>
      </p:sp>
      <p:sp>
        <p:nvSpPr>
          <p:cNvPr id="6" name="右矢印 5"/>
          <p:cNvSpPr/>
          <p:nvPr/>
        </p:nvSpPr>
        <p:spPr>
          <a:xfrm>
            <a:off x="4400085" y="4317225"/>
            <a:ext cx="288032" cy="576064"/>
          </a:xfrm>
          <a:prstGeom prst="right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3827234" y="4847952"/>
            <a:ext cx="1382110" cy="461665"/>
          </a:xfrm>
          <a:prstGeom prst="rect">
            <a:avLst/>
          </a:prstGeom>
          <a:noFill/>
        </p:spPr>
        <p:txBody>
          <a:bodyPr wrap="none" rtlCol="0">
            <a:spAutoFit/>
          </a:bodyPr>
          <a:lstStyle/>
          <a:p>
            <a:r>
              <a:rPr kumimoji="1" lang="en-US" altLang="ja-JP" sz="2400" dirty="0" smtClean="0">
                <a:cs typeface="Times New Roman" pitchFamily="18" charset="0"/>
              </a:rPr>
              <a:t>Our filter</a:t>
            </a:r>
            <a:endParaRPr kumimoji="1" lang="ja-JP" altLang="en-US" sz="2400" dirty="0">
              <a:cs typeface="Times New Roman" pitchFamily="18" charset="0"/>
            </a:endParaRPr>
          </a:p>
        </p:txBody>
      </p:sp>
      <p:sp>
        <p:nvSpPr>
          <p:cNvPr id="20" name="テキスト ボックス 19"/>
          <p:cNvSpPr txBox="1"/>
          <p:nvPr/>
        </p:nvSpPr>
        <p:spPr>
          <a:xfrm>
            <a:off x="1172650" y="5746661"/>
            <a:ext cx="2201244" cy="461665"/>
          </a:xfrm>
          <a:prstGeom prst="rect">
            <a:avLst/>
          </a:prstGeom>
          <a:noFill/>
        </p:spPr>
        <p:txBody>
          <a:bodyPr wrap="none" rtlCol="0">
            <a:spAutoFit/>
          </a:bodyPr>
          <a:lstStyle/>
          <a:p>
            <a:r>
              <a:rPr lang="en-US" altLang="ja-JP" sz="2400" b="1" dirty="0" smtClean="0">
                <a:cs typeface="Times New Roman" pitchFamily="18" charset="0"/>
              </a:rPr>
              <a:t>R</a:t>
            </a:r>
            <a:r>
              <a:rPr lang="en-US" altLang="ja-JP" sz="2400" dirty="0" smtClean="0">
                <a:cs typeface="Times New Roman" pitchFamily="18" charset="0"/>
              </a:rPr>
              <a:t> with residuals</a:t>
            </a:r>
            <a:endParaRPr kumimoji="1" lang="ja-JP" altLang="en-US" sz="2400" dirty="0"/>
          </a:p>
        </p:txBody>
      </p:sp>
      <p:sp>
        <p:nvSpPr>
          <p:cNvPr id="21" name="テキスト ボックス 20"/>
          <p:cNvSpPr txBox="1"/>
          <p:nvPr/>
        </p:nvSpPr>
        <p:spPr>
          <a:xfrm>
            <a:off x="6152804" y="5761706"/>
            <a:ext cx="1757212" cy="461665"/>
          </a:xfrm>
          <a:prstGeom prst="rect">
            <a:avLst/>
          </a:prstGeom>
          <a:noFill/>
        </p:spPr>
        <p:txBody>
          <a:bodyPr wrap="none" rtlCol="0">
            <a:spAutoFit/>
          </a:bodyPr>
          <a:lstStyle/>
          <a:p>
            <a:r>
              <a:rPr lang="en-US" altLang="ja-JP" sz="2400" dirty="0" smtClean="0">
                <a:cs typeface="Times New Roman" pitchFamily="18" charset="0"/>
              </a:rPr>
              <a:t>Smoothed </a:t>
            </a:r>
            <a:r>
              <a:rPr lang="en-US" altLang="ja-JP" sz="2400" b="1" dirty="0" smtClean="0">
                <a:cs typeface="Times New Roman" pitchFamily="18" charset="0"/>
              </a:rPr>
              <a:t>R</a:t>
            </a:r>
            <a:endParaRPr kumimoji="1" lang="ja-JP" altLang="en-US" sz="2400" dirty="0"/>
          </a:p>
        </p:txBody>
      </p:sp>
      <p:pic>
        <p:nvPicPr>
          <p:cNvPr id="18" name="Picture 9" descr="C:\Users\Yuki Endo\Desktop\evalation_images\1\r_wave.bmp"/>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1722" y="3645024"/>
            <a:ext cx="2826372" cy="2119778"/>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9" name="Picture 8" descr="C:\Users\Yuki Endo\Desktop\evalation_images\1\r.bmp"/>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530109" y="3607522"/>
            <a:ext cx="2930323" cy="2197742"/>
          </a:xfrm>
          <a:prstGeom prst="rect">
            <a:avLst/>
          </a:prstGeom>
          <a:noFill/>
          <a:ln w="12700">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736313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22" presetClass="entr" presetSubtype="8" fill="hold"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wipe(left)">
                                      <p:cBhvr>
                                        <p:cTn id="10" dur="500"/>
                                        <p:tgtEl>
                                          <p:spTgt spid="19"/>
                                        </p:tgtEl>
                                      </p:cBhvr>
                                    </p:animEffect>
                                  </p:childTnLst>
                                </p:cTn>
                              </p:par>
                              <p:par>
                                <p:cTn id="11" presetID="22" presetClass="entr" presetSubtype="8" fill="hold" grpId="1"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left)">
                                      <p:cBhvr>
                                        <p:cTn id="13" dur="500"/>
                                        <p:tgtEl>
                                          <p:spTgt spid="6"/>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wipe(left)">
                                      <p:cBhvr>
                                        <p:cTn id="1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1" animBg="1"/>
      <p:bldP spid="11" grpId="0"/>
      <p:bldP spid="21"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Modified </a:t>
            </a:r>
            <a:r>
              <a:rPr lang="en-US" altLang="ja-JP" dirty="0">
                <a:cs typeface="Times New Roman" pitchFamily="18" charset="0"/>
              </a:rPr>
              <a:t>R</a:t>
            </a:r>
            <a:r>
              <a:rPr lang="ja-JP" altLang="en-US" dirty="0">
                <a:cs typeface="Times New Roman" pitchFamily="18" charset="0"/>
              </a:rPr>
              <a:t> </a:t>
            </a:r>
            <a:r>
              <a:rPr lang="en-US" altLang="ja-JP" dirty="0">
                <a:cs typeface="Times New Roman" pitchFamily="18" charset="0"/>
              </a:rPr>
              <a:t>and </a:t>
            </a:r>
            <a:r>
              <a:rPr lang="en-US" altLang="ja-JP" i="1" dirty="0">
                <a:cs typeface="Times New Roman" pitchFamily="18" charset="0"/>
              </a:rPr>
              <a:t>α</a:t>
            </a:r>
            <a:r>
              <a:rPr lang="ja-JP" altLang="en-US" dirty="0">
                <a:cs typeface="Times New Roman" pitchFamily="18" charset="0"/>
              </a:rPr>
              <a:t> </a:t>
            </a:r>
            <a:r>
              <a:rPr lang="en-US" altLang="ja-JP" dirty="0">
                <a:cs typeface="Times New Roman" pitchFamily="18" charset="0"/>
              </a:rPr>
              <a:t>(2/3)</a:t>
            </a:r>
            <a:endParaRPr kumimoji="1" lang="ja-JP" altLang="en-US" dirty="0"/>
          </a:p>
        </p:txBody>
      </p:sp>
      <p:sp>
        <p:nvSpPr>
          <p:cNvPr id="3" name="スライド番号プレースホルダー 2"/>
          <p:cNvSpPr>
            <a:spLocks noGrp="1"/>
          </p:cNvSpPr>
          <p:nvPr>
            <p:ph type="sldNum" sz="quarter" idx="12"/>
          </p:nvPr>
        </p:nvSpPr>
        <p:spPr/>
        <p:txBody>
          <a:bodyPr/>
          <a:lstStyle/>
          <a:p>
            <a:fld id="{F0B0AA45-409D-442A-9583-C1DE56245286}" type="slidenum">
              <a:rPr kumimoji="1" lang="ja-JP" altLang="en-US" smtClean="0"/>
              <a:pPr/>
              <a:t>31</a:t>
            </a:fld>
            <a:endParaRPr kumimoji="1" lang="ja-JP" altLang="en-US"/>
          </a:p>
        </p:txBody>
      </p:sp>
      <p:sp>
        <p:nvSpPr>
          <p:cNvPr id="4" name="コンテンツ プレースホルダー 3"/>
          <p:cNvSpPr>
            <a:spLocks noGrp="1"/>
          </p:cNvSpPr>
          <p:nvPr>
            <p:ph sz="quarter" idx="1"/>
          </p:nvPr>
        </p:nvSpPr>
        <p:spPr>
          <a:xfrm>
            <a:off x="457200" y="1219200"/>
            <a:ext cx="8686800" cy="4937760"/>
          </a:xfrm>
        </p:spPr>
        <p:txBody>
          <a:bodyPr/>
          <a:lstStyle/>
          <a:p>
            <a:r>
              <a:rPr lang="en-US" altLang="ja-JP" dirty="0"/>
              <a:t>W</a:t>
            </a:r>
            <a:r>
              <a:rPr kumimoji="1" lang="en-US" altLang="ja-JP" dirty="0" smtClean="0"/>
              <a:t>e smooth </a:t>
            </a:r>
            <a:r>
              <a:rPr kumimoji="1" lang="en-US" altLang="ja-JP" b="1" dirty="0" smtClean="0">
                <a:latin typeface="Times New Roman" pitchFamily="18" charset="0"/>
                <a:cs typeface="Times New Roman" pitchFamily="18" charset="0"/>
              </a:rPr>
              <a:t>R</a:t>
            </a:r>
            <a:r>
              <a:rPr kumimoji="1" lang="en-US" altLang="ja-JP" dirty="0" smtClean="0">
                <a:latin typeface="Times New Roman" pitchFamily="18" charset="0"/>
                <a:cs typeface="Times New Roman" pitchFamily="18" charset="0"/>
              </a:rPr>
              <a:t>(</a:t>
            </a:r>
            <a:r>
              <a:rPr kumimoji="1" lang="en-US" altLang="ja-JP" b="1" dirty="0" smtClean="0">
                <a:latin typeface="Times New Roman" pitchFamily="18" charset="0"/>
                <a:cs typeface="Times New Roman" pitchFamily="18" charset="0"/>
              </a:rPr>
              <a:t>x</a:t>
            </a:r>
            <a:r>
              <a:rPr kumimoji="1" lang="en-US" altLang="ja-JP" baseline="-25000" dirty="0" smtClean="0">
                <a:latin typeface="Times New Roman" pitchFamily="18" charset="0"/>
                <a:cs typeface="Times New Roman" pitchFamily="18" charset="0"/>
              </a:rPr>
              <a:t>1</a:t>
            </a:r>
            <a:r>
              <a:rPr kumimoji="1" lang="en-US" altLang="ja-JP" dirty="0" smtClean="0">
                <a:latin typeface="Times New Roman" pitchFamily="18" charset="0"/>
                <a:cs typeface="Times New Roman" pitchFamily="18" charset="0"/>
              </a:rPr>
              <a:t>)</a:t>
            </a:r>
            <a:r>
              <a:rPr kumimoji="1" lang="en-US" altLang="ja-JP" dirty="0" smtClean="0"/>
              <a:t> and </a:t>
            </a:r>
            <a:r>
              <a:rPr kumimoji="1" lang="en-US" altLang="ja-JP" b="1" dirty="0" smtClean="0">
                <a:latin typeface="Times New Roman" pitchFamily="18" charset="0"/>
                <a:cs typeface="Times New Roman" pitchFamily="18" charset="0"/>
              </a:rPr>
              <a:t>R</a:t>
            </a:r>
            <a:r>
              <a:rPr kumimoji="1" lang="en-US" altLang="ja-JP" dirty="0" smtClean="0">
                <a:latin typeface="Times New Roman" pitchFamily="18" charset="0"/>
                <a:cs typeface="Times New Roman" pitchFamily="18" charset="0"/>
              </a:rPr>
              <a:t>(</a:t>
            </a:r>
            <a:r>
              <a:rPr kumimoji="1" lang="en-US" altLang="ja-JP" b="1" dirty="0" smtClean="0">
                <a:latin typeface="Times New Roman" pitchFamily="18" charset="0"/>
                <a:cs typeface="Times New Roman" pitchFamily="18" charset="0"/>
              </a:rPr>
              <a:t>x</a:t>
            </a:r>
            <a:r>
              <a:rPr kumimoji="1" lang="en-US" altLang="ja-JP" baseline="-25000" dirty="0" smtClean="0">
                <a:latin typeface="Times New Roman" pitchFamily="18" charset="0"/>
                <a:cs typeface="Times New Roman" pitchFamily="18" charset="0"/>
              </a:rPr>
              <a:t>2</a:t>
            </a:r>
            <a:r>
              <a:rPr kumimoji="1" lang="en-US" altLang="ja-JP" dirty="0" smtClean="0">
                <a:latin typeface="Times New Roman" pitchFamily="18" charset="0"/>
                <a:cs typeface="Times New Roman" pitchFamily="18" charset="0"/>
              </a:rPr>
              <a:t>)</a:t>
            </a:r>
            <a:r>
              <a:rPr kumimoji="1" lang="en-US" altLang="ja-JP" dirty="0" smtClean="0"/>
              <a:t> if they are </a:t>
            </a:r>
            <a:r>
              <a:rPr kumimoji="1" lang="en-US" altLang="ja-JP" b="1" i="1" dirty="0" smtClean="0">
                <a:solidFill>
                  <a:srgbClr val="0070C0"/>
                </a:solidFill>
              </a:rPr>
              <a:t>really similar colors</a:t>
            </a:r>
          </a:p>
          <a:p>
            <a:pPr lvl="1"/>
            <a:r>
              <a:rPr lang="en-US" altLang="ja-JP" dirty="0" smtClean="0">
                <a:solidFill>
                  <a:schemeClr val="tx1"/>
                </a:solidFill>
              </a:rPr>
              <a:t>where </a:t>
            </a:r>
            <a:r>
              <a:rPr lang="en-US" altLang="ja-JP" b="1" dirty="0" smtClean="0">
                <a:latin typeface="Times New Roman" pitchFamily="18" charset="0"/>
                <a:cs typeface="Times New Roman" pitchFamily="18" charset="0"/>
              </a:rPr>
              <a:t>x</a:t>
            </a:r>
            <a:r>
              <a:rPr lang="en-US" altLang="ja-JP" baseline="-25000" dirty="0" smtClean="0">
                <a:latin typeface="Times New Roman" pitchFamily="18" charset="0"/>
                <a:cs typeface="Times New Roman" pitchFamily="18" charset="0"/>
              </a:rPr>
              <a:t>1 </a:t>
            </a:r>
            <a:r>
              <a:rPr lang="en-US" altLang="ja-JP" dirty="0" smtClean="0">
                <a:solidFill>
                  <a:schemeClr val="tx1"/>
                </a:solidFill>
              </a:rPr>
              <a:t>and </a:t>
            </a:r>
            <a:r>
              <a:rPr lang="en-US" altLang="ja-JP" b="1" dirty="0" smtClean="0">
                <a:latin typeface="Times New Roman" pitchFamily="18" charset="0"/>
                <a:cs typeface="Times New Roman" pitchFamily="18" charset="0"/>
              </a:rPr>
              <a:t>x</a:t>
            </a:r>
            <a:r>
              <a:rPr lang="en-US" altLang="ja-JP" baseline="-25000" dirty="0" smtClean="0">
                <a:latin typeface="Times New Roman" pitchFamily="18" charset="0"/>
                <a:cs typeface="Times New Roman" pitchFamily="18" charset="0"/>
              </a:rPr>
              <a:t>2 </a:t>
            </a:r>
            <a:r>
              <a:rPr lang="en-US" altLang="ja-JP" dirty="0" smtClean="0">
                <a:solidFill>
                  <a:schemeClr val="tx1"/>
                </a:solidFill>
              </a:rPr>
              <a:t>are neighboring pixels</a:t>
            </a:r>
            <a:endParaRPr kumimoji="1" lang="ja-JP" altLang="en-US" dirty="0">
              <a:solidFill>
                <a:schemeClr val="tx1"/>
              </a:solidFill>
            </a:endParaRPr>
          </a:p>
        </p:txBody>
      </p:sp>
      <p:sp>
        <p:nvSpPr>
          <p:cNvPr id="5" name="フリーフォーム 4"/>
          <p:cNvSpPr/>
          <p:nvPr/>
        </p:nvSpPr>
        <p:spPr>
          <a:xfrm>
            <a:off x="3146040" y="4043855"/>
            <a:ext cx="328468" cy="707579"/>
          </a:xfrm>
          <a:custGeom>
            <a:avLst/>
            <a:gdLst>
              <a:gd name="connsiteX0" fmla="*/ 489097 w 489097"/>
              <a:gd name="connsiteY0" fmla="*/ 0 h 903768"/>
              <a:gd name="connsiteX1" fmla="*/ 95693 w 489097"/>
              <a:gd name="connsiteY1" fmla="*/ 467833 h 903768"/>
              <a:gd name="connsiteX2" fmla="*/ 0 w 489097"/>
              <a:gd name="connsiteY2" fmla="*/ 903768 h 903768"/>
            </a:gdLst>
            <a:ahLst/>
            <a:cxnLst>
              <a:cxn ang="0">
                <a:pos x="connsiteX0" y="connsiteY0"/>
              </a:cxn>
              <a:cxn ang="0">
                <a:pos x="connsiteX1" y="connsiteY1"/>
              </a:cxn>
              <a:cxn ang="0">
                <a:pos x="connsiteX2" y="connsiteY2"/>
              </a:cxn>
            </a:cxnLst>
            <a:rect l="l" t="t" r="r" b="b"/>
            <a:pathLst>
              <a:path w="489097" h="903768">
                <a:moveTo>
                  <a:pt x="489097" y="0"/>
                </a:moveTo>
                <a:cubicBezTo>
                  <a:pt x="333153" y="158602"/>
                  <a:pt x="177209" y="317205"/>
                  <a:pt x="95693" y="467833"/>
                </a:cubicBezTo>
                <a:cubicBezTo>
                  <a:pt x="14177" y="618461"/>
                  <a:pt x="7088" y="761114"/>
                  <a:pt x="0" y="903768"/>
                </a:cubicBezTo>
              </a:path>
            </a:pathLst>
          </a:custGeom>
          <a:no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フリーフォーム 5"/>
          <p:cNvSpPr/>
          <p:nvPr/>
        </p:nvSpPr>
        <p:spPr>
          <a:xfrm>
            <a:off x="3591062" y="5856354"/>
            <a:ext cx="848697" cy="87407"/>
          </a:xfrm>
          <a:custGeom>
            <a:avLst/>
            <a:gdLst>
              <a:gd name="connsiteX0" fmla="*/ 0 w 1031358"/>
              <a:gd name="connsiteY0" fmla="*/ 180753 h 180753"/>
              <a:gd name="connsiteX1" fmla="*/ 744279 w 1031358"/>
              <a:gd name="connsiteY1" fmla="*/ 74428 h 180753"/>
              <a:gd name="connsiteX2" fmla="*/ 1031358 w 1031358"/>
              <a:gd name="connsiteY2" fmla="*/ 0 h 180753"/>
            </a:gdLst>
            <a:ahLst/>
            <a:cxnLst>
              <a:cxn ang="0">
                <a:pos x="connsiteX0" y="connsiteY0"/>
              </a:cxn>
              <a:cxn ang="0">
                <a:pos x="connsiteX1" y="connsiteY1"/>
              </a:cxn>
              <a:cxn ang="0">
                <a:pos x="connsiteX2" y="connsiteY2"/>
              </a:cxn>
            </a:cxnLst>
            <a:rect l="l" t="t" r="r" b="b"/>
            <a:pathLst>
              <a:path w="1031358" h="180753">
                <a:moveTo>
                  <a:pt x="0" y="180753"/>
                </a:moveTo>
                <a:lnTo>
                  <a:pt x="744279" y="74428"/>
                </a:lnTo>
                <a:cubicBezTo>
                  <a:pt x="916172" y="44303"/>
                  <a:pt x="967563" y="3544"/>
                  <a:pt x="1031358" y="0"/>
                </a:cubicBezTo>
              </a:path>
            </a:pathLst>
          </a:custGeom>
          <a:no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フリーフォーム 6"/>
          <p:cNvSpPr/>
          <p:nvPr/>
        </p:nvSpPr>
        <p:spPr>
          <a:xfrm>
            <a:off x="5077035" y="4896613"/>
            <a:ext cx="457200" cy="669851"/>
          </a:xfrm>
          <a:custGeom>
            <a:avLst/>
            <a:gdLst>
              <a:gd name="connsiteX0" fmla="*/ 457200 w 457200"/>
              <a:gd name="connsiteY0" fmla="*/ 0 h 669851"/>
              <a:gd name="connsiteX1" fmla="*/ 297711 w 457200"/>
              <a:gd name="connsiteY1" fmla="*/ 350875 h 669851"/>
              <a:gd name="connsiteX2" fmla="*/ 0 w 457200"/>
              <a:gd name="connsiteY2" fmla="*/ 669851 h 669851"/>
            </a:gdLst>
            <a:ahLst/>
            <a:cxnLst>
              <a:cxn ang="0">
                <a:pos x="connsiteX0" y="connsiteY0"/>
              </a:cxn>
              <a:cxn ang="0">
                <a:pos x="connsiteX1" y="connsiteY1"/>
              </a:cxn>
              <a:cxn ang="0">
                <a:pos x="connsiteX2" y="connsiteY2"/>
              </a:cxn>
            </a:cxnLst>
            <a:rect l="l" t="t" r="r" b="b"/>
            <a:pathLst>
              <a:path w="457200" h="669851">
                <a:moveTo>
                  <a:pt x="457200" y="0"/>
                </a:moveTo>
                <a:cubicBezTo>
                  <a:pt x="415555" y="119616"/>
                  <a:pt x="373911" y="239233"/>
                  <a:pt x="297711" y="350875"/>
                </a:cubicBezTo>
                <a:cubicBezTo>
                  <a:pt x="221511" y="462517"/>
                  <a:pt x="37214" y="622005"/>
                  <a:pt x="0" y="669851"/>
                </a:cubicBezTo>
              </a:path>
            </a:pathLst>
          </a:custGeom>
          <a:no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フリーフォーム 7"/>
          <p:cNvSpPr/>
          <p:nvPr/>
        </p:nvSpPr>
        <p:spPr>
          <a:xfrm>
            <a:off x="3198021" y="5290543"/>
            <a:ext cx="393041" cy="637954"/>
          </a:xfrm>
          <a:custGeom>
            <a:avLst/>
            <a:gdLst>
              <a:gd name="connsiteX0" fmla="*/ 531627 w 531627"/>
              <a:gd name="connsiteY0" fmla="*/ 797442 h 797442"/>
              <a:gd name="connsiteX1" fmla="*/ 127590 w 531627"/>
              <a:gd name="connsiteY1" fmla="*/ 446568 h 797442"/>
              <a:gd name="connsiteX2" fmla="*/ 0 w 531627"/>
              <a:gd name="connsiteY2" fmla="*/ 0 h 797442"/>
            </a:gdLst>
            <a:ahLst/>
            <a:cxnLst>
              <a:cxn ang="0">
                <a:pos x="connsiteX0" y="connsiteY0"/>
              </a:cxn>
              <a:cxn ang="0">
                <a:pos x="connsiteX1" y="connsiteY1"/>
              </a:cxn>
              <a:cxn ang="0">
                <a:pos x="connsiteX2" y="connsiteY2"/>
              </a:cxn>
            </a:cxnLst>
            <a:rect l="l" t="t" r="r" b="b"/>
            <a:pathLst>
              <a:path w="531627" h="797442">
                <a:moveTo>
                  <a:pt x="531627" y="797442"/>
                </a:moveTo>
                <a:cubicBezTo>
                  <a:pt x="373910" y="688458"/>
                  <a:pt x="216194" y="579475"/>
                  <a:pt x="127590" y="446568"/>
                </a:cubicBezTo>
                <a:cubicBezTo>
                  <a:pt x="38986" y="313661"/>
                  <a:pt x="19493" y="156830"/>
                  <a:pt x="0" y="0"/>
                </a:cubicBezTo>
              </a:path>
            </a:pathLst>
          </a:custGeom>
          <a:no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9" name="直線矢印コネクタ 8"/>
          <p:cNvCxnSpPr/>
          <p:nvPr/>
        </p:nvCxnSpPr>
        <p:spPr>
          <a:xfrm>
            <a:off x="4127598" y="4614161"/>
            <a:ext cx="2670545" cy="756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0" name="直線コネクタ 9"/>
          <p:cNvCxnSpPr>
            <a:stCxn id="15" idx="4"/>
            <a:endCxn id="31" idx="0"/>
          </p:cNvCxnSpPr>
          <p:nvPr/>
        </p:nvCxnSpPr>
        <p:spPr>
          <a:xfrm>
            <a:off x="3420792" y="2950641"/>
            <a:ext cx="160820" cy="2865426"/>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1" name="直線矢印コネクタ 10"/>
          <p:cNvCxnSpPr/>
          <p:nvPr/>
        </p:nvCxnSpPr>
        <p:spPr>
          <a:xfrm flipH="1">
            <a:off x="2607143" y="4614161"/>
            <a:ext cx="1520456" cy="1674435"/>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2" name="直線矢印コネクタ 11"/>
          <p:cNvCxnSpPr/>
          <p:nvPr/>
        </p:nvCxnSpPr>
        <p:spPr>
          <a:xfrm flipV="1">
            <a:off x="4133514" y="2345246"/>
            <a:ext cx="7154" cy="2268917"/>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3" name="直線コネクタ 12"/>
          <p:cNvCxnSpPr>
            <a:stCxn id="14" idx="3"/>
            <a:endCxn id="32" idx="3"/>
          </p:cNvCxnSpPr>
          <p:nvPr/>
        </p:nvCxnSpPr>
        <p:spPr>
          <a:xfrm flipH="1">
            <a:off x="5412407" y="4412800"/>
            <a:ext cx="938029" cy="521474"/>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4" name="円/楕円 13"/>
          <p:cNvSpPr/>
          <p:nvPr/>
        </p:nvSpPr>
        <p:spPr>
          <a:xfrm>
            <a:off x="6329221" y="4282625"/>
            <a:ext cx="144862" cy="152510"/>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円/楕円 14"/>
          <p:cNvSpPr/>
          <p:nvPr/>
        </p:nvSpPr>
        <p:spPr>
          <a:xfrm>
            <a:off x="3348908" y="2799281"/>
            <a:ext cx="143768" cy="151360"/>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p:cNvSpPr/>
          <p:nvPr/>
        </p:nvSpPr>
        <p:spPr>
          <a:xfrm>
            <a:off x="2787601" y="2325809"/>
            <a:ext cx="869149" cy="461665"/>
          </a:xfrm>
          <a:prstGeom prst="rect">
            <a:avLst/>
          </a:prstGeom>
        </p:spPr>
        <p:txBody>
          <a:bodyPr wrap="none">
            <a:spAutoFit/>
          </a:bodyPr>
          <a:lstStyle/>
          <a:p>
            <a:r>
              <a:rPr lang="en-US" altLang="ja-JP" sz="2400" b="1" dirty="0" smtClean="0">
                <a:latin typeface="Times New Roman" pitchFamily="18" charset="0"/>
                <a:cs typeface="Times New Roman" pitchFamily="18" charset="0"/>
              </a:rPr>
              <a:t>R</a:t>
            </a:r>
            <a:r>
              <a:rPr lang="en-US" altLang="ja-JP" sz="2400" dirty="0" smtClean="0">
                <a:latin typeface="Times New Roman" pitchFamily="18" charset="0"/>
                <a:cs typeface="Times New Roman" pitchFamily="18" charset="0"/>
              </a:rPr>
              <a:t>(</a:t>
            </a:r>
            <a:r>
              <a:rPr lang="en-US" altLang="ja-JP" sz="2400" b="1" dirty="0" smtClean="0">
                <a:latin typeface="Times New Roman" pitchFamily="18" charset="0"/>
                <a:cs typeface="Times New Roman" pitchFamily="18" charset="0"/>
              </a:rPr>
              <a:t>x</a:t>
            </a:r>
            <a:r>
              <a:rPr lang="en-US" altLang="ja-JP" sz="2400" baseline="-25000" dirty="0" smtClean="0">
                <a:latin typeface="Times New Roman" pitchFamily="18" charset="0"/>
                <a:cs typeface="Times New Roman" pitchFamily="18" charset="0"/>
              </a:rPr>
              <a:t>1</a:t>
            </a:r>
            <a:r>
              <a:rPr lang="en-US" altLang="ja-JP" sz="2400" dirty="0" smtClean="0">
                <a:latin typeface="Times New Roman" pitchFamily="18" charset="0"/>
                <a:cs typeface="Times New Roman" pitchFamily="18" charset="0"/>
              </a:rPr>
              <a:t>)</a:t>
            </a:r>
            <a:endParaRPr lang="ja-JP" altLang="en-US" sz="2400" dirty="0"/>
          </a:p>
        </p:txBody>
      </p:sp>
      <p:sp>
        <p:nvSpPr>
          <p:cNvPr id="17" name="正方形/長方形 16"/>
          <p:cNvSpPr/>
          <p:nvPr/>
        </p:nvSpPr>
        <p:spPr>
          <a:xfrm>
            <a:off x="2747345" y="3664056"/>
            <a:ext cx="766557" cy="461665"/>
          </a:xfrm>
          <a:prstGeom prst="rect">
            <a:avLst/>
          </a:prstGeom>
        </p:spPr>
        <p:txBody>
          <a:bodyPr wrap="none">
            <a:spAutoFit/>
          </a:bodyPr>
          <a:lstStyle/>
          <a:p>
            <a:r>
              <a:rPr lang="en-US" altLang="ja-JP" sz="2400" b="1" dirty="0" smtClean="0">
                <a:latin typeface="Times New Roman" pitchFamily="18" charset="0"/>
                <a:cs typeface="Times New Roman" pitchFamily="18" charset="0"/>
              </a:rPr>
              <a:t>I</a:t>
            </a:r>
            <a:r>
              <a:rPr lang="en-US" altLang="ja-JP" sz="2400" dirty="0" smtClean="0">
                <a:latin typeface="Times New Roman" pitchFamily="18" charset="0"/>
                <a:cs typeface="Times New Roman" pitchFamily="18" charset="0"/>
              </a:rPr>
              <a:t>(</a:t>
            </a:r>
            <a:r>
              <a:rPr lang="en-US" altLang="ja-JP" sz="2400" b="1" dirty="0" smtClean="0">
                <a:latin typeface="Times New Roman" pitchFamily="18" charset="0"/>
                <a:cs typeface="Times New Roman" pitchFamily="18" charset="0"/>
              </a:rPr>
              <a:t>x</a:t>
            </a:r>
            <a:r>
              <a:rPr lang="en-US" altLang="ja-JP" sz="2400" baseline="-25000" dirty="0" smtClean="0">
                <a:latin typeface="Times New Roman" pitchFamily="18" charset="0"/>
                <a:cs typeface="Times New Roman" pitchFamily="18" charset="0"/>
              </a:rPr>
              <a:t>1</a:t>
            </a:r>
            <a:r>
              <a:rPr lang="en-US" altLang="ja-JP" sz="2400" dirty="0" smtClean="0">
                <a:latin typeface="Times New Roman" pitchFamily="18" charset="0"/>
                <a:cs typeface="Times New Roman" pitchFamily="18" charset="0"/>
              </a:rPr>
              <a:t>)</a:t>
            </a:r>
            <a:endParaRPr lang="ja-JP" altLang="en-US" sz="2400" dirty="0"/>
          </a:p>
        </p:txBody>
      </p:sp>
      <p:sp>
        <p:nvSpPr>
          <p:cNvPr id="18" name="正方形/長方形 17"/>
          <p:cNvSpPr/>
          <p:nvPr/>
        </p:nvSpPr>
        <p:spPr>
          <a:xfrm>
            <a:off x="3330264" y="5943761"/>
            <a:ext cx="389850" cy="461665"/>
          </a:xfrm>
          <a:prstGeom prst="rect">
            <a:avLst/>
          </a:prstGeom>
        </p:spPr>
        <p:txBody>
          <a:bodyPr wrap="none">
            <a:spAutoFit/>
          </a:bodyPr>
          <a:lstStyle/>
          <a:p>
            <a:r>
              <a:rPr lang="en-US" altLang="ja-JP" sz="2400" b="1" dirty="0" smtClean="0">
                <a:latin typeface="Times New Roman" pitchFamily="18" charset="0"/>
                <a:cs typeface="Times New Roman" pitchFamily="18" charset="0"/>
              </a:rPr>
              <a:t>T</a:t>
            </a:r>
            <a:endParaRPr lang="ja-JP" altLang="en-US" sz="2400" b="1" dirty="0"/>
          </a:p>
        </p:txBody>
      </p:sp>
      <p:sp>
        <p:nvSpPr>
          <p:cNvPr id="19" name="正方形/長方形 18"/>
          <p:cNvSpPr/>
          <p:nvPr/>
        </p:nvSpPr>
        <p:spPr>
          <a:xfrm>
            <a:off x="5533219" y="4778532"/>
            <a:ext cx="766557" cy="461665"/>
          </a:xfrm>
          <a:prstGeom prst="rect">
            <a:avLst/>
          </a:prstGeom>
        </p:spPr>
        <p:txBody>
          <a:bodyPr wrap="none">
            <a:spAutoFit/>
          </a:bodyPr>
          <a:lstStyle/>
          <a:p>
            <a:r>
              <a:rPr lang="en-US" altLang="ja-JP" sz="2400" b="1" dirty="0" smtClean="0">
                <a:latin typeface="Times New Roman" pitchFamily="18" charset="0"/>
                <a:cs typeface="Times New Roman" pitchFamily="18" charset="0"/>
              </a:rPr>
              <a:t>I</a:t>
            </a:r>
            <a:r>
              <a:rPr lang="en-US" altLang="ja-JP" sz="2400" dirty="0" smtClean="0">
                <a:latin typeface="Times New Roman" pitchFamily="18" charset="0"/>
                <a:cs typeface="Times New Roman" pitchFamily="18" charset="0"/>
              </a:rPr>
              <a:t>(</a:t>
            </a:r>
            <a:r>
              <a:rPr lang="en-US" altLang="ja-JP" sz="2400" b="1" dirty="0" smtClean="0">
                <a:latin typeface="Times New Roman" pitchFamily="18" charset="0"/>
                <a:cs typeface="Times New Roman" pitchFamily="18" charset="0"/>
              </a:rPr>
              <a:t>x</a:t>
            </a:r>
            <a:r>
              <a:rPr lang="en-US" altLang="ja-JP" sz="2400" baseline="-25000" dirty="0" smtClean="0">
                <a:latin typeface="Times New Roman" pitchFamily="18" charset="0"/>
                <a:cs typeface="Times New Roman" pitchFamily="18" charset="0"/>
              </a:rPr>
              <a:t>2</a:t>
            </a:r>
            <a:r>
              <a:rPr lang="en-US" altLang="ja-JP" sz="2400" dirty="0" smtClean="0">
                <a:latin typeface="Times New Roman" pitchFamily="18" charset="0"/>
                <a:cs typeface="Times New Roman" pitchFamily="18" charset="0"/>
              </a:rPr>
              <a:t>)</a:t>
            </a:r>
            <a:endParaRPr lang="ja-JP" altLang="en-US" sz="2400" dirty="0"/>
          </a:p>
        </p:txBody>
      </p:sp>
      <p:sp>
        <p:nvSpPr>
          <p:cNvPr id="20" name="正方形/長方形 19"/>
          <p:cNvSpPr/>
          <p:nvPr/>
        </p:nvSpPr>
        <p:spPr>
          <a:xfrm>
            <a:off x="6155266" y="3880368"/>
            <a:ext cx="869149" cy="461665"/>
          </a:xfrm>
          <a:prstGeom prst="rect">
            <a:avLst/>
          </a:prstGeom>
        </p:spPr>
        <p:txBody>
          <a:bodyPr wrap="none">
            <a:spAutoFit/>
          </a:bodyPr>
          <a:lstStyle/>
          <a:p>
            <a:r>
              <a:rPr lang="en-US" altLang="ja-JP" sz="2400" b="1" dirty="0" smtClean="0">
                <a:latin typeface="Times New Roman" pitchFamily="18" charset="0"/>
                <a:cs typeface="Times New Roman" pitchFamily="18" charset="0"/>
              </a:rPr>
              <a:t>R</a:t>
            </a:r>
            <a:r>
              <a:rPr lang="en-US" altLang="ja-JP" sz="2400" dirty="0" smtClean="0">
                <a:latin typeface="Times New Roman" pitchFamily="18" charset="0"/>
                <a:cs typeface="Times New Roman" pitchFamily="18" charset="0"/>
              </a:rPr>
              <a:t>(</a:t>
            </a:r>
            <a:r>
              <a:rPr lang="en-US" altLang="ja-JP" sz="2400" b="1" dirty="0" smtClean="0">
                <a:latin typeface="Times New Roman" pitchFamily="18" charset="0"/>
                <a:cs typeface="Times New Roman" pitchFamily="18" charset="0"/>
              </a:rPr>
              <a:t>x</a:t>
            </a:r>
            <a:r>
              <a:rPr lang="en-US" altLang="ja-JP" sz="2400" baseline="-25000" dirty="0" smtClean="0">
                <a:latin typeface="Times New Roman" pitchFamily="18" charset="0"/>
                <a:cs typeface="Times New Roman" pitchFamily="18" charset="0"/>
              </a:rPr>
              <a:t>2</a:t>
            </a:r>
            <a:r>
              <a:rPr lang="en-US" altLang="ja-JP" sz="2400" dirty="0" smtClean="0">
                <a:latin typeface="Times New Roman" pitchFamily="18" charset="0"/>
                <a:cs typeface="Times New Roman" pitchFamily="18" charset="0"/>
              </a:rPr>
              <a:t>)</a:t>
            </a:r>
            <a:endParaRPr lang="ja-JP" altLang="en-US" sz="2400" dirty="0"/>
          </a:p>
        </p:txBody>
      </p:sp>
      <p:sp>
        <p:nvSpPr>
          <p:cNvPr id="21" name="正方形/長方形 20"/>
          <p:cNvSpPr/>
          <p:nvPr/>
        </p:nvSpPr>
        <p:spPr>
          <a:xfrm>
            <a:off x="6578624" y="4630950"/>
            <a:ext cx="372218" cy="461665"/>
          </a:xfrm>
          <a:prstGeom prst="rect">
            <a:avLst/>
          </a:prstGeom>
        </p:spPr>
        <p:txBody>
          <a:bodyPr wrap="none">
            <a:spAutoFit/>
          </a:bodyPr>
          <a:lstStyle/>
          <a:p>
            <a:r>
              <a:rPr lang="en-US" altLang="ja-JP" sz="2400" i="1" dirty="0">
                <a:latin typeface="Times New Roman" pitchFamily="18" charset="0"/>
                <a:cs typeface="Times New Roman" pitchFamily="18" charset="0"/>
              </a:rPr>
              <a:t>R</a:t>
            </a:r>
            <a:endParaRPr lang="ja-JP" altLang="en-US" sz="2400" i="1" dirty="0"/>
          </a:p>
        </p:txBody>
      </p:sp>
      <p:sp>
        <p:nvSpPr>
          <p:cNvPr id="22" name="正方形/長方形 21"/>
          <p:cNvSpPr/>
          <p:nvPr/>
        </p:nvSpPr>
        <p:spPr>
          <a:xfrm>
            <a:off x="3720114" y="2114413"/>
            <a:ext cx="407484" cy="461665"/>
          </a:xfrm>
          <a:prstGeom prst="rect">
            <a:avLst/>
          </a:prstGeom>
        </p:spPr>
        <p:txBody>
          <a:bodyPr wrap="none">
            <a:spAutoFit/>
          </a:bodyPr>
          <a:lstStyle/>
          <a:p>
            <a:r>
              <a:rPr lang="en-US" altLang="ja-JP" sz="2400" i="1" dirty="0" smtClean="0">
                <a:latin typeface="Times New Roman" pitchFamily="18" charset="0"/>
                <a:cs typeface="Times New Roman" pitchFamily="18" charset="0"/>
              </a:rPr>
              <a:t>G</a:t>
            </a:r>
            <a:endParaRPr lang="ja-JP" altLang="en-US" sz="2400" i="1" dirty="0"/>
          </a:p>
        </p:txBody>
      </p:sp>
      <p:sp>
        <p:nvSpPr>
          <p:cNvPr id="23" name="正方形/長方形 22"/>
          <p:cNvSpPr/>
          <p:nvPr/>
        </p:nvSpPr>
        <p:spPr>
          <a:xfrm>
            <a:off x="2267744" y="5991671"/>
            <a:ext cx="372218" cy="461665"/>
          </a:xfrm>
          <a:prstGeom prst="rect">
            <a:avLst/>
          </a:prstGeom>
        </p:spPr>
        <p:txBody>
          <a:bodyPr wrap="none">
            <a:spAutoFit/>
          </a:bodyPr>
          <a:lstStyle/>
          <a:p>
            <a:r>
              <a:rPr lang="en-US" altLang="ja-JP" sz="2400" i="1" dirty="0" smtClean="0">
                <a:latin typeface="Times New Roman" pitchFamily="18" charset="0"/>
                <a:cs typeface="Times New Roman" pitchFamily="18" charset="0"/>
              </a:rPr>
              <a:t>B</a:t>
            </a:r>
            <a:endParaRPr lang="ja-JP" altLang="en-US" sz="2400" i="1" dirty="0"/>
          </a:p>
        </p:txBody>
      </p:sp>
      <p:sp>
        <p:nvSpPr>
          <p:cNvPr id="24" name="正方形/長方形 23"/>
          <p:cNvSpPr/>
          <p:nvPr/>
        </p:nvSpPr>
        <p:spPr>
          <a:xfrm>
            <a:off x="2787034" y="4751434"/>
            <a:ext cx="808235" cy="461665"/>
          </a:xfrm>
          <a:prstGeom prst="rect">
            <a:avLst/>
          </a:prstGeom>
        </p:spPr>
        <p:txBody>
          <a:bodyPr wrap="none">
            <a:spAutoFit/>
          </a:bodyPr>
          <a:lstStyle/>
          <a:p>
            <a:r>
              <a:rPr lang="en-US" altLang="ja-JP" sz="2400" i="1" dirty="0" smtClean="0">
                <a:latin typeface="Times New Roman" pitchFamily="18" charset="0"/>
                <a:cs typeface="Times New Roman" pitchFamily="18" charset="0"/>
              </a:rPr>
              <a:t>α</a:t>
            </a:r>
            <a:r>
              <a:rPr lang="en-US" altLang="ja-JP" sz="2400" dirty="0" smtClean="0">
                <a:latin typeface="Times New Roman" pitchFamily="18" charset="0"/>
                <a:cs typeface="Times New Roman" pitchFamily="18" charset="0"/>
              </a:rPr>
              <a:t>(</a:t>
            </a:r>
            <a:r>
              <a:rPr lang="en-US" altLang="ja-JP" sz="2400" b="1" dirty="0" smtClean="0">
                <a:latin typeface="Times New Roman" pitchFamily="18" charset="0"/>
                <a:cs typeface="Times New Roman" pitchFamily="18" charset="0"/>
              </a:rPr>
              <a:t>x</a:t>
            </a:r>
            <a:r>
              <a:rPr lang="en-US" altLang="ja-JP" sz="2400" baseline="-25000" dirty="0" smtClean="0">
                <a:latin typeface="Times New Roman" pitchFamily="18" charset="0"/>
                <a:cs typeface="Times New Roman" pitchFamily="18" charset="0"/>
              </a:rPr>
              <a:t>1</a:t>
            </a:r>
            <a:r>
              <a:rPr lang="en-US" altLang="ja-JP" sz="2400" dirty="0" smtClean="0">
                <a:latin typeface="Times New Roman" pitchFamily="18" charset="0"/>
                <a:cs typeface="Times New Roman" pitchFamily="18" charset="0"/>
              </a:rPr>
              <a:t>)</a:t>
            </a:r>
            <a:endParaRPr lang="ja-JP" altLang="en-US" sz="2400" dirty="0"/>
          </a:p>
        </p:txBody>
      </p:sp>
      <p:sp>
        <p:nvSpPr>
          <p:cNvPr id="25" name="正方形/長方形 24"/>
          <p:cNvSpPr/>
          <p:nvPr/>
        </p:nvSpPr>
        <p:spPr>
          <a:xfrm>
            <a:off x="4406280" y="5469353"/>
            <a:ext cx="808235" cy="461665"/>
          </a:xfrm>
          <a:prstGeom prst="rect">
            <a:avLst/>
          </a:prstGeom>
        </p:spPr>
        <p:txBody>
          <a:bodyPr wrap="none">
            <a:spAutoFit/>
          </a:bodyPr>
          <a:lstStyle/>
          <a:p>
            <a:r>
              <a:rPr lang="en-US" altLang="ja-JP" sz="2400" i="1" dirty="0" smtClean="0">
                <a:latin typeface="Times New Roman" pitchFamily="18" charset="0"/>
                <a:cs typeface="Times New Roman" pitchFamily="18" charset="0"/>
              </a:rPr>
              <a:t>α</a:t>
            </a:r>
            <a:r>
              <a:rPr lang="en-US" altLang="ja-JP" sz="2400" dirty="0" smtClean="0">
                <a:latin typeface="Times New Roman" pitchFamily="18" charset="0"/>
                <a:cs typeface="Times New Roman" pitchFamily="18" charset="0"/>
              </a:rPr>
              <a:t>(</a:t>
            </a:r>
            <a:r>
              <a:rPr lang="en-US" altLang="ja-JP" sz="2400" b="1" dirty="0" smtClean="0">
                <a:latin typeface="Times New Roman" pitchFamily="18" charset="0"/>
                <a:cs typeface="Times New Roman" pitchFamily="18" charset="0"/>
              </a:rPr>
              <a:t>x</a:t>
            </a:r>
            <a:r>
              <a:rPr lang="en-US" altLang="ja-JP" sz="2400" baseline="-25000" dirty="0" smtClean="0">
                <a:latin typeface="Times New Roman" pitchFamily="18" charset="0"/>
                <a:cs typeface="Times New Roman" pitchFamily="18" charset="0"/>
              </a:rPr>
              <a:t>2</a:t>
            </a:r>
            <a:r>
              <a:rPr lang="en-US" altLang="ja-JP" sz="2400" dirty="0" smtClean="0">
                <a:latin typeface="Times New Roman" pitchFamily="18" charset="0"/>
                <a:cs typeface="Times New Roman" pitchFamily="18" charset="0"/>
              </a:rPr>
              <a:t>)</a:t>
            </a:r>
            <a:endParaRPr lang="ja-JP" altLang="en-US" sz="2400" dirty="0"/>
          </a:p>
        </p:txBody>
      </p:sp>
      <p:cxnSp>
        <p:nvCxnSpPr>
          <p:cNvPr id="29" name="直線コネクタ 28"/>
          <p:cNvCxnSpPr>
            <a:stCxn id="32" idx="3"/>
          </p:cNvCxnSpPr>
          <p:nvPr/>
        </p:nvCxnSpPr>
        <p:spPr>
          <a:xfrm flipH="1">
            <a:off x="3615979" y="4934274"/>
            <a:ext cx="1796428" cy="981089"/>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直線コネクタ 29"/>
          <p:cNvCxnSpPr>
            <a:endCxn id="31" idx="4"/>
          </p:cNvCxnSpPr>
          <p:nvPr/>
        </p:nvCxnSpPr>
        <p:spPr>
          <a:xfrm>
            <a:off x="3485804" y="4080213"/>
            <a:ext cx="95808" cy="1911458"/>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31" name="円/楕円 30"/>
          <p:cNvSpPr/>
          <p:nvPr/>
        </p:nvSpPr>
        <p:spPr>
          <a:xfrm>
            <a:off x="3498213" y="5816067"/>
            <a:ext cx="166798" cy="175604"/>
          </a:xfrm>
          <a:prstGeom prst="ellipse">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円/楕円 31"/>
          <p:cNvSpPr/>
          <p:nvPr/>
        </p:nvSpPr>
        <p:spPr>
          <a:xfrm>
            <a:off x="5391505" y="4806014"/>
            <a:ext cx="142730" cy="150266"/>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円/楕円 32"/>
          <p:cNvSpPr/>
          <p:nvPr/>
        </p:nvSpPr>
        <p:spPr>
          <a:xfrm>
            <a:off x="3414985" y="3997811"/>
            <a:ext cx="152726" cy="16079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正方形/長方形 34"/>
          <p:cNvSpPr/>
          <p:nvPr/>
        </p:nvSpPr>
        <p:spPr>
          <a:xfrm>
            <a:off x="6084168" y="1268760"/>
            <a:ext cx="2952328"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円/楕円 38"/>
          <p:cNvSpPr/>
          <p:nvPr/>
        </p:nvSpPr>
        <p:spPr>
          <a:xfrm>
            <a:off x="2744426" y="2276872"/>
            <a:ext cx="1046154" cy="100811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円/楕円 39"/>
          <p:cNvSpPr/>
          <p:nvPr/>
        </p:nvSpPr>
        <p:spPr>
          <a:xfrm>
            <a:off x="5992345" y="3624748"/>
            <a:ext cx="1046154" cy="100811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角丸四角形 40"/>
          <p:cNvSpPr/>
          <p:nvPr/>
        </p:nvSpPr>
        <p:spPr>
          <a:xfrm>
            <a:off x="4014219" y="2617257"/>
            <a:ext cx="4494478" cy="832020"/>
          </a:xfrm>
          <a:prstGeom prst="roundRect">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dirty="0" smtClean="0">
                <a:solidFill>
                  <a:srgbClr val="002060"/>
                </a:solidFill>
              </a:rPr>
              <a:t>We smooth them if they are close,</a:t>
            </a:r>
            <a:br>
              <a:rPr lang="en-US" altLang="ja-JP" sz="2400" dirty="0" smtClean="0">
                <a:solidFill>
                  <a:srgbClr val="002060"/>
                </a:solidFill>
              </a:rPr>
            </a:br>
            <a:r>
              <a:rPr lang="en-US" altLang="ja-JP" sz="2400" dirty="0" smtClean="0">
                <a:solidFill>
                  <a:srgbClr val="FF0000"/>
                </a:solidFill>
              </a:rPr>
              <a:t>but we don’t know true values</a:t>
            </a:r>
            <a:endParaRPr kumimoji="1" lang="ja-JP" altLang="en-US" sz="2400" dirty="0">
              <a:solidFill>
                <a:srgbClr val="FF0000"/>
              </a:solidFill>
            </a:endParaRPr>
          </a:p>
        </p:txBody>
      </p:sp>
      <p:cxnSp>
        <p:nvCxnSpPr>
          <p:cNvPr id="43" name="直線コネクタ 42"/>
          <p:cNvCxnSpPr>
            <a:stCxn id="39" idx="6"/>
            <a:endCxn id="41" idx="1"/>
          </p:cNvCxnSpPr>
          <p:nvPr/>
        </p:nvCxnSpPr>
        <p:spPr>
          <a:xfrm>
            <a:off x="3790580" y="2780928"/>
            <a:ext cx="223639" cy="252339"/>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6" name="直線コネクタ 45"/>
          <p:cNvCxnSpPr>
            <a:stCxn id="41" idx="2"/>
            <a:endCxn id="40" idx="1"/>
          </p:cNvCxnSpPr>
          <p:nvPr/>
        </p:nvCxnSpPr>
        <p:spPr>
          <a:xfrm flipH="1">
            <a:off x="6145551" y="3449277"/>
            <a:ext cx="115907" cy="32310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51786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9" grpId="0" animBg="1"/>
      <p:bldP spid="40" grpId="0" animBg="1"/>
      <p:bldP spid="41"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Modified </a:t>
            </a:r>
            <a:r>
              <a:rPr lang="en-US" altLang="ja-JP" dirty="0">
                <a:cs typeface="Times New Roman" pitchFamily="18" charset="0"/>
              </a:rPr>
              <a:t>R</a:t>
            </a:r>
            <a:r>
              <a:rPr lang="ja-JP" altLang="en-US" dirty="0">
                <a:cs typeface="Times New Roman" pitchFamily="18" charset="0"/>
              </a:rPr>
              <a:t> </a:t>
            </a:r>
            <a:r>
              <a:rPr lang="en-US" altLang="ja-JP" dirty="0">
                <a:cs typeface="Times New Roman" pitchFamily="18" charset="0"/>
              </a:rPr>
              <a:t>and </a:t>
            </a:r>
            <a:r>
              <a:rPr lang="en-US" altLang="ja-JP" i="1" dirty="0">
                <a:cs typeface="Times New Roman" pitchFamily="18" charset="0"/>
              </a:rPr>
              <a:t>α</a:t>
            </a:r>
            <a:r>
              <a:rPr lang="ja-JP" altLang="en-US" dirty="0">
                <a:cs typeface="Times New Roman" pitchFamily="18" charset="0"/>
              </a:rPr>
              <a:t> </a:t>
            </a:r>
            <a:r>
              <a:rPr lang="en-US" altLang="ja-JP" dirty="0">
                <a:cs typeface="Times New Roman" pitchFamily="18" charset="0"/>
              </a:rPr>
              <a:t>(2/3)</a:t>
            </a:r>
            <a:endParaRPr kumimoji="1" lang="ja-JP" altLang="en-US" dirty="0"/>
          </a:p>
        </p:txBody>
      </p:sp>
      <p:sp>
        <p:nvSpPr>
          <p:cNvPr id="3" name="スライド番号プレースホルダー 2"/>
          <p:cNvSpPr>
            <a:spLocks noGrp="1"/>
          </p:cNvSpPr>
          <p:nvPr>
            <p:ph type="sldNum" sz="quarter" idx="12"/>
          </p:nvPr>
        </p:nvSpPr>
        <p:spPr/>
        <p:txBody>
          <a:bodyPr/>
          <a:lstStyle/>
          <a:p>
            <a:fld id="{F0B0AA45-409D-442A-9583-C1DE56245286}" type="slidenum">
              <a:rPr kumimoji="1" lang="ja-JP" altLang="en-US" smtClean="0"/>
              <a:pPr/>
              <a:t>32</a:t>
            </a:fld>
            <a:endParaRPr kumimoji="1" lang="ja-JP" altLang="en-US"/>
          </a:p>
        </p:txBody>
      </p:sp>
      <p:sp>
        <p:nvSpPr>
          <p:cNvPr id="4" name="コンテンツ プレースホルダー 3"/>
          <p:cNvSpPr>
            <a:spLocks noGrp="1"/>
          </p:cNvSpPr>
          <p:nvPr>
            <p:ph sz="quarter" idx="1"/>
          </p:nvPr>
        </p:nvSpPr>
        <p:spPr>
          <a:xfrm>
            <a:off x="457200" y="1219200"/>
            <a:ext cx="8686800" cy="4937760"/>
          </a:xfrm>
        </p:spPr>
        <p:txBody>
          <a:bodyPr/>
          <a:lstStyle/>
          <a:p>
            <a:r>
              <a:rPr lang="en-US" altLang="ja-JP" dirty="0"/>
              <a:t>W</a:t>
            </a:r>
            <a:r>
              <a:rPr kumimoji="1" lang="en-US" altLang="ja-JP" dirty="0" smtClean="0"/>
              <a:t>e smooth </a:t>
            </a:r>
            <a:r>
              <a:rPr kumimoji="1" lang="en-US" altLang="ja-JP" b="1" dirty="0" smtClean="0">
                <a:latin typeface="Times New Roman" pitchFamily="18" charset="0"/>
                <a:cs typeface="Times New Roman" pitchFamily="18" charset="0"/>
              </a:rPr>
              <a:t>R</a:t>
            </a:r>
            <a:r>
              <a:rPr kumimoji="1" lang="en-US" altLang="ja-JP" dirty="0" smtClean="0">
                <a:latin typeface="Times New Roman" pitchFamily="18" charset="0"/>
                <a:cs typeface="Times New Roman" pitchFamily="18" charset="0"/>
              </a:rPr>
              <a:t>(</a:t>
            </a:r>
            <a:r>
              <a:rPr kumimoji="1" lang="en-US" altLang="ja-JP" b="1" dirty="0" smtClean="0">
                <a:latin typeface="Times New Roman" pitchFamily="18" charset="0"/>
                <a:cs typeface="Times New Roman" pitchFamily="18" charset="0"/>
              </a:rPr>
              <a:t>x</a:t>
            </a:r>
            <a:r>
              <a:rPr kumimoji="1" lang="en-US" altLang="ja-JP" baseline="-25000" dirty="0" smtClean="0">
                <a:latin typeface="Times New Roman" pitchFamily="18" charset="0"/>
                <a:cs typeface="Times New Roman" pitchFamily="18" charset="0"/>
              </a:rPr>
              <a:t>1</a:t>
            </a:r>
            <a:r>
              <a:rPr kumimoji="1" lang="en-US" altLang="ja-JP" dirty="0" smtClean="0">
                <a:latin typeface="Times New Roman" pitchFamily="18" charset="0"/>
                <a:cs typeface="Times New Roman" pitchFamily="18" charset="0"/>
              </a:rPr>
              <a:t>)</a:t>
            </a:r>
            <a:r>
              <a:rPr kumimoji="1" lang="en-US" altLang="ja-JP" dirty="0" smtClean="0"/>
              <a:t> and </a:t>
            </a:r>
            <a:r>
              <a:rPr kumimoji="1" lang="en-US" altLang="ja-JP" b="1" dirty="0" smtClean="0">
                <a:latin typeface="Times New Roman" pitchFamily="18" charset="0"/>
                <a:cs typeface="Times New Roman" pitchFamily="18" charset="0"/>
              </a:rPr>
              <a:t>R</a:t>
            </a:r>
            <a:r>
              <a:rPr kumimoji="1" lang="en-US" altLang="ja-JP" dirty="0" smtClean="0">
                <a:latin typeface="Times New Roman" pitchFamily="18" charset="0"/>
                <a:cs typeface="Times New Roman" pitchFamily="18" charset="0"/>
              </a:rPr>
              <a:t>(</a:t>
            </a:r>
            <a:r>
              <a:rPr kumimoji="1" lang="en-US" altLang="ja-JP" b="1" dirty="0" smtClean="0">
                <a:latin typeface="Times New Roman" pitchFamily="18" charset="0"/>
                <a:cs typeface="Times New Roman" pitchFamily="18" charset="0"/>
              </a:rPr>
              <a:t>x</a:t>
            </a:r>
            <a:r>
              <a:rPr kumimoji="1" lang="en-US" altLang="ja-JP" baseline="-25000" dirty="0" smtClean="0">
                <a:latin typeface="Times New Roman" pitchFamily="18" charset="0"/>
                <a:cs typeface="Times New Roman" pitchFamily="18" charset="0"/>
              </a:rPr>
              <a:t>2</a:t>
            </a:r>
            <a:r>
              <a:rPr kumimoji="1" lang="en-US" altLang="ja-JP" dirty="0" smtClean="0">
                <a:latin typeface="Times New Roman" pitchFamily="18" charset="0"/>
                <a:cs typeface="Times New Roman" pitchFamily="18" charset="0"/>
              </a:rPr>
              <a:t>)</a:t>
            </a:r>
            <a:r>
              <a:rPr kumimoji="1" lang="en-US" altLang="ja-JP" dirty="0" smtClean="0"/>
              <a:t> if they are </a:t>
            </a:r>
            <a:r>
              <a:rPr kumimoji="1" lang="en-US" altLang="ja-JP" b="1" i="1" dirty="0" smtClean="0">
                <a:solidFill>
                  <a:srgbClr val="0070C0"/>
                </a:solidFill>
              </a:rPr>
              <a:t>really similar colors</a:t>
            </a:r>
          </a:p>
          <a:p>
            <a:pPr lvl="1"/>
            <a:r>
              <a:rPr lang="en-US" altLang="ja-JP" dirty="0" smtClean="0">
                <a:solidFill>
                  <a:schemeClr val="tx1"/>
                </a:solidFill>
              </a:rPr>
              <a:t>where </a:t>
            </a:r>
            <a:r>
              <a:rPr lang="en-US" altLang="ja-JP" b="1" dirty="0" smtClean="0">
                <a:latin typeface="Times New Roman" pitchFamily="18" charset="0"/>
                <a:cs typeface="Times New Roman" pitchFamily="18" charset="0"/>
              </a:rPr>
              <a:t>x</a:t>
            </a:r>
            <a:r>
              <a:rPr lang="en-US" altLang="ja-JP" baseline="-25000" dirty="0" smtClean="0">
                <a:latin typeface="Times New Roman" pitchFamily="18" charset="0"/>
                <a:cs typeface="Times New Roman" pitchFamily="18" charset="0"/>
              </a:rPr>
              <a:t>1 </a:t>
            </a:r>
            <a:r>
              <a:rPr lang="en-US" altLang="ja-JP" dirty="0" smtClean="0">
                <a:solidFill>
                  <a:schemeClr val="tx1"/>
                </a:solidFill>
              </a:rPr>
              <a:t>and </a:t>
            </a:r>
            <a:r>
              <a:rPr lang="en-US" altLang="ja-JP" b="1" dirty="0" smtClean="0">
                <a:latin typeface="Times New Roman" pitchFamily="18" charset="0"/>
                <a:cs typeface="Times New Roman" pitchFamily="18" charset="0"/>
              </a:rPr>
              <a:t>x</a:t>
            </a:r>
            <a:r>
              <a:rPr lang="en-US" altLang="ja-JP" baseline="-25000" dirty="0" smtClean="0">
                <a:latin typeface="Times New Roman" pitchFamily="18" charset="0"/>
                <a:cs typeface="Times New Roman" pitchFamily="18" charset="0"/>
              </a:rPr>
              <a:t>2 </a:t>
            </a:r>
            <a:r>
              <a:rPr lang="en-US" altLang="ja-JP" dirty="0" smtClean="0">
                <a:solidFill>
                  <a:schemeClr val="tx1"/>
                </a:solidFill>
              </a:rPr>
              <a:t>are neighboring pixels</a:t>
            </a:r>
            <a:endParaRPr kumimoji="1" lang="ja-JP" altLang="en-US" dirty="0">
              <a:solidFill>
                <a:schemeClr val="tx1"/>
              </a:solidFill>
            </a:endParaRPr>
          </a:p>
        </p:txBody>
      </p:sp>
      <p:sp>
        <p:nvSpPr>
          <p:cNvPr id="5" name="フリーフォーム 4"/>
          <p:cNvSpPr/>
          <p:nvPr/>
        </p:nvSpPr>
        <p:spPr>
          <a:xfrm>
            <a:off x="3146040" y="4043855"/>
            <a:ext cx="328468" cy="707579"/>
          </a:xfrm>
          <a:custGeom>
            <a:avLst/>
            <a:gdLst>
              <a:gd name="connsiteX0" fmla="*/ 489097 w 489097"/>
              <a:gd name="connsiteY0" fmla="*/ 0 h 903768"/>
              <a:gd name="connsiteX1" fmla="*/ 95693 w 489097"/>
              <a:gd name="connsiteY1" fmla="*/ 467833 h 903768"/>
              <a:gd name="connsiteX2" fmla="*/ 0 w 489097"/>
              <a:gd name="connsiteY2" fmla="*/ 903768 h 903768"/>
            </a:gdLst>
            <a:ahLst/>
            <a:cxnLst>
              <a:cxn ang="0">
                <a:pos x="connsiteX0" y="connsiteY0"/>
              </a:cxn>
              <a:cxn ang="0">
                <a:pos x="connsiteX1" y="connsiteY1"/>
              </a:cxn>
              <a:cxn ang="0">
                <a:pos x="connsiteX2" y="connsiteY2"/>
              </a:cxn>
            </a:cxnLst>
            <a:rect l="l" t="t" r="r" b="b"/>
            <a:pathLst>
              <a:path w="489097" h="903768">
                <a:moveTo>
                  <a:pt x="489097" y="0"/>
                </a:moveTo>
                <a:cubicBezTo>
                  <a:pt x="333153" y="158602"/>
                  <a:pt x="177209" y="317205"/>
                  <a:pt x="95693" y="467833"/>
                </a:cubicBezTo>
                <a:cubicBezTo>
                  <a:pt x="14177" y="618461"/>
                  <a:pt x="7088" y="761114"/>
                  <a:pt x="0" y="903768"/>
                </a:cubicBezTo>
              </a:path>
            </a:pathLst>
          </a:custGeom>
          <a:no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フリーフォーム 5"/>
          <p:cNvSpPr/>
          <p:nvPr/>
        </p:nvSpPr>
        <p:spPr>
          <a:xfrm>
            <a:off x="3591062" y="5856354"/>
            <a:ext cx="848697" cy="87407"/>
          </a:xfrm>
          <a:custGeom>
            <a:avLst/>
            <a:gdLst>
              <a:gd name="connsiteX0" fmla="*/ 0 w 1031358"/>
              <a:gd name="connsiteY0" fmla="*/ 180753 h 180753"/>
              <a:gd name="connsiteX1" fmla="*/ 744279 w 1031358"/>
              <a:gd name="connsiteY1" fmla="*/ 74428 h 180753"/>
              <a:gd name="connsiteX2" fmla="*/ 1031358 w 1031358"/>
              <a:gd name="connsiteY2" fmla="*/ 0 h 180753"/>
            </a:gdLst>
            <a:ahLst/>
            <a:cxnLst>
              <a:cxn ang="0">
                <a:pos x="connsiteX0" y="connsiteY0"/>
              </a:cxn>
              <a:cxn ang="0">
                <a:pos x="connsiteX1" y="connsiteY1"/>
              </a:cxn>
              <a:cxn ang="0">
                <a:pos x="connsiteX2" y="connsiteY2"/>
              </a:cxn>
            </a:cxnLst>
            <a:rect l="l" t="t" r="r" b="b"/>
            <a:pathLst>
              <a:path w="1031358" h="180753">
                <a:moveTo>
                  <a:pt x="0" y="180753"/>
                </a:moveTo>
                <a:lnTo>
                  <a:pt x="744279" y="74428"/>
                </a:lnTo>
                <a:cubicBezTo>
                  <a:pt x="916172" y="44303"/>
                  <a:pt x="967563" y="3544"/>
                  <a:pt x="1031358" y="0"/>
                </a:cubicBezTo>
              </a:path>
            </a:pathLst>
          </a:custGeom>
          <a:no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フリーフォーム 6"/>
          <p:cNvSpPr/>
          <p:nvPr/>
        </p:nvSpPr>
        <p:spPr>
          <a:xfrm>
            <a:off x="5077035" y="4896613"/>
            <a:ext cx="457200" cy="669851"/>
          </a:xfrm>
          <a:custGeom>
            <a:avLst/>
            <a:gdLst>
              <a:gd name="connsiteX0" fmla="*/ 457200 w 457200"/>
              <a:gd name="connsiteY0" fmla="*/ 0 h 669851"/>
              <a:gd name="connsiteX1" fmla="*/ 297711 w 457200"/>
              <a:gd name="connsiteY1" fmla="*/ 350875 h 669851"/>
              <a:gd name="connsiteX2" fmla="*/ 0 w 457200"/>
              <a:gd name="connsiteY2" fmla="*/ 669851 h 669851"/>
            </a:gdLst>
            <a:ahLst/>
            <a:cxnLst>
              <a:cxn ang="0">
                <a:pos x="connsiteX0" y="connsiteY0"/>
              </a:cxn>
              <a:cxn ang="0">
                <a:pos x="connsiteX1" y="connsiteY1"/>
              </a:cxn>
              <a:cxn ang="0">
                <a:pos x="connsiteX2" y="connsiteY2"/>
              </a:cxn>
            </a:cxnLst>
            <a:rect l="l" t="t" r="r" b="b"/>
            <a:pathLst>
              <a:path w="457200" h="669851">
                <a:moveTo>
                  <a:pt x="457200" y="0"/>
                </a:moveTo>
                <a:cubicBezTo>
                  <a:pt x="415555" y="119616"/>
                  <a:pt x="373911" y="239233"/>
                  <a:pt x="297711" y="350875"/>
                </a:cubicBezTo>
                <a:cubicBezTo>
                  <a:pt x="221511" y="462517"/>
                  <a:pt x="37214" y="622005"/>
                  <a:pt x="0" y="669851"/>
                </a:cubicBezTo>
              </a:path>
            </a:pathLst>
          </a:custGeom>
          <a:no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フリーフォーム 7"/>
          <p:cNvSpPr/>
          <p:nvPr/>
        </p:nvSpPr>
        <p:spPr>
          <a:xfrm>
            <a:off x="3198021" y="5290543"/>
            <a:ext cx="393041" cy="637954"/>
          </a:xfrm>
          <a:custGeom>
            <a:avLst/>
            <a:gdLst>
              <a:gd name="connsiteX0" fmla="*/ 531627 w 531627"/>
              <a:gd name="connsiteY0" fmla="*/ 797442 h 797442"/>
              <a:gd name="connsiteX1" fmla="*/ 127590 w 531627"/>
              <a:gd name="connsiteY1" fmla="*/ 446568 h 797442"/>
              <a:gd name="connsiteX2" fmla="*/ 0 w 531627"/>
              <a:gd name="connsiteY2" fmla="*/ 0 h 797442"/>
            </a:gdLst>
            <a:ahLst/>
            <a:cxnLst>
              <a:cxn ang="0">
                <a:pos x="connsiteX0" y="connsiteY0"/>
              </a:cxn>
              <a:cxn ang="0">
                <a:pos x="connsiteX1" y="connsiteY1"/>
              </a:cxn>
              <a:cxn ang="0">
                <a:pos x="connsiteX2" y="connsiteY2"/>
              </a:cxn>
            </a:cxnLst>
            <a:rect l="l" t="t" r="r" b="b"/>
            <a:pathLst>
              <a:path w="531627" h="797442">
                <a:moveTo>
                  <a:pt x="531627" y="797442"/>
                </a:moveTo>
                <a:cubicBezTo>
                  <a:pt x="373910" y="688458"/>
                  <a:pt x="216194" y="579475"/>
                  <a:pt x="127590" y="446568"/>
                </a:cubicBezTo>
                <a:cubicBezTo>
                  <a:pt x="38986" y="313661"/>
                  <a:pt x="19493" y="156830"/>
                  <a:pt x="0" y="0"/>
                </a:cubicBezTo>
              </a:path>
            </a:pathLst>
          </a:custGeom>
          <a:no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9" name="直線矢印コネクタ 8"/>
          <p:cNvCxnSpPr/>
          <p:nvPr/>
        </p:nvCxnSpPr>
        <p:spPr>
          <a:xfrm>
            <a:off x="4127598" y="4614161"/>
            <a:ext cx="2670545" cy="756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0" name="直線コネクタ 9"/>
          <p:cNvCxnSpPr>
            <a:stCxn id="15" idx="4"/>
            <a:endCxn id="31" idx="0"/>
          </p:cNvCxnSpPr>
          <p:nvPr/>
        </p:nvCxnSpPr>
        <p:spPr>
          <a:xfrm>
            <a:off x="3420792" y="2950641"/>
            <a:ext cx="160820" cy="2865426"/>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1" name="直線矢印コネクタ 10"/>
          <p:cNvCxnSpPr/>
          <p:nvPr/>
        </p:nvCxnSpPr>
        <p:spPr>
          <a:xfrm flipH="1">
            <a:off x="2607143" y="4614161"/>
            <a:ext cx="1520456" cy="1674435"/>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2" name="直線矢印コネクタ 11"/>
          <p:cNvCxnSpPr/>
          <p:nvPr/>
        </p:nvCxnSpPr>
        <p:spPr>
          <a:xfrm flipV="1">
            <a:off x="4133514" y="2345246"/>
            <a:ext cx="7154" cy="2268917"/>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3" name="直線コネクタ 12"/>
          <p:cNvCxnSpPr>
            <a:stCxn id="14" idx="3"/>
            <a:endCxn id="32" idx="3"/>
          </p:cNvCxnSpPr>
          <p:nvPr/>
        </p:nvCxnSpPr>
        <p:spPr>
          <a:xfrm flipH="1">
            <a:off x="5412407" y="4412800"/>
            <a:ext cx="938029" cy="521474"/>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4" name="円/楕円 13"/>
          <p:cNvSpPr/>
          <p:nvPr/>
        </p:nvSpPr>
        <p:spPr>
          <a:xfrm>
            <a:off x="6329221" y="4282625"/>
            <a:ext cx="144862" cy="152510"/>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円/楕円 14"/>
          <p:cNvSpPr/>
          <p:nvPr/>
        </p:nvSpPr>
        <p:spPr>
          <a:xfrm>
            <a:off x="3348908" y="2799281"/>
            <a:ext cx="143768" cy="151360"/>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p:cNvSpPr/>
          <p:nvPr/>
        </p:nvSpPr>
        <p:spPr>
          <a:xfrm>
            <a:off x="2787601" y="2325809"/>
            <a:ext cx="869149" cy="461665"/>
          </a:xfrm>
          <a:prstGeom prst="rect">
            <a:avLst/>
          </a:prstGeom>
        </p:spPr>
        <p:txBody>
          <a:bodyPr wrap="none">
            <a:spAutoFit/>
          </a:bodyPr>
          <a:lstStyle/>
          <a:p>
            <a:r>
              <a:rPr lang="en-US" altLang="ja-JP" sz="2400" b="1" dirty="0" smtClean="0">
                <a:latin typeface="Times New Roman" pitchFamily="18" charset="0"/>
                <a:cs typeface="Times New Roman" pitchFamily="18" charset="0"/>
              </a:rPr>
              <a:t>R</a:t>
            </a:r>
            <a:r>
              <a:rPr lang="en-US" altLang="ja-JP" sz="2400" dirty="0" smtClean="0">
                <a:latin typeface="Times New Roman" pitchFamily="18" charset="0"/>
                <a:cs typeface="Times New Roman" pitchFamily="18" charset="0"/>
              </a:rPr>
              <a:t>(</a:t>
            </a:r>
            <a:r>
              <a:rPr lang="en-US" altLang="ja-JP" sz="2400" b="1" dirty="0" smtClean="0">
                <a:latin typeface="Times New Roman" pitchFamily="18" charset="0"/>
                <a:cs typeface="Times New Roman" pitchFamily="18" charset="0"/>
              </a:rPr>
              <a:t>x</a:t>
            </a:r>
            <a:r>
              <a:rPr lang="en-US" altLang="ja-JP" sz="2400" baseline="-25000" dirty="0" smtClean="0">
                <a:latin typeface="Times New Roman" pitchFamily="18" charset="0"/>
                <a:cs typeface="Times New Roman" pitchFamily="18" charset="0"/>
              </a:rPr>
              <a:t>1</a:t>
            </a:r>
            <a:r>
              <a:rPr lang="en-US" altLang="ja-JP" sz="2400" dirty="0" smtClean="0">
                <a:latin typeface="Times New Roman" pitchFamily="18" charset="0"/>
                <a:cs typeface="Times New Roman" pitchFamily="18" charset="0"/>
              </a:rPr>
              <a:t>)</a:t>
            </a:r>
            <a:endParaRPr lang="ja-JP" altLang="en-US" sz="2400" dirty="0"/>
          </a:p>
        </p:txBody>
      </p:sp>
      <p:sp>
        <p:nvSpPr>
          <p:cNvPr id="17" name="正方形/長方形 16"/>
          <p:cNvSpPr/>
          <p:nvPr/>
        </p:nvSpPr>
        <p:spPr>
          <a:xfrm>
            <a:off x="2747345" y="3664056"/>
            <a:ext cx="766557" cy="461665"/>
          </a:xfrm>
          <a:prstGeom prst="rect">
            <a:avLst/>
          </a:prstGeom>
        </p:spPr>
        <p:txBody>
          <a:bodyPr wrap="none">
            <a:spAutoFit/>
          </a:bodyPr>
          <a:lstStyle/>
          <a:p>
            <a:r>
              <a:rPr lang="en-US" altLang="ja-JP" sz="2400" b="1" dirty="0" smtClean="0">
                <a:latin typeface="Times New Roman" pitchFamily="18" charset="0"/>
                <a:cs typeface="Times New Roman" pitchFamily="18" charset="0"/>
              </a:rPr>
              <a:t>I</a:t>
            </a:r>
            <a:r>
              <a:rPr lang="en-US" altLang="ja-JP" sz="2400" dirty="0" smtClean="0">
                <a:latin typeface="Times New Roman" pitchFamily="18" charset="0"/>
                <a:cs typeface="Times New Roman" pitchFamily="18" charset="0"/>
              </a:rPr>
              <a:t>(</a:t>
            </a:r>
            <a:r>
              <a:rPr lang="en-US" altLang="ja-JP" sz="2400" b="1" dirty="0" smtClean="0">
                <a:latin typeface="Times New Roman" pitchFamily="18" charset="0"/>
                <a:cs typeface="Times New Roman" pitchFamily="18" charset="0"/>
              </a:rPr>
              <a:t>x</a:t>
            </a:r>
            <a:r>
              <a:rPr lang="en-US" altLang="ja-JP" sz="2400" baseline="-25000" dirty="0" smtClean="0">
                <a:latin typeface="Times New Roman" pitchFamily="18" charset="0"/>
                <a:cs typeface="Times New Roman" pitchFamily="18" charset="0"/>
              </a:rPr>
              <a:t>1</a:t>
            </a:r>
            <a:r>
              <a:rPr lang="en-US" altLang="ja-JP" sz="2400" dirty="0" smtClean="0">
                <a:latin typeface="Times New Roman" pitchFamily="18" charset="0"/>
                <a:cs typeface="Times New Roman" pitchFamily="18" charset="0"/>
              </a:rPr>
              <a:t>)</a:t>
            </a:r>
            <a:endParaRPr lang="ja-JP" altLang="en-US" sz="2400" dirty="0"/>
          </a:p>
        </p:txBody>
      </p:sp>
      <p:sp>
        <p:nvSpPr>
          <p:cNvPr id="18" name="正方形/長方形 17"/>
          <p:cNvSpPr/>
          <p:nvPr/>
        </p:nvSpPr>
        <p:spPr>
          <a:xfrm>
            <a:off x="3330264" y="5943761"/>
            <a:ext cx="389850" cy="461665"/>
          </a:xfrm>
          <a:prstGeom prst="rect">
            <a:avLst/>
          </a:prstGeom>
        </p:spPr>
        <p:txBody>
          <a:bodyPr wrap="none">
            <a:spAutoFit/>
          </a:bodyPr>
          <a:lstStyle/>
          <a:p>
            <a:r>
              <a:rPr lang="en-US" altLang="ja-JP" sz="2400" b="1" dirty="0" smtClean="0">
                <a:latin typeface="Times New Roman" pitchFamily="18" charset="0"/>
                <a:cs typeface="Times New Roman" pitchFamily="18" charset="0"/>
              </a:rPr>
              <a:t>T</a:t>
            </a:r>
            <a:endParaRPr lang="ja-JP" altLang="en-US" sz="2400" b="1" dirty="0"/>
          </a:p>
        </p:txBody>
      </p:sp>
      <p:sp>
        <p:nvSpPr>
          <p:cNvPr id="19" name="正方形/長方形 18"/>
          <p:cNvSpPr/>
          <p:nvPr/>
        </p:nvSpPr>
        <p:spPr>
          <a:xfrm>
            <a:off x="5533219" y="4778532"/>
            <a:ext cx="766557" cy="461665"/>
          </a:xfrm>
          <a:prstGeom prst="rect">
            <a:avLst/>
          </a:prstGeom>
        </p:spPr>
        <p:txBody>
          <a:bodyPr wrap="none">
            <a:spAutoFit/>
          </a:bodyPr>
          <a:lstStyle/>
          <a:p>
            <a:r>
              <a:rPr lang="en-US" altLang="ja-JP" sz="2400" b="1" dirty="0" smtClean="0">
                <a:latin typeface="Times New Roman" pitchFamily="18" charset="0"/>
                <a:cs typeface="Times New Roman" pitchFamily="18" charset="0"/>
              </a:rPr>
              <a:t>I</a:t>
            </a:r>
            <a:r>
              <a:rPr lang="en-US" altLang="ja-JP" sz="2400" dirty="0" smtClean="0">
                <a:latin typeface="Times New Roman" pitchFamily="18" charset="0"/>
                <a:cs typeface="Times New Roman" pitchFamily="18" charset="0"/>
              </a:rPr>
              <a:t>(</a:t>
            </a:r>
            <a:r>
              <a:rPr lang="en-US" altLang="ja-JP" sz="2400" b="1" dirty="0" smtClean="0">
                <a:latin typeface="Times New Roman" pitchFamily="18" charset="0"/>
                <a:cs typeface="Times New Roman" pitchFamily="18" charset="0"/>
              </a:rPr>
              <a:t>x</a:t>
            </a:r>
            <a:r>
              <a:rPr lang="en-US" altLang="ja-JP" sz="2400" baseline="-25000" dirty="0" smtClean="0">
                <a:latin typeface="Times New Roman" pitchFamily="18" charset="0"/>
                <a:cs typeface="Times New Roman" pitchFamily="18" charset="0"/>
              </a:rPr>
              <a:t>2</a:t>
            </a:r>
            <a:r>
              <a:rPr lang="en-US" altLang="ja-JP" sz="2400" dirty="0" smtClean="0">
                <a:latin typeface="Times New Roman" pitchFamily="18" charset="0"/>
                <a:cs typeface="Times New Roman" pitchFamily="18" charset="0"/>
              </a:rPr>
              <a:t>)</a:t>
            </a:r>
            <a:endParaRPr lang="ja-JP" altLang="en-US" sz="2400" dirty="0"/>
          </a:p>
        </p:txBody>
      </p:sp>
      <p:sp>
        <p:nvSpPr>
          <p:cNvPr id="20" name="正方形/長方形 19"/>
          <p:cNvSpPr/>
          <p:nvPr/>
        </p:nvSpPr>
        <p:spPr>
          <a:xfrm>
            <a:off x="6155266" y="3880368"/>
            <a:ext cx="869149" cy="461665"/>
          </a:xfrm>
          <a:prstGeom prst="rect">
            <a:avLst/>
          </a:prstGeom>
        </p:spPr>
        <p:txBody>
          <a:bodyPr wrap="none">
            <a:spAutoFit/>
          </a:bodyPr>
          <a:lstStyle/>
          <a:p>
            <a:r>
              <a:rPr lang="en-US" altLang="ja-JP" sz="2400" b="1" dirty="0" smtClean="0">
                <a:latin typeface="Times New Roman" pitchFamily="18" charset="0"/>
                <a:cs typeface="Times New Roman" pitchFamily="18" charset="0"/>
              </a:rPr>
              <a:t>R</a:t>
            </a:r>
            <a:r>
              <a:rPr lang="en-US" altLang="ja-JP" sz="2400" dirty="0" smtClean="0">
                <a:latin typeface="Times New Roman" pitchFamily="18" charset="0"/>
                <a:cs typeface="Times New Roman" pitchFamily="18" charset="0"/>
              </a:rPr>
              <a:t>(</a:t>
            </a:r>
            <a:r>
              <a:rPr lang="en-US" altLang="ja-JP" sz="2400" b="1" dirty="0" smtClean="0">
                <a:latin typeface="Times New Roman" pitchFamily="18" charset="0"/>
                <a:cs typeface="Times New Roman" pitchFamily="18" charset="0"/>
              </a:rPr>
              <a:t>x</a:t>
            </a:r>
            <a:r>
              <a:rPr lang="en-US" altLang="ja-JP" sz="2400" baseline="-25000" dirty="0" smtClean="0">
                <a:latin typeface="Times New Roman" pitchFamily="18" charset="0"/>
                <a:cs typeface="Times New Roman" pitchFamily="18" charset="0"/>
              </a:rPr>
              <a:t>2</a:t>
            </a:r>
            <a:r>
              <a:rPr lang="en-US" altLang="ja-JP" sz="2400" dirty="0" smtClean="0">
                <a:latin typeface="Times New Roman" pitchFamily="18" charset="0"/>
                <a:cs typeface="Times New Roman" pitchFamily="18" charset="0"/>
              </a:rPr>
              <a:t>)</a:t>
            </a:r>
            <a:endParaRPr lang="ja-JP" altLang="en-US" sz="2400" dirty="0"/>
          </a:p>
        </p:txBody>
      </p:sp>
      <p:sp>
        <p:nvSpPr>
          <p:cNvPr id="21" name="正方形/長方形 20"/>
          <p:cNvSpPr/>
          <p:nvPr/>
        </p:nvSpPr>
        <p:spPr>
          <a:xfrm>
            <a:off x="6578624" y="4630950"/>
            <a:ext cx="372218" cy="461665"/>
          </a:xfrm>
          <a:prstGeom prst="rect">
            <a:avLst/>
          </a:prstGeom>
        </p:spPr>
        <p:txBody>
          <a:bodyPr wrap="none">
            <a:spAutoFit/>
          </a:bodyPr>
          <a:lstStyle/>
          <a:p>
            <a:r>
              <a:rPr lang="en-US" altLang="ja-JP" sz="2400" i="1" dirty="0">
                <a:latin typeface="Times New Roman" pitchFamily="18" charset="0"/>
                <a:cs typeface="Times New Roman" pitchFamily="18" charset="0"/>
              </a:rPr>
              <a:t>R</a:t>
            </a:r>
            <a:endParaRPr lang="ja-JP" altLang="en-US" sz="2400" i="1" dirty="0"/>
          </a:p>
        </p:txBody>
      </p:sp>
      <p:sp>
        <p:nvSpPr>
          <p:cNvPr id="22" name="正方形/長方形 21"/>
          <p:cNvSpPr/>
          <p:nvPr/>
        </p:nvSpPr>
        <p:spPr>
          <a:xfrm>
            <a:off x="3720114" y="2114413"/>
            <a:ext cx="407484" cy="461665"/>
          </a:xfrm>
          <a:prstGeom prst="rect">
            <a:avLst/>
          </a:prstGeom>
        </p:spPr>
        <p:txBody>
          <a:bodyPr wrap="none">
            <a:spAutoFit/>
          </a:bodyPr>
          <a:lstStyle/>
          <a:p>
            <a:r>
              <a:rPr lang="en-US" altLang="ja-JP" sz="2400" i="1" dirty="0" smtClean="0">
                <a:latin typeface="Times New Roman" pitchFamily="18" charset="0"/>
                <a:cs typeface="Times New Roman" pitchFamily="18" charset="0"/>
              </a:rPr>
              <a:t>G</a:t>
            </a:r>
            <a:endParaRPr lang="ja-JP" altLang="en-US" sz="2400" i="1" dirty="0"/>
          </a:p>
        </p:txBody>
      </p:sp>
      <p:sp>
        <p:nvSpPr>
          <p:cNvPr id="23" name="正方形/長方形 22"/>
          <p:cNvSpPr/>
          <p:nvPr/>
        </p:nvSpPr>
        <p:spPr>
          <a:xfrm>
            <a:off x="2267744" y="5991671"/>
            <a:ext cx="372218" cy="461665"/>
          </a:xfrm>
          <a:prstGeom prst="rect">
            <a:avLst/>
          </a:prstGeom>
        </p:spPr>
        <p:txBody>
          <a:bodyPr wrap="none">
            <a:spAutoFit/>
          </a:bodyPr>
          <a:lstStyle/>
          <a:p>
            <a:r>
              <a:rPr lang="en-US" altLang="ja-JP" sz="2400" i="1" dirty="0" smtClean="0">
                <a:latin typeface="Times New Roman" pitchFamily="18" charset="0"/>
                <a:cs typeface="Times New Roman" pitchFamily="18" charset="0"/>
              </a:rPr>
              <a:t>B</a:t>
            </a:r>
            <a:endParaRPr lang="ja-JP" altLang="en-US" sz="2400" i="1" dirty="0"/>
          </a:p>
        </p:txBody>
      </p:sp>
      <p:sp>
        <p:nvSpPr>
          <p:cNvPr id="24" name="正方形/長方形 23"/>
          <p:cNvSpPr/>
          <p:nvPr/>
        </p:nvSpPr>
        <p:spPr>
          <a:xfrm>
            <a:off x="2787034" y="4751434"/>
            <a:ext cx="808235" cy="461665"/>
          </a:xfrm>
          <a:prstGeom prst="rect">
            <a:avLst/>
          </a:prstGeom>
        </p:spPr>
        <p:txBody>
          <a:bodyPr wrap="none">
            <a:spAutoFit/>
          </a:bodyPr>
          <a:lstStyle/>
          <a:p>
            <a:r>
              <a:rPr lang="en-US" altLang="ja-JP" sz="2400" i="1" dirty="0" smtClean="0">
                <a:latin typeface="Times New Roman" pitchFamily="18" charset="0"/>
                <a:cs typeface="Times New Roman" pitchFamily="18" charset="0"/>
              </a:rPr>
              <a:t>α</a:t>
            </a:r>
            <a:r>
              <a:rPr lang="en-US" altLang="ja-JP" sz="2400" dirty="0" smtClean="0">
                <a:latin typeface="Times New Roman" pitchFamily="18" charset="0"/>
                <a:cs typeface="Times New Roman" pitchFamily="18" charset="0"/>
              </a:rPr>
              <a:t>(</a:t>
            </a:r>
            <a:r>
              <a:rPr lang="en-US" altLang="ja-JP" sz="2400" b="1" dirty="0" smtClean="0">
                <a:latin typeface="Times New Roman" pitchFamily="18" charset="0"/>
                <a:cs typeface="Times New Roman" pitchFamily="18" charset="0"/>
              </a:rPr>
              <a:t>x</a:t>
            </a:r>
            <a:r>
              <a:rPr lang="en-US" altLang="ja-JP" sz="2400" baseline="-25000" dirty="0" smtClean="0">
                <a:latin typeface="Times New Roman" pitchFamily="18" charset="0"/>
                <a:cs typeface="Times New Roman" pitchFamily="18" charset="0"/>
              </a:rPr>
              <a:t>1</a:t>
            </a:r>
            <a:r>
              <a:rPr lang="en-US" altLang="ja-JP" sz="2400" dirty="0" smtClean="0">
                <a:latin typeface="Times New Roman" pitchFamily="18" charset="0"/>
                <a:cs typeface="Times New Roman" pitchFamily="18" charset="0"/>
              </a:rPr>
              <a:t>)</a:t>
            </a:r>
            <a:endParaRPr lang="ja-JP" altLang="en-US" sz="2400" dirty="0"/>
          </a:p>
        </p:txBody>
      </p:sp>
      <p:sp>
        <p:nvSpPr>
          <p:cNvPr id="25" name="正方形/長方形 24"/>
          <p:cNvSpPr/>
          <p:nvPr/>
        </p:nvSpPr>
        <p:spPr>
          <a:xfrm>
            <a:off x="4406280" y="5469353"/>
            <a:ext cx="808235" cy="461665"/>
          </a:xfrm>
          <a:prstGeom prst="rect">
            <a:avLst/>
          </a:prstGeom>
        </p:spPr>
        <p:txBody>
          <a:bodyPr wrap="none">
            <a:spAutoFit/>
          </a:bodyPr>
          <a:lstStyle/>
          <a:p>
            <a:r>
              <a:rPr lang="en-US" altLang="ja-JP" sz="2400" i="1" dirty="0" smtClean="0">
                <a:latin typeface="Times New Roman" pitchFamily="18" charset="0"/>
                <a:cs typeface="Times New Roman" pitchFamily="18" charset="0"/>
              </a:rPr>
              <a:t>α</a:t>
            </a:r>
            <a:r>
              <a:rPr lang="en-US" altLang="ja-JP" sz="2400" dirty="0" smtClean="0">
                <a:latin typeface="Times New Roman" pitchFamily="18" charset="0"/>
                <a:cs typeface="Times New Roman" pitchFamily="18" charset="0"/>
              </a:rPr>
              <a:t>(</a:t>
            </a:r>
            <a:r>
              <a:rPr lang="en-US" altLang="ja-JP" sz="2400" b="1" dirty="0" smtClean="0">
                <a:latin typeface="Times New Roman" pitchFamily="18" charset="0"/>
                <a:cs typeface="Times New Roman" pitchFamily="18" charset="0"/>
              </a:rPr>
              <a:t>x</a:t>
            </a:r>
            <a:r>
              <a:rPr lang="en-US" altLang="ja-JP" sz="2400" baseline="-25000" dirty="0" smtClean="0">
                <a:latin typeface="Times New Roman" pitchFamily="18" charset="0"/>
                <a:cs typeface="Times New Roman" pitchFamily="18" charset="0"/>
              </a:rPr>
              <a:t>2</a:t>
            </a:r>
            <a:r>
              <a:rPr lang="en-US" altLang="ja-JP" sz="2400" dirty="0" smtClean="0">
                <a:latin typeface="Times New Roman" pitchFamily="18" charset="0"/>
                <a:cs typeface="Times New Roman" pitchFamily="18" charset="0"/>
              </a:rPr>
              <a:t>)</a:t>
            </a:r>
            <a:endParaRPr lang="ja-JP" altLang="en-US" sz="2400" dirty="0"/>
          </a:p>
        </p:txBody>
      </p:sp>
      <p:cxnSp>
        <p:nvCxnSpPr>
          <p:cNvPr id="29" name="直線コネクタ 28"/>
          <p:cNvCxnSpPr>
            <a:stCxn id="32" idx="3"/>
          </p:cNvCxnSpPr>
          <p:nvPr/>
        </p:nvCxnSpPr>
        <p:spPr>
          <a:xfrm flipH="1">
            <a:off x="3615979" y="4934274"/>
            <a:ext cx="1796428" cy="981089"/>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直線コネクタ 29"/>
          <p:cNvCxnSpPr>
            <a:endCxn id="31" idx="4"/>
          </p:cNvCxnSpPr>
          <p:nvPr/>
        </p:nvCxnSpPr>
        <p:spPr>
          <a:xfrm>
            <a:off x="3485804" y="4080213"/>
            <a:ext cx="95808" cy="1911458"/>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31" name="円/楕円 30"/>
          <p:cNvSpPr/>
          <p:nvPr/>
        </p:nvSpPr>
        <p:spPr>
          <a:xfrm>
            <a:off x="3498213" y="5816067"/>
            <a:ext cx="166798" cy="175604"/>
          </a:xfrm>
          <a:prstGeom prst="ellipse">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円/楕円 31"/>
          <p:cNvSpPr/>
          <p:nvPr/>
        </p:nvSpPr>
        <p:spPr>
          <a:xfrm>
            <a:off x="5391505" y="4806014"/>
            <a:ext cx="142730" cy="150266"/>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円/楕円 32"/>
          <p:cNvSpPr/>
          <p:nvPr/>
        </p:nvSpPr>
        <p:spPr>
          <a:xfrm>
            <a:off x="3414985" y="3997811"/>
            <a:ext cx="152726" cy="16079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正方形/長方形 34"/>
          <p:cNvSpPr/>
          <p:nvPr/>
        </p:nvSpPr>
        <p:spPr>
          <a:xfrm>
            <a:off x="6084168" y="1268760"/>
            <a:ext cx="2952328"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円/楕円 54"/>
          <p:cNvSpPr/>
          <p:nvPr/>
        </p:nvSpPr>
        <p:spPr>
          <a:xfrm rot="21404911">
            <a:off x="2734281" y="2161880"/>
            <a:ext cx="1162449" cy="4250317"/>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円/楕円 41"/>
          <p:cNvSpPr/>
          <p:nvPr/>
        </p:nvSpPr>
        <p:spPr>
          <a:xfrm rot="3473513">
            <a:off x="4517648" y="2992026"/>
            <a:ext cx="1193657" cy="4358311"/>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角丸四角形 43"/>
          <p:cNvSpPr/>
          <p:nvPr/>
        </p:nvSpPr>
        <p:spPr>
          <a:xfrm>
            <a:off x="4061506" y="2636912"/>
            <a:ext cx="4110894" cy="832020"/>
          </a:xfrm>
          <a:prstGeom prst="roundRect">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b="1" dirty="0">
                <a:solidFill>
                  <a:srgbClr val="002060"/>
                </a:solidFill>
                <a:latin typeface="Times New Roman" pitchFamily="18" charset="0"/>
                <a:cs typeface="Times New Roman" pitchFamily="18" charset="0"/>
              </a:rPr>
              <a:t>I</a:t>
            </a:r>
            <a:r>
              <a:rPr lang="en-US" altLang="ja-JP" sz="2400" dirty="0">
                <a:solidFill>
                  <a:srgbClr val="002060"/>
                </a:solidFill>
                <a:latin typeface="Times New Roman" pitchFamily="18" charset="0"/>
                <a:cs typeface="Times New Roman" pitchFamily="18" charset="0"/>
              </a:rPr>
              <a:t>(</a:t>
            </a:r>
            <a:r>
              <a:rPr lang="en-US" altLang="ja-JP" sz="2400" b="1" dirty="0">
                <a:solidFill>
                  <a:srgbClr val="002060"/>
                </a:solidFill>
                <a:latin typeface="Times New Roman" pitchFamily="18" charset="0"/>
                <a:cs typeface="Times New Roman" pitchFamily="18" charset="0"/>
              </a:rPr>
              <a:t>x</a:t>
            </a:r>
            <a:r>
              <a:rPr lang="en-US" altLang="ja-JP" sz="2400" dirty="0" smtClean="0">
                <a:solidFill>
                  <a:srgbClr val="002060"/>
                </a:solidFill>
                <a:latin typeface="Times New Roman" pitchFamily="18" charset="0"/>
                <a:cs typeface="Times New Roman" pitchFamily="18" charset="0"/>
              </a:rPr>
              <a:t>), </a:t>
            </a:r>
            <a:r>
              <a:rPr lang="en-US" altLang="ja-JP" sz="2400" b="1" dirty="0" smtClean="0">
                <a:solidFill>
                  <a:srgbClr val="002060"/>
                </a:solidFill>
                <a:latin typeface="Times New Roman" pitchFamily="18" charset="0"/>
                <a:cs typeface="Times New Roman" pitchFamily="18" charset="0"/>
              </a:rPr>
              <a:t>R</a:t>
            </a:r>
            <a:r>
              <a:rPr lang="en-US" altLang="ja-JP" sz="2400" dirty="0" smtClean="0">
                <a:solidFill>
                  <a:srgbClr val="002060"/>
                </a:solidFill>
                <a:latin typeface="Times New Roman" pitchFamily="18" charset="0"/>
                <a:cs typeface="Times New Roman" pitchFamily="18" charset="0"/>
              </a:rPr>
              <a:t>(</a:t>
            </a:r>
            <a:r>
              <a:rPr lang="en-US" altLang="ja-JP" sz="2400" b="1" dirty="0" smtClean="0">
                <a:solidFill>
                  <a:srgbClr val="002060"/>
                </a:solidFill>
                <a:latin typeface="Times New Roman" pitchFamily="18" charset="0"/>
                <a:cs typeface="Times New Roman" pitchFamily="18" charset="0"/>
              </a:rPr>
              <a:t>x</a:t>
            </a:r>
            <a:r>
              <a:rPr lang="en-US" altLang="ja-JP" sz="2400" dirty="0" smtClean="0">
                <a:solidFill>
                  <a:srgbClr val="002060"/>
                </a:solidFill>
                <a:latin typeface="Times New Roman" pitchFamily="18" charset="0"/>
                <a:cs typeface="Times New Roman" pitchFamily="18" charset="0"/>
              </a:rPr>
              <a:t>) </a:t>
            </a:r>
            <a:r>
              <a:rPr kumimoji="1" lang="en-US" altLang="ja-JP" sz="2400" dirty="0" smtClean="0">
                <a:solidFill>
                  <a:srgbClr val="002060"/>
                </a:solidFill>
              </a:rPr>
              <a:t>and </a:t>
            </a:r>
            <a:r>
              <a:rPr lang="en-US" altLang="ja-JP" sz="2400" b="1" dirty="0" smtClean="0">
                <a:solidFill>
                  <a:srgbClr val="002060"/>
                </a:solidFill>
                <a:latin typeface="Times New Roman" pitchFamily="18" charset="0"/>
                <a:cs typeface="Times New Roman" pitchFamily="18" charset="0"/>
              </a:rPr>
              <a:t>T </a:t>
            </a:r>
            <a:r>
              <a:rPr kumimoji="1" lang="en-US" altLang="ja-JP" sz="2400" dirty="0" smtClean="0">
                <a:solidFill>
                  <a:srgbClr val="002060"/>
                </a:solidFill>
              </a:rPr>
              <a:t>lie in a line:</a:t>
            </a:r>
            <a:br>
              <a:rPr kumimoji="1" lang="en-US" altLang="ja-JP" sz="2400" dirty="0" smtClean="0">
                <a:solidFill>
                  <a:srgbClr val="002060"/>
                </a:solidFill>
              </a:rPr>
            </a:br>
            <a:r>
              <a:rPr lang="en-US" altLang="ja-JP" sz="2400" b="1" dirty="0" smtClean="0">
                <a:solidFill>
                  <a:srgbClr val="002060"/>
                </a:solidFill>
                <a:latin typeface="Times New Roman" pitchFamily="18" charset="0"/>
                <a:cs typeface="Times New Roman" pitchFamily="18" charset="0"/>
              </a:rPr>
              <a:t>I</a:t>
            </a:r>
            <a:r>
              <a:rPr lang="en-US" altLang="ja-JP" sz="2400" dirty="0" smtClean="0">
                <a:solidFill>
                  <a:srgbClr val="002060"/>
                </a:solidFill>
                <a:latin typeface="Times New Roman" pitchFamily="18" charset="0"/>
                <a:cs typeface="Times New Roman" pitchFamily="18" charset="0"/>
              </a:rPr>
              <a:t>(</a:t>
            </a:r>
            <a:r>
              <a:rPr lang="en-US" altLang="ja-JP" sz="2400" b="1" dirty="0" smtClean="0">
                <a:solidFill>
                  <a:srgbClr val="002060"/>
                </a:solidFill>
                <a:latin typeface="Times New Roman" pitchFamily="18" charset="0"/>
                <a:cs typeface="Times New Roman" pitchFamily="18" charset="0"/>
              </a:rPr>
              <a:t>x</a:t>
            </a:r>
            <a:r>
              <a:rPr lang="en-US" altLang="ja-JP" sz="2400" dirty="0" smtClean="0">
                <a:solidFill>
                  <a:srgbClr val="002060"/>
                </a:solidFill>
                <a:latin typeface="Times New Roman" pitchFamily="18" charset="0"/>
                <a:cs typeface="Times New Roman" pitchFamily="18" charset="0"/>
              </a:rPr>
              <a:t>) = </a:t>
            </a:r>
            <a:r>
              <a:rPr lang="en-US" altLang="ja-JP" sz="2400" i="1" dirty="0" smtClean="0">
                <a:solidFill>
                  <a:srgbClr val="002060"/>
                </a:solidFill>
                <a:latin typeface="Times New Roman" pitchFamily="18" charset="0"/>
                <a:cs typeface="Times New Roman" pitchFamily="18" charset="0"/>
              </a:rPr>
              <a:t>α</a:t>
            </a:r>
            <a:r>
              <a:rPr lang="en-US" altLang="ja-JP" sz="2400" dirty="0" smtClean="0">
                <a:solidFill>
                  <a:srgbClr val="002060"/>
                </a:solidFill>
                <a:latin typeface="Times New Roman" pitchFamily="18" charset="0"/>
                <a:cs typeface="Times New Roman" pitchFamily="18" charset="0"/>
              </a:rPr>
              <a:t>(</a:t>
            </a:r>
            <a:r>
              <a:rPr lang="en-US" altLang="ja-JP" sz="2400" b="1" dirty="0" smtClean="0">
                <a:solidFill>
                  <a:srgbClr val="002060"/>
                </a:solidFill>
                <a:latin typeface="Times New Roman" pitchFamily="18" charset="0"/>
                <a:cs typeface="Times New Roman" pitchFamily="18" charset="0"/>
              </a:rPr>
              <a:t>x</a:t>
            </a:r>
            <a:r>
              <a:rPr lang="en-US" altLang="ja-JP" sz="2400" dirty="0" smtClean="0">
                <a:solidFill>
                  <a:srgbClr val="002060"/>
                </a:solidFill>
                <a:latin typeface="Times New Roman" pitchFamily="18" charset="0"/>
                <a:cs typeface="Times New Roman" pitchFamily="18" charset="0"/>
              </a:rPr>
              <a:t>) </a:t>
            </a:r>
            <a:r>
              <a:rPr lang="en-US" altLang="ja-JP" sz="2400" b="1" dirty="0" smtClean="0">
                <a:solidFill>
                  <a:srgbClr val="002060"/>
                </a:solidFill>
                <a:latin typeface="Times New Roman" pitchFamily="18" charset="0"/>
                <a:cs typeface="Times New Roman" pitchFamily="18" charset="0"/>
              </a:rPr>
              <a:t>R</a:t>
            </a:r>
            <a:r>
              <a:rPr lang="en-US" altLang="ja-JP" sz="2400" dirty="0" smtClean="0">
                <a:solidFill>
                  <a:srgbClr val="002060"/>
                </a:solidFill>
                <a:latin typeface="Times New Roman" pitchFamily="18" charset="0"/>
                <a:cs typeface="Times New Roman" pitchFamily="18" charset="0"/>
              </a:rPr>
              <a:t>(</a:t>
            </a:r>
            <a:r>
              <a:rPr lang="en-US" altLang="ja-JP" sz="2400" b="1" dirty="0" smtClean="0">
                <a:solidFill>
                  <a:srgbClr val="002060"/>
                </a:solidFill>
                <a:latin typeface="Times New Roman" pitchFamily="18" charset="0"/>
                <a:cs typeface="Times New Roman" pitchFamily="18" charset="0"/>
              </a:rPr>
              <a:t>x</a:t>
            </a:r>
            <a:r>
              <a:rPr lang="en-US" altLang="ja-JP" sz="2400" dirty="0" smtClean="0">
                <a:solidFill>
                  <a:srgbClr val="002060"/>
                </a:solidFill>
                <a:latin typeface="Times New Roman" pitchFamily="18" charset="0"/>
                <a:cs typeface="Times New Roman" pitchFamily="18" charset="0"/>
              </a:rPr>
              <a:t>) + (1 – </a:t>
            </a:r>
            <a:r>
              <a:rPr lang="en-US" altLang="ja-JP" sz="2400" i="1" dirty="0" smtClean="0">
                <a:solidFill>
                  <a:srgbClr val="002060"/>
                </a:solidFill>
                <a:latin typeface="Times New Roman" pitchFamily="18" charset="0"/>
                <a:cs typeface="Times New Roman" pitchFamily="18" charset="0"/>
              </a:rPr>
              <a:t>α</a:t>
            </a:r>
            <a:r>
              <a:rPr lang="en-US" altLang="ja-JP" sz="2400" dirty="0" smtClean="0">
                <a:solidFill>
                  <a:srgbClr val="002060"/>
                </a:solidFill>
                <a:latin typeface="Times New Roman" pitchFamily="18" charset="0"/>
                <a:cs typeface="Times New Roman" pitchFamily="18" charset="0"/>
              </a:rPr>
              <a:t>(</a:t>
            </a:r>
            <a:r>
              <a:rPr lang="en-US" altLang="ja-JP" sz="2400" b="1" dirty="0" smtClean="0">
                <a:solidFill>
                  <a:srgbClr val="002060"/>
                </a:solidFill>
                <a:latin typeface="Times New Roman" pitchFamily="18" charset="0"/>
                <a:cs typeface="Times New Roman" pitchFamily="18" charset="0"/>
              </a:rPr>
              <a:t>x</a:t>
            </a:r>
            <a:r>
              <a:rPr lang="en-US" altLang="ja-JP" sz="2400" dirty="0" smtClean="0">
                <a:solidFill>
                  <a:srgbClr val="002060"/>
                </a:solidFill>
                <a:latin typeface="Times New Roman" pitchFamily="18" charset="0"/>
                <a:cs typeface="Times New Roman" pitchFamily="18" charset="0"/>
              </a:rPr>
              <a:t>)) </a:t>
            </a:r>
            <a:r>
              <a:rPr lang="en-US" altLang="ja-JP" sz="2400" b="1" dirty="0" smtClean="0">
                <a:solidFill>
                  <a:srgbClr val="002060"/>
                </a:solidFill>
                <a:latin typeface="Times New Roman" pitchFamily="18" charset="0"/>
                <a:cs typeface="Times New Roman" pitchFamily="18" charset="0"/>
              </a:rPr>
              <a:t>T</a:t>
            </a:r>
            <a:endParaRPr kumimoji="1" lang="ja-JP" altLang="en-US" sz="2400" b="1" dirty="0">
              <a:solidFill>
                <a:srgbClr val="002060"/>
              </a:solidFill>
              <a:latin typeface="Times New Roman" pitchFamily="18" charset="0"/>
              <a:cs typeface="Times New Roman" pitchFamily="18" charset="0"/>
            </a:endParaRPr>
          </a:p>
        </p:txBody>
      </p:sp>
      <p:cxnSp>
        <p:nvCxnSpPr>
          <p:cNvPr id="45" name="直線コネクタ 44"/>
          <p:cNvCxnSpPr>
            <a:stCxn id="55" idx="7"/>
            <a:endCxn id="44" idx="1"/>
          </p:cNvCxnSpPr>
          <p:nvPr/>
        </p:nvCxnSpPr>
        <p:spPr>
          <a:xfrm>
            <a:off x="3640600" y="2763433"/>
            <a:ext cx="420906" cy="289489"/>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47" name="直線コネクタ 46"/>
          <p:cNvCxnSpPr>
            <a:stCxn id="44" idx="2"/>
            <a:endCxn id="42" idx="1"/>
          </p:cNvCxnSpPr>
          <p:nvPr/>
        </p:nvCxnSpPr>
        <p:spPr>
          <a:xfrm>
            <a:off x="6116953" y="3468932"/>
            <a:ext cx="78422" cy="525763"/>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34217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42" grpId="0" animBg="1"/>
      <p:bldP spid="44"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Modified </a:t>
            </a:r>
            <a:r>
              <a:rPr lang="en-US" altLang="ja-JP" dirty="0">
                <a:cs typeface="Times New Roman" pitchFamily="18" charset="0"/>
              </a:rPr>
              <a:t>R</a:t>
            </a:r>
            <a:r>
              <a:rPr lang="ja-JP" altLang="en-US" dirty="0">
                <a:cs typeface="Times New Roman" pitchFamily="18" charset="0"/>
              </a:rPr>
              <a:t> </a:t>
            </a:r>
            <a:r>
              <a:rPr lang="en-US" altLang="ja-JP" dirty="0">
                <a:cs typeface="Times New Roman" pitchFamily="18" charset="0"/>
              </a:rPr>
              <a:t>and </a:t>
            </a:r>
            <a:r>
              <a:rPr lang="en-US" altLang="ja-JP" i="1" dirty="0">
                <a:cs typeface="Times New Roman" pitchFamily="18" charset="0"/>
              </a:rPr>
              <a:t>α</a:t>
            </a:r>
            <a:r>
              <a:rPr lang="ja-JP" altLang="en-US" dirty="0">
                <a:cs typeface="Times New Roman" pitchFamily="18" charset="0"/>
              </a:rPr>
              <a:t> </a:t>
            </a:r>
            <a:r>
              <a:rPr lang="en-US" altLang="ja-JP" dirty="0">
                <a:cs typeface="Times New Roman" pitchFamily="18" charset="0"/>
              </a:rPr>
              <a:t>(2/3)</a:t>
            </a:r>
            <a:endParaRPr kumimoji="1" lang="ja-JP" altLang="en-US" dirty="0"/>
          </a:p>
        </p:txBody>
      </p:sp>
      <p:sp>
        <p:nvSpPr>
          <p:cNvPr id="3" name="スライド番号プレースホルダー 2"/>
          <p:cNvSpPr>
            <a:spLocks noGrp="1"/>
          </p:cNvSpPr>
          <p:nvPr>
            <p:ph type="sldNum" sz="quarter" idx="12"/>
          </p:nvPr>
        </p:nvSpPr>
        <p:spPr/>
        <p:txBody>
          <a:bodyPr/>
          <a:lstStyle/>
          <a:p>
            <a:fld id="{F0B0AA45-409D-442A-9583-C1DE56245286}" type="slidenum">
              <a:rPr kumimoji="1" lang="ja-JP" altLang="en-US" smtClean="0"/>
              <a:pPr/>
              <a:t>33</a:t>
            </a:fld>
            <a:endParaRPr kumimoji="1" lang="ja-JP" altLang="en-US"/>
          </a:p>
        </p:txBody>
      </p:sp>
      <p:sp>
        <p:nvSpPr>
          <p:cNvPr id="4" name="コンテンツ プレースホルダー 3"/>
          <p:cNvSpPr>
            <a:spLocks noGrp="1"/>
          </p:cNvSpPr>
          <p:nvPr>
            <p:ph sz="quarter" idx="1"/>
          </p:nvPr>
        </p:nvSpPr>
        <p:spPr>
          <a:xfrm>
            <a:off x="457200" y="1219200"/>
            <a:ext cx="8686800" cy="4937760"/>
          </a:xfrm>
        </p:spPr>
        <p:txBody>
          <a:bodyPr/>
          <a:lstStyle/>
          <a:p>
            <a:r>
              <a:rPr lang="en-US" altLang="ja-JP" dirty="0"/>
              <a:t>W</a:t>
            </a:r>
            <a:r>
              <a:rPr kumimoji="1" lang="en-US" altLang="ja-JP" dirty="0" smtClean="0"/>
              <a:t>e smooth </a:t>
            </a:r>
            <a:r>
              <a:rPr kumimoji="1" lang="en-US" altLang="ja-JP" b="1" dirty="0" smtClean="0">
                <a:latin typeface="Times New Roman" pitchFamily="18" charset="0"/>
                <a:cs typeface="Times New Roman" pitchFamily="18" charset="0"/>
              </a:rPr>
              <a:t>R</a:t>
            </a:r>
            <a:r>
              <a:rPr kumimoji="1" lang="en-US" altLang="ja-JP" dirty="0" smtClean="0">
                <a:latin typeface="Times New Roman" pitchFamily="18" charset="0"/>
                <a:cs typeface="Times New Roman" pitchFamily="18" charset="0"/>
              </a:rPr>
              <a:t>(</a:t>
            </a:r>
            <a:r>
              <a:rPr kumimoji="1" lang="en-US" altLang="ja-JP" b="1" dirty="0" smtClean="0">
                <a:latin typeface="Times New Roman" pitchFamily="18" charset="0"/>
                <a:cs typeface="Times New Roman" pitchFamily="18" charset="0"/>
              </a:rPr>
              <a:t>x</a:t>
            </a:r>
            <a:r>
              <a:rPr kumimoji="1" lang="en-US" altLang="ja-JP" baseline="-25000" dirty="0" smtClean="0">
                <a:latin typeface="Times New Roman" pitchFamily="18" charset="0"/>
                <a:cs typeface="Times New Roman" pitchFamily="18" charset="0"/>
              </a:rPr>
              <a:t>1</a:t>
            </a:r>
            <a:r>
              <a:rPr kumimoji="1" lang="en-US" altLang="ja-JP" dirty="0" smtClean="0">
                <a:latin typeface="Times New Roman" pitchFamily="18" charset="0"/>
                <a:cs typeface="Times New Roman" pitchFamily="18" charset="0"/>
              </a:rPr>
              <a:t>)</a:t>
            </a:r>
            <a:r>
              <a:rPr kumimoji="1" lang="en-US" altLang="ja-JP" dirty="0" smtClean="0"/>
              <a:t> and </a:t>
            </a:r>
            <a:r>
              <a:rPr kumimoji="1" lang="en-US" altLang="ja-JP" b="1" dirty="0" smtClean="0">
                <a:latin typeface="Times New Roman" pitchFamily="18" charset="0"/>
                <a:cs typeface="Times New Roman" pitchFamily="18" charset="0"/>
              </a:rPr>
              <a:t>R</a:t>
            </a:r>
            <a:r>
              <a:rPr kumimoji="1" lang="en-US" altLang="ja-JP" dirty="0" smtClean="0">
                <a:latin typeface="Times New Roman" pitchFamily="18" charset="0"/>
                <a:cs typeface="Times New Roman" pitchFamily="18" charset="0"/>
              </a:rPr>
              <a:t>(</a:t>
            </a:r>
            <a:r>
              <a:rPr kumimoji="1" lang="en-US" altLang="ja-JP" b="1" dirty="0" smtClean="0">
                <a:latin typeface="Times New Roman" pitchFamily="18" charset="0"/>
                <a:cs typeface="Times New Roman" pitchFamily="18" charset="0"/>
              </a:rPr>
              <a:t>x</a:t>
            </a:r>
            <a:r>
              <a:rPr kumimoji="1" lang="en-US" altLang="ja-JP" baseline="-25000" dirty="0" smtClean="0">
                <a:latin typeface="Times New Roman" pitchFamily="18" charset="0"/>
                <a:cs typeface="Times New Roman" pitchFamily="18" charset="0"/>
              </a:rPr>
              <a:t>2</a:t>
            </a:r>
            <a:r>
              <a:rPr kumimoji="1" lang="en-US" altLang="ja-JP" dirty="0" smtClean="0">
                <a:latin typeface="Times New Roman" pitchFamily="18" charset="0"/>
                <a:cs typeface="Times New Roman" pitchFamily="18" charset="0"/>
              </a:rPr>
              <a:t>)</a:t>
            </a:r>
            <a:r>
              <a:rPr kumimoji="1" lang="en-US" altLang="ja-JP" dirty="0" smtClean="0"/>
              <a:t> if they are </a:t>
            </a:r>
            <a:r>
              <a:rPr kumimoji="1" lang="en-US" altLang="ja-JP" b="1" i="1" dirty="0" smtClean="0">
                <a:solidFill>
                  <a:srgbClr val="0070C0"/>
                </a:solidFill>
              </a:rPr>
              <a:t>really similar colors</a:t>
            </a:r>
          </a:p>
          <a:p>
            <a:pPr lvl="1"/>
            <a:r>
              <a:rPr lang="en-US" altLang="ja-JP" dirty="0" smtClean="0">
                <a:solidFill>
                  <a:schemeClr val="tx1"/>
                </a:solidFill>
              </a:rPr>
              <a:t>where </a:t>
            </a:r>
            <a:r>
              <a:rPr lang="en-US" altLang="ja-JP" b="1" dirty="0" smtClean="0">
                <a:latin typeface="Times New Roman" pitchFamily="18" charset="0"/>
                <a:cs typeface="Times New Roman" pitchFamily="18" charset="0"/>
              </a:rPr>
              <a:t>x</a:t>
            </a:r>
            <a:r>
              <a:rPr lang="en-US" altLang="ja-JP" baseline="-25000" dirty="0" smtClean="0">
                <a:latin typeface="Times New Roman" pitchFamily="18" charset="0"/>
                <a:cs typeface="Times New Roman" pitchFamily="18" charset="0"/>
              </a:rPr>
              <a:t>1 </a:t>
            </a:r>
            <a:r>
              <a:rPr lang="en-US" altLang="ja-JP" dirty="0" smtClean="0">
                <a:solidFill>
                  <a:schemeClr val="tx1"/>
                </a:solidFill>
              </a:rPr>
              <a:t>and </a:t>
            </a:r>
            <a:r>
              <a:rPr lang="en-US" altLang="ja-JP" b="1" dirty="0" smtClean="0">
                <a:latin typeface="Times New Roman" pitchFamily="18" charset="0"/>
                <a:cs typeface="Times New Roman" pitchFamily="18" charset="0"/>
              </a:rPr>
              <a:t>x</a:t>
            </a:r>
            <a:r>
              <a:rPr lang="en-US" altLang="ja-JP" baseline="-25000" dirty="0" smtClean="0">
                <a:latin typeface="Times New Roman" pitchFamily="18" charset="0"/>
                <a:cs typeface="Times New Roman" pitchFamily="18" charset="0"/>
              </a:rPr>
              <a:t>2 </a:t>
            </a:r>
            <a:r>
              <a:rPr lang="en-US" altLang="ja-JP" dirty="0" smtClean="0">
                <a:solidFill>
                  <a:schemeClr val="tx1"/>
                </a:solidFill>
              </a:rPr>
              <a:t>are neighboring pixels</a:t>
            </a:r>
            <a:endParaRPr kumimoji="1" lang="ja-JP" altLang="en-US" dirty="0">
              <a:solidFill>
                <a:schemeClr val="tx1"/>
              </a:solidFill>
            </a:endParaRPr>
          </a:p>
        </p:txBody>
      </p:sp>
      <p:sp>
        <p:nvSpPr>
          <p:cNvPr id="5" name="フリーフォーム 4"/>
          <p:cNvSpPr/>
          <p:nvPr/>
        </p:nvSpPr>
        <p:spPr>
          <a:xfrm>
            <a:off x="3161144" y="4043855"/>
            <a:ext cx="328468" cy="707579"/>
          </a:xfrm>
          <a:custGeom>
            <a:avLst/>
            <a:gdLst>
              <a:gd name="connsiteX0" fmla="*/ 489097 w 489097"/>
              <a:gd name="connsiteY0" fmla="*/ 0 h 903768"/>
              <a:gd name="connsiteX1" fmla="*/ 95693 w 489097"/>
              <a:gd name="connsiteY1" fmla="*/ 467833 h 903768"/>
              <a:gd name="connsiteX2" fmla="*/ 0 w 489097"/>
              <a:gd name="connsiteY2" fmla="*/ 903768 h 903768"/>
            </a:gdLst>
            <a:ahLst/>
            <a:cxnLst>
              <a:cxn ang="0">
                <a:pos x="connsiteX0" y="connsiteY0"/>
              </a:cxn>
              <a:cxn ang="0">
                <a:pos x="connsiteX1" y="connsiteY1"/>
              </a:cxn>
              <a:cxn ang="0">
                <a:pos x="connsiteX2" y="connsiteY2"/>
              </a:cxn>
            </a:cxnLst>
            <a:rect l="l" t="t" r="r" b="b"/>
            <a:pathLst>
              <a:path w="489097" h="903768">
                <a:moveTo>
                  <a:pt x="489097" y="0"/>
                </a:moveTo>
                <a:cubicBezTo>
                  <a:pt x="333153" y="158602"/>
                  <a:pt x="177209" y="317205"/>
                  <a:pt x="95693" y="467833"/>
                </a:cubicBezTo>
                <a:cubicBezTo>
                  <a:pt x="14177" y="618461"/>
                  <a:pt x="7088" y="761114"/>
                  <a:pt x="0" y="903768"/>
                </a:cubicBezTo>
              </a:path>
            </a:pathLst>
          </a:custGeom>
          <a:no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フリーフォーム 5"/>
          <p:cNvSpPr/>
          <p:nvPr/>
        </p:nvSpPr>
        <p:spPr>
          <a:xfrm>
            <a:off x="3606166" y="5856354"/>
            <a:ext cx="848697" cy="87407"/>
          </a:xfrm>
          <a:custGeom>
            <a:avLst/>
            <a:gdLst>
              <a:gd name="connsiteX0" fmla="*/ 0 w 1031358"/>
              <a:gd name="connsiteY0" fmla="*/ 180753 h 180753"/>
              <a:gd name="connsiteX1" fmla="*/ 744279 w 1031358"/>
              <a:gd name="connsiteY1" fmla="*/ 74428 h 180753"/>
              <a:gd name="connsiteX2" fmla="*/ 1031358 w 1031358"/>
              <a:gd name="connsiteY2" fmla="*/ 0 h 180753"/>
            </a:gdLst>
            <a:ahLst/>
            <a:cxnLst>
              <a:cxn ang="0">
                <a:pos x="connsiteX0" y="connsiteY0"/>
              </a:cxn>
              <a:cxn ang="0">
                <a:pos x="connsiteX1" y="connsiteY1"/>
              </a:cxn>
              <a:cxn ang="0">
                <a:pos x="connsiteX2" y="connsiteY2"/>
              </a:cxn>
            </a:cxnLst>
            <a:rect l="l" t="t" r="r" b="b"/>
            <a:pathLst>
              <a:path w="1031358" h="180753">
                <a:moveTo>
                  <a:pt x="0" y="180753"/>
                </a:moveTo>
                <a:lnTo>
                  <a:pt x="744279" y="74428"/>
                </a:lnTo>
                <a:cubicBezTo>
                  <a:pt x="916172" y="44303"/>
                  <a:pt x="967563" y="3544"/>
                  <a:pt x="1031358" y="0"/>
                </a:cubicBezTo>
              </a:path>
            </a:pathLst>
          </a:custGeom>
          <a:no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フリーフォーム 6"/>
          <p:cNvSpPr/>
          <p:nvPr/>
        </p:nvSpPr>
        <p:spPr>
          <a:xfrm>
            <a:off x="5092139" y="4896613"/>
            <a:ext cx="457200" cy="669851"/>
          </a:xfrm>
          <a:custGeom>
            <a:avLst/>
            <a:gdLst>
              <a:gd name="connsiteX0" fmla="*/ 457200 w 457200"/>
              <a:gd name="connsiteY0" fmla="*/ 0 h 669851"/>
              <a:gd name="connsiteX1" fmla="*/ 297711 w 457200"/>
              <a:gd name="connsiteY1" fmla="*/ 350875 h 669851"/>
              <a:gd name="connsiteX2" fmla="*/ 0 w 457200"/>
              <a:gd name="connsiteY2" fmla="*/ 669851 h 669851"/>
            </a:gdLst>
            <a:ahLst/>
            <a:cxnLst>
              <a:cxn ang="0">
                <a:pos x="connsiteX0" y="connsiteY0"/>
              </a:cxn>
              <a:cxn ang="0">
                <a:pos x="connsiteX1" y="connsiteY1"/>
              </a:cxn>
              <a:cxn ang="0">
                <a:pos x="connsiteX2" y="connsiteY2"/>
              </a:cxn>
            </a:cxnLst>
            <a:rect l="l" t="t" r="r" b="b"/>
            <a:pathLst>
              <a:path w="457200" h="669851">
                <a:moveTo>
                  <a:pt x="457200" y="0"/>
                </a:moveTo>
                <a:cubicBezTo>
                  <a:pt x="415555" y="119616"/>
                  <a:pt x="373911" y="239233"/>
                  <a:pt x="297711" y="350875"/>
                </a:cubicBezTo>
                <a:cubicBezTo>
                  <a:pt x="221511" y="462517"/>
                  <a:pt x="37214" y="622005"/>
                  <a:pt x="0" y="669851"/>
                </a:cubicBezTo>
              </a:path>
            </a:pathLst>
          </a:custGeom>
          <a:no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フリーフォーム 7"/>
          <p:cNvSpPr/>
          <p:nvPr/>
        </p:nvSpPr>
        <p:spPr>
          <a:xfrm>
            <a:off x="3213125" y="5290543"/>
            <a:ext cx="393041" cy="637954"/>
          </a:xfrm>
          <a:custGeom>
            <a:avLst/>
            <a:gdLst>
              <a:gd name="connsiteX0" fmla="*/ 531627 w 531627"/>
              <a:gd name="connsiteY0" fmla="*/ 797442 h 797442"/>
              <a:gd name="connsiteX1" fmla="*/ 127590 w 531627"/>
              <a:gd name="connsiteY1" fmla="*/ 446568 h 797442"/>
              <a:gd name="connsiteX2" fmla="*/ 0 w 531627"/>
              <a:gd name="connsiteY2" fmla="*/ 0 h 797442"/>
            </a:gdLst>
            <a:ahLst/>
            <a:cxnLst>
              <a:cxn ang="0">
                <a:pos x="connsiteX0" y="connsiteY0"/>
              </a:cxn>
              <a:cxn ang="0">
                <a:pos x="connsiteX1" y="connsiteY1"/>
              </a:cxn>
              <a:cxn ang="0">
                <a:pos x="connsiteX2" y="connsiteY2"/>
              </a:cxn>
            </a:cxnLst>
            <a:rect l="l" t="t" r="r" b="b"/>
            <a:pathLst>
              <a:path w="531627" h="797442">
                <a:moveTo>
                  <a:pt x="531627" y="797442"/>
                </a:moveTo>
                <a:cubicBezTo>
                  <a:pt x="373910" y="688458"/>
                  <a:pt x="216194" y="579475"/>
                  <a:pt x="127590" y="446568"/>
                </a:cubicBezTo>
                <a:cubicBezTo>
                  <a:pt x="38986" y="313661"/>
                  <a:pt x="19493" y="156830"/>
                  <a:pt x="0" y="0"/>
                </a:cubicBezTo>
              </a:path>
            </a:pathLst>
          </a:custGeom>
          <a:no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9" name="直線矢印コネクタ 8"/>
          <p:cNvCxnSpPr/>
          <p:nvPr/>
        </p:nvCxnSpPr>
        <p:spPr>
          <a:xfrm>
            <a:off x="4142702" y="4614161"/>
            <a:ext cx="2670545" cy="756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0" name="直線コネクタ 9"/>
          <p:cNvCxnSpPr>
            <a:stCxn id="15" idx="4"/>
            <a:endCxn id="31" idx="0"/>
          </p:cNvCxnSpPr>
          <p:nvPr/>
        </p:nvCxnSpPr>
        <p:spPr>
          <a:xfrm>
            <a:off x="3435896" y="2950641"/>
            <a:ext cx="160820" cy="2865426"/>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1" name="直線矢印コネクタ 10"/>
          <p:cNvCxnSpPr/>
          <p:nvPr/>
        </p:nvCxnSpPr>
        <p:spPr>
          <a:xfrm flipH="1">
            <a:off x="2622247" y="4614161"/>
            <a:ext cx="1520456" cy="1674435"/>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2" name="直線矢印コネクタ 11"/>
          <p:cNvCxnSpPr/>
          <p:nvPr/>
        </p:nvCxnSpPr>
        <p:spPr>
          <a:xfrm flipV="1">
            <a:off x="4148618" y="2345246"/>
            <a:ext cx="7154" cy="2268917"/>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3" name="直線コネクタ 12"/>
          <p:cNvCxnSpPr>
            <a:stCxn id="14" idx="3"/>
            <a:endCxn id="32" idx="3"/>
          </p:cNvCxnSpPr>
          <p:nvPr/>
        </p:nvCxnSpPr>
        <p:spPr>
          <a:xfrm flipH="1">
            <a:off x="5427511" y="4412800"/>
            <a:ext cx="938029" cy="521474"/>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4" name="円/楕円 13"/>
          <p:cNvSpPr/>
          <p:nvPr/>
        </p:nvSpPr>
        <p:spPr>
          <a:xfrm>
            <a:off x="6344325" y="4282625"/>
            <a:ext cx="144862" cy="152510"/>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円/楕円 14"/>
          <p:cNvSpPr/>
          <p:nvPr/>
        </p:nvSpPr>
        <p:spPr>
          <a:xfrm>
            <a:off x="3364012" y="2799281"/>
            <a:ext cx="143768" cy="151360"/>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p:cNvSpPr/>
          <p:nvPr/>
        </p:nvSpPr>
        <p:spPr>
          <a:xfrm>
            <a:off x="2802705" y="2325809"/>
            <a:ext cx="869149" cy="461665"/>
          </a:xfrm>
          <a:prstGeom prst="rect">
            <a:avLst/>
          </a:prstGeom>
        </p:spPr>
        <p:txBody>
          <a:bodyPr wrap="none">
            <a:spAutoFit/>
          </a:bodyPr>
          <a:lstStyle/>
          <a:p>
            <a:r>
              <a:rPr lang="en-US" altLang="ja-JP" sz="2400" b="1" dirty="0" smtClean="0">
                <a:latin typeface="Times New Roman" pitchFamily="18" charset="0"/>
                <a:cs typeface="Times New Roman" pitchFamily="18" charset="0"/>
              </a:rPr>
              <a:t>R</a:t>
            </a:r>
            <a:r>
              <a:rPr lang="en-US" altLang="ja-JP" sz="2400" dirty="0" smtClean="0">
                <a:latin typeface="Times New Roman" pitchFamily="18" charset="0"/>
                <a:cs typeface="Times New Roman" pitchFamily="18" charset="0"/>
              </a:rPr>
              <a:t>(</a:t>
            </a:r>
            <a:r>
              <a:rPr lang="en-US" altLang="ja-JP" sz="2400" b="1" dirty="0" smtClean="0">
                <a:latin typeface="Times New Roman" pitchFamily="18" charset="0"/>
                <a:cs typeface="Times New Roman" pitchFamily="18" charset="0"/>
              </a:rPr>
              <a:t>x</a:t>
            </a:r>
            <a:r>
              <a:rPr lang="en-US" altLang="ja-JP" sz="2400" baseline="-25000" dirty="0" smtClean="0">
                <a:latin typeface="Times New Roman" pitchFamily="18" charset="0"/>
                <a:cs typeface="Times New Roman" pitchFamily="18" charset="0"/>
              </a:rPr>
              <a:t>1</a:t>
            </a:r>
            <a:r>
              <a:rPr lang="en-US" altLang="ja-JP" sz="2400" dirty="0" smtClean="0">
                <a:latin typeface="Times New Roman" pitchFamily="18" charset="0"/>
                <a:cs typeface="Times New Roman" pitchFamily="18" charset="0"/>
              </a:rPr>
              <a:t>)</a:t>
            </a:r>
            <a:endParaRPr lang="ja-JP" altLang="en-US" sz="2400" dirty="0"/>
          </a:p>
        </p:txBody>
      </p:sp>
      <p:sp>
        <p:nvSpPr>
          <p:cNvPr id="17" name="正方形/長方形 16"/>
          <p:cNvSpPr/>
          <p:nvPr/>
        </p:nvSpPr>
        <p:spPr>
          <a:xfrm>
            <a:off x="2762449" y="3664056"/>
            <a:ext cx="766557" cy="461665"/>
          </a:xfrm>
          <a:prstGeom prst="rect">
            <a:avLst/>
          </a:prstGeom>
        </p:spPr>
        <p:txBody>
          <a:bodyPr wrap="none">
            <a:spAutoFit/>
          </a:bodyPr>
          <a:lstStyle/>
          <a:p>
            <a:r>
              <a:rPr lang="en-US" altLang="ja-JP" sz="2400" b="1" dirty="0" smtClean="0">
                <a:latin typeface="Times New Roman" pitchFamily="18" charset="0"/>
                <a:cs typeface="Times New Roman" pitchFamily="18" charset="0"/>
              </a:rPr>
              <a:t>I</a:t>
            </a:r>
            <a:r>
              <a:rPr lang="en-US" altLang="ja-JP" sz="2400" dirty="0" smtClean="0">
                <a:latin typeface="Times New Roman" pitchFamily="18" charset="0"/>
                <a:cs typeface="Times New Roman" pitchFamily="18" charset="0"/>
              </a:rPr>
              <a:t>(</a:t>
            </a:r>
            <a:r>
              <a:rPr lang="en-US" altLang="ja-JP" sz="2400" b="1" dirty="0" smtClean="0">
                <a:latin typeface="Times New Roman" pitchFamily="18" charset="0"/>
                <a:cs typeface="Times New Roman" pitchFamily="18" charset="0"/>
              </a:rPr>
              <a:t>x</a:t>
            </a:r>
            <a:r>
              <a:rPr lang="en-US" altLang="ja-JP" sz="2400" baseline="-25000" dirty="0" smtClean="0">
                <a:latin typeface="Times New Roman" pitchFamily="18" charset="0"/>
                <a:cs typeface="Times New Roman" pitchFamily="18" charset="0"/>
              </a:rPr>
              <a:t>1</a:t>
            </a:r>
            <a:r>
              <a:rPr lang="en-US" altLang="ja-JP" sz="2400" dirty="0" smtClean="0">
                <a:latin typeface="Times New Roman" pitchFamily="18" charset="0"/>
                <a:cs typeface="Times New Roman" pitchFamily="18" charset="0"/>
              </a:rPr>
              <a:t>)</a:t>
            </a:r>
            <a:endParaRPr lang="ja-JP" altLang="en-US" sz="2400" dirty="0"/>
          </a:p>
        </p:txBody>
      </p:sp>
      <p:sp>
        <p:nvSpPr>
          <p:cNvPr id="18" name="正方形/長方形 17"/>
          <p:cNvSpPr/>
          <p:nvPr/>
        </p:nvSpPr>
        <p:spPr>
          <a:xfrm>
            <a:off x="3345368" y="5943761"/>
            <a:ext cx="389850" cy="461665"/>
          </a:xfrm>
          <a:prstGeom prst="rect">
            <a:avLst/>
          </a:prstGeom>
        </p:spPr>
        <p:txBody>
          <a:bodyPr wrap="none">
            <a:spAutoFit/>
          </a:bodyPr>
          <a:lstStyle/>
          <a:p>
            <a:r>
              <a:rPr lang="en-US" altLang="ja-JP" sz="2400" b="1" dirty="0" smtClean="0">
                <a:latin typeface="Times New Roman" pitchFamily="18" charset="0"/>
                <a:cs typeface="Times New Roman" pitchFamily="18" charset="0"/>
              </a:rPr>
              <a:t>T</a:t>
            </a:r>
            <a:endParaRPr lang="ja-JP" altLang="en-US" sz="2400" b="1" dirty="0"/>
          </a:p>
        </p:txBody>
      </p:sp>
      <p:sp>
        <p:nvSpPr>
          <p:cNvPr id="19" name="正方形/長方形 18"/>
          <p:cNvSpPr/>
          <p:nvPr/>
        </p:nvSpPr>
        <p:spPr>
          <a:xfrm>
            <a:off x="5548323" y="4778532"/>
            <a:ext cx="766557" cy="461665"/>
          </a:xfrm>
          <a:prstGeom prst="rect">
            <a:avLst/>
          </a:prstGeom>
        </p:spPr>
        <p:txBody>
          <a:bodyPr wrap="none">
            <a:spAutoFit/>
          </a:bodyPr>
          <a:lstStyle/>
          <a:p>
            <a:r>
              <a:rPr lang="en-US" altLang="ja-JP" sz="2400" b="1" dirty="0" smtClean="0">
                <a:latin typeface="Times New Roman" pitchFamily="18" charset="0"/>
                <a:cs typeface="Times New Roman" pitchFamily="18" charset="0"/>
              </a:rPr>
              <a:t>I</a:t>
            </a:r>
            <a:r>
              <a:rPr lang="en-US" altLang="ja-JP" sz="2400" dirty="0" smtClean="0">
                <a:latin typeface="Times New Roman" pitchFamily="18" charset="0"/>
                <a:cs typeface="Times New Roman" pitchFamily="18" charset="0"/>
              </a:rPr>
              <a:t>(</a:t>
            </a:r>
            <a:r>
              <a:rPr lang="en-US" altLang="ja-JP" sz="2400" b="1" dirty="0" smtClean="0">
                <a:latin typeface="Times New Roman" pitchFamily="18" charset="0"/>
                <a:cs typeface="Times New Roman" pitchFamily="18" charset="0"/>
              </a:rPr>
              <a:t>x</a:t>
            </a:r>
            <a:r>
              <a:rPr lang="en-US" altLang="ja-JP" sz="2400" baseline="-25000" dirty="0" smtClean="0">
                <a:latin typeface="Times New Roman" pitchFamily="18" charset="0"/>
                <a:cs typeface="Times New Roman" pitchFamily="18" charset="0"/>
              </a:rPr>
              <a:t>2</a:t>
            </a:r>
            <a:r>
              <a:rPr lang="en-US" altLang="ja-JP" sz="2400" dirty="0" smtClean="0">
                <a:latin typeface="Times New Roman" pitchFamily="18" charset="0"/>
                <a:cs typeface="Times New Roman" pitchFamily="18" charset="0"/>
              </a:rPr>
              <a:t>)</a:t>
            </a:r>
            <a:endParaRPr lang="ja-JP" altLang="en-US" sz="2400" dirty="0"/>
          </a:p>
        </p:txBody>
      </p:sp>
      <p:sp>
        <p:nvSpPr>
          <p:cNvPr id="20" name="正方形/長方形 19"/>
          <p:cNvSpPr/>
          <p:nvPr/>
        </p:nvSpPr>
        <p:spPr>
          <a:xfrm>
            <a:off x="6170370" y="3880368"/>
            <a:ext cx="869149" cy="461665"/>
          </a:xfrm>
          <a:prstGeom prst="rect">
            <a:avLst/>
          </a:prstGeom>
        </p:spPr>
        <p:txBody>
          <a:bodyPr wrap="none">
            <a:spAutoFit/>
          </a:bodyPr>
          <a:lstStyle/>
          <a:p>
            <a:r>
              <a:rPr lang="en-US" altLang="ja-JP" sz="2400" b="1" dirty="0" smtClean="0">
                <a:latin typeface="Times New Roman" pitchFamily="18" charset="0"/>
                <a:cs typeface="Times New Roman" pitchFamily="18" charset="0"/>
              </a:rPr>
              <a:t>R</a:t>
            </a:r>
            <a:r>
              <a:rPr lang="en-US" altLang="ja-JP" sz="2400" dirty="0" smtClean="0">
                <a:latin typeface="Times New Roman" pitchFamily="18" charset="0"/>
                <a:cs typeface="Times New Roman" pitchFamily="18" charset="0"/>
              </a:rPr>
              <a:t>(</a:t>
            </a:r>
            <a:r>
              <a:rPr lang="en-US" altLang="ja-JP" sz="2400" b="1" dirty="0" smtClean="0">
                <a:latin typeface="Times New Roman" pitchFamily="18" charset="0"/>
                <a:cs typeface="Times New Roman" pitchFamily="18" charset="0"/>
              </a:rPr>
              <a:t>x</a:t>
            </a:r>
            <a:r>
              <a:rPr lang="en-US" altLang="ja-JP" sz="2400" baseline="-25000" dirty="0" smtClean="0">
                <a:latin typeface="Times New Roman" pitchFamily="18" charset="0"/>
                <a:cs typeface="Times New Roman" pitchFamily="18" charset="0"/>
              </a:rPr>
              <a:t>2</a:t>
            </a:r>
            <a:r>
              <a:rPr lang="en-US" altLang="ja-JP" sz="2400" dirty="0" smtClean="0">
                <a:latin typeface="Times New Roman" pitchFamily="18" charset="0"/>
                <a:cs typeface="Times New Roman" pitchFamily="18" charset="0"/>
              </a:rPr>
              <a:t>)</a:t>
            </a:r>
            <a:endParaRPr lang="ja-JP" altLang="en-US" sz="2400" dirty="0"/>
          </a:p>
        </p:txBody>
      </p:sp>
      <p:sp>
        <p:nvSpPr>
          <p:cNvPr id="21" name="正方形/長方形 20"/>
          <p:cNvSpPr/>
          <p:nvPr/>
        </p:nvSpPr>
        <p:spPr>
          <a:xfrm>
            <a:off x="6593728" y="4630950"/>
            <a:ext cx="372218" cy="461665"/>
          </a:xfrm>
          <a:prstGeom prst="rect">
            <a:avLst/>
          </a:prstGeom>
        </p:spPr>
        <p:txBody>
          <a:bodyPr wrap="none">
            <a:spAutoFit/>
          </a:bodyPr>
          <a:lstStyle/>
          <a:p>
            <a:r>
              <a:rPr lang="en-US" altLang="ja-JP" sz="2400" i="1" dirty="0">
                <a:latin typeface="Times New Roman" pitchFamily="18" charset="0"/>
                <a:cs typeface="Times New Roman" pitchFamily="18" charset="0"/>
              </a:rPr>
              <a:t>R</a:t>
            </a:r>
            <a:endParaRPr lang="ja-JP" altLang="en-US" sz="2400" i="1" dirty="0"/>
          </a:p>
        </p:txBody>
      </p:sp>
      <p:sp>
        <p:nvSpPr>
          <p:cNvPr id="22" name="正方形/長方形 21"/>
          <p:cNvSpPr/>
          <p:nvPr/>
        </p:nvSpPr>
        <p:spPr>
          <a:xfrm>
            <a:off x="3735218" y="2114413"/>
            <a:ext cx="407484" cy="461665"/>
          </a:xfrm>
          <a:prstGeom prst="rect">
            <a:avLst/>
          </a:prstGeom>
        </p:spPr>
        <p:txBody>
          <a:bodyPr wrap="none">
            <a:spAutoFit/>
          </a:bodyPr>
          <a:lstStyle/>
          <a:p>
            <a:r>
              <a:rPr lang="en-US" altLang="ja-JP" sz="2400" i="1" dirty="0" smtClean="0">
                <a:latin typeface="Times New Roman" pitchFamily="18" charset="0"/>
                <a:cs typeface="Times New Roman" pitchFamily="18" charset="0"/>
              </a:rPr>
              <a:t>G</a:t>
            </a:r>
            <a:endParaRPr lang="ja-JP" altLang="en-US" sz="2400" i="1" dirty="0"/>
          </a:p>
        </p:txBody>
      </p:sp>
      <p:sp>
        <p:nvSpPr>
          <p:cNvPr id="23" name="正方形/長方形 22"/>
          <p:cNvSpPr/>
          <p:nvPr/>
        </p:nvSpPr>
        <p:spPr>
          <a:xfrm>
            <a:off x="2282848" y="5991671"/>
            <a:ext cx="372218" cy="461665"/>
          </a:xfrm>
          <a:prstGeom prst="rect">
            <a:avLst/>
          </a:prstGeom>
        </p:spPr>
        <p:txBody>
          <a:bodyPr wrap="none">
            <a:spAutoFit/>
          </a:bodyPr>
          <a:lstStyle/>
          <a:p>
            <a:r>
              <a:rPr lang="en-US" altLang="ja-JP" sz="2400" i="1" dirty="0" smtClean="0">
                <a:latin typeface="Times New Roman" pitchFamily="18" charset="0"/>
                <a:cs typeface="Times New Roman" pitchFamily="18" charset="0"/>
              </a:rPr>
              <a:t>B</a:t>
            </a:r>
            <a:endParaRPr lang="ja-JP" altLang="en-US" sz="2400" i="1" dirty="0"/>
          </a:p>
        </p:txBody>
      </p:sp>
      <p:sp>
        <p:nvSpPr>
          <p:cNvPr id="24" name="正方形/長方形 23"/>
          <p:cNvSpPr/>
          <p:nvPr/>
        </p:nvSpPr>
        <p:spPr>
          <a:xfrm>
            <a:off x="2802138" y="4751434"/>
            <a:ext cx="808235" cy="461665"/>
          </a:xfrm>
          <a:prstGeom prst="rect">
            <a:avLst/>
          </a:prstGeom>
        </p:spPr>
        <p:txBody>
          <a:bodyPr wrap="none">
            <a:spAutoFit/>
          </a:bodyPr>
          <a:lstStyle/>
          <a:p>
            <a:r>
              <a:rPr lang="en-US" altLang="ja-JP" sz="2400" i="1" dirty="0" smtClean="0">
                <a:latin typeface="Times New Roman" pitchFamily="18" charset="0"/>
                <a:cs typeface="Times New Roman" pitchFamily="18" charset="0"/>
              </a:rPr>
              <a:t>α</a:t>
            </a:r>
            <a:r>
              <a:rPr lang="en-US" altLang="ja-JP" sz="2400" dirty="0" smtClean="0">
                <a:latin typeface="Times New Roman" pitchFamily="18" charset="0"/>
                <a:cs typeface="Times New Roman" pitchFamily="18" charset="0"/>
              </a:rPr>
              <a:t>(</a:t>
            </a:r>
            <a:r>
              <a:rPr lang="en-US" altLang="ja-JP" sz="2400" b="1" dirty="0" smtClean="0">
                <a:latin typeface="Times New Roman" pitchFamily="18" charset="0"/>
                <a:cs typeface="Times New Roman" pitchFamily="18" charset="0"/>
              </a:rPr>
              <a:t>x</a:t>
            </a:r>
            <a:r>
              <a:rPr lang="en-US" altLang="ja-JP" sz="2400" baseline="-25000" dirty="0" smtClean="0">
                <a:latin typeface="Times New Roman" pitchFamily="18" charset="0"/>
                <a:cs typeface="Times New Roman" pitchFamily="18" charset="0"/>
              </a:rPr>
              <a:t>1</a:t>
            </a:r>
            <a:r>
              <a:rPr lang="en-US" altLang="ja-JP" sz="2400" dirty="0" smtClean="0">
                <a:latin typeface="Times New Roman" pitchFamily="18" charset="0"/>
                <a:cs typeface="Times New Roman" pitchFamily="18" charset="0"/>
              </a:rPr>
              <a:t>)</a:t>
            </a:r>
            <a:endParaRPr lang="ja-JP" altLang="en-US" sz="2400" dirty="0"/>
          </a:p>
        </p:txBody>
      </p:sp>
      <p:sp>
        <p:nvSpPr>
          <p:cNvPr id="25" name="正方形/長方形 24"/>
          <p:cNvSpPr/>
          <p:nvPr/>
        </p:nvSpPr>
        <p:spPr>
          <a:xfrm>
            <a:off x="4421384" y="5469353"/>
            <a:ext cx="808235" cy="461665"/>
          </a:xfrm>
          <a:prstGeom prst="rect">
            <a:avLst/>
          </a:prstGeom>
        </p:spPr>
        <p:txBody>
          <a:bodyPr wrap="none">
            <a:spAutoFit/>
          </a:bodyPr>
          <a:lstStyle/>
          <a:p>
            <a:r>
              <a:rPr lang="en-US" altLang="ja-JP" sz="2400" i="1" dirty="0" smtClean="0">
                <a:latin typeface="Times New Roman" pitchFamily="18" charset="0"/>
                <a:cs typeface="Times New Roman" pitchFamily="18" charset="0"/>
              </a:rPr>
              <a:t>α</a:t>
            </a:r>
            <a:r>
              <a:rPr lang="en-US" altLang="ja-JP" sz="2400" dirty="0" smtClean="0">
                <a:latin typeface="Times New Roman" pitchFamily="18" charset="0"/>
                <a:cs typeface="Times New Roman" pitchFamily="18" charset="0"/>
              </a:rPr>
              <a:t>(</a:t>
            </a:r>
            <a:r>
              <a:rPr lang="en-US" altLang="ja-JP" sz="2400" b="1" dirty="0" smtClean="0">
                <a:latin typeface="Times New Roman" pitchFamily="18" charset="0"/>
                <a:cs typeface="Times New Roman" pitchFamily="18" charset="0"/>
              </a:rPr>
              <a:t>x</a:t>
            </a:r>
            <a:r>
              <a:rPr lang="en-US" altLang="ja-JP" sz="2400" baseline="-25000" dirty="0" smtClean="0">
                <a:latin typeface="Times New Roman" pitchFamily="18" charset="0"/>
                <a:cs typeface="Times New Roman" pitchFamily="18" charset="0"/>
              </a:rPr>
              <a:t>2</a:t>
            </a:r>
            <a:r>
              <a:rPr lang="en-US" altLang="ja-JP" sz="2400" dirty="0" smtClean="0">
                <a:latin typeface="Times New Roman" pitchFamily="18" charset="0"/>
                <a:cs typeface="Times New Roman" pitchFamily="18" charset="0"/>
              </a:rPr>
              <a:t>)</a:t>
            </a:r>
            <a:endParaRPr lang="ja-JP" altLang="en-US" sz="2400" dirty="0"/>
          </a:p>
        </p:txBody>
      </p:sp>
      <p:cxnSp>
        <p:nvCxnSpPr>
          <p:cNvPr id="29" name="直線コネクタ 28"/>
          <p:cNvCxnSpPr>
            <a:stCxn id="32" idx="3"/>
          </p:cNvCxnSpPr>
          <p:nvPr/>
        </p:nvCxnSpPr>
        <p:spPr>
          <a:xfrm flipH="1">
            <a:off x="3631083" y="4934274"/>
            <a:ext cx="1796428" cy="981089"/>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直線コネクタ 29"/>
          <p:cNvCxnSpPr>
            <a:endCxn id="31" idx="4"/>
          </p:cNvCxnSpPr>
          <p:nvPr/>
        </p:nvCxnSpPr>
        <p:spPr>
          <a:xfrm>
            <a:off x="3500908" y="4080213"/>
            <a:ext cx="95808" cy="1911458"/>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31" name="円/楕円 30"/>
          <p:cNvSpPr/>
          <p:nvPr/>
        </p:nvSpPr>
        <p:spPr>
          <a:xfrm>
            <a:off x="3513317" y="5816067"/>
            <a:ext cx="166798" cy="175604"/>
          </a:xfrm>
          <a:prstGeom prst="ellipse">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円/楕円 31"/>
          <p:cNvSpPr/>
          <p:nvPr/>
        </p:nvSpPr>
        <p:spPr>
          <a:xfrm>
            <a:off x="5406609" y="4806014"/>
            <a:ext cx="142730" cy="150266"/>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円/楕円 32"/>
          <p:cNvSpPr/>
          <p:nvPr/>
        </p:nvSpPr>
        <p:spPr>
          <a:xfrm>
            <a:off x="3430089" y="3997811"/>
            <a:ext cx="152726" cy="16079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正方形/長方形 34"/>
          <p:cNvSpPr/>
          <p:nvPr/>
        </p:nvSpPr>
        <p:spPr>
          <a:xfrm>
            <a:off x="6084168" y="1268760"/>
            <a:ext cx="2952328"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円/楕円 54"/>
          <p:cNvSpPr/>
          <p:nvPr/>
        </p:nvSpPr>
        <p:spPr>
          <a:xfrm rot="21404911">
            <a:off x="2625030" y="3458534"/>
            <a:ext cx="1162449" cy="1123566"/>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角丸四角形 43"/>
          <p:cNvSpPr/>
          <p:nvPr/>
        </p:nvSpPr>
        <p:spPr>
          <a:xfrm>
            <a:off x="3735218" y="2780928"/>
            <a:ext cx="5021912" cy="832020"/>
          </a:xfrm>
          <a:prstGeom prst="roundRect">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dirty="0" smtClean="0">
                <a:solidFill>
                  <a:srgbClr val="002060"/>
                </a:solidFill>
              </a:rPr>
              <a:t>We know </a:t>
            </a:r>
            <a:r>
              <a:rPr kumimoji="1" lang="en-US" altLang="ja-JP" sz="2400" b="1" dirty="0" smtClean="0">
                <a:solidFill>
                  <a:srgbClr val="002060"/>
                </a:solidFill>
                <a:latin typeface="Times New Roman" pitchFamily="18" charset="0"/>
                <a:cs typeface="Times New Roman" pitchFamily="18" charset="0"/>
              </a:rPr>
              <a:t>I</a:t>
            </a:r>
            <a:r>
              <a:rPr kumimoji="1" lang="en-US" altLang="ja-JP" sz="2400" dirty="0" smtClean="0">
                <a:solidFill>
                  <a:srgbClr val="002060"/>
                </a:solidFill>
                <a:latin typeface="Times New Roman" pitchFamily="18" charset="0"/>
                <a:cs typeface="Times New Roman" pitchFamily="18" charset="0"/>
              </a:rPr>
              <a:t>(</a:t>
            </a:r>
            <a:r>
              <a:rPr kumimoji="1" lang="en-US" altLang="ja-JP" sz="2400" b="1" dirty="0" smtClean="0">
                <a:solidFill>
                  <a:srgbClr val="002060"/>
                </a:solidFill>
                <a:latin typeface="Times New Roman" pitchFamily="18" charset="0"/>
                <a:cs typeface="Times New Roman" pitchFamily="18" charset="0"/>
              </a:rPr>
              <a:t>x</a:t>
            </a:r>
            <a:r>
              <a:rPr kumimoji="1" lang="en-US" altLang="ja-JP" sz="2400" baseline="-25000" dirty="0" smtClean="0">
                <a:solidFill>
                  <a:srgbClr val="002060"/>
                </a:solidFill>
                <a:latin typeface="Times New Roman" pitchFamily="18" charset="0"/>
                <a:cs typeface="Times New Roman" pitchFamily="18" charset="0"/>
              </a:rPr>
              <a:t>1</a:t>
            </a:r>
            <a:r>
              <a:rPr kumimoji="1" lang="en-US" altLang="ja-JP" sz="2400" dirty="0" smtClean="0">
                <a:solidFill>
                  <a:srgbClr val="002060"/>
                </a:solidFill>
                <a:latin typeface="Times New Roman" pitchFamily="18" charset="0"/>
                <a:cs typeface="Times New Roman" pitchFamily="18" charset="0"/>
              </a:rPr>
              <a:t>)</a:t>
            </a:r>
            <a:r>
              <a:rPr lang="en-US" altLang="ja-JP" sz="2400" dirty="0">
                <a:solidFill>
                  <a:srgbClr val="002060"/>
                </a:solidFill>
                <a:latin typeface="Times New Roman" pitchFamily="18" charset="0"/>
                <a:cs typeface="Times New Roman" pitchFamily="18" charset="0"/>
              </a:rPr>
              <a:t> </a:t>
            </a:r>
            <a:r>
              <a:rPr lang="en-US" altLang="ja-JP" sz="2400" dirty="0" smtClean="0">
                <a:solidFill>
                  <a:srgbClr val="002060"/>
                </a:solidFill>
                <a:latin typeface="Times New Roman" pitchFamily="18" charset="0"/>
                <a:cs typeface="Times New Roman" pitchFamily="18" charset="0"/>
              </a:rPr>
              <a:t>– </a:t>
            </a:r>
            <a:r>
              <a:rPr lang="en-US" altLang="ja-JP" sz="2400" b="1" dirty="0" smtClean="0">
                <a:solidFill>
                  <a:srgbClr val="002060"/>
                </a:solidFill>
                <a:latin typeface="Times New Roman" pitchFamily="18" charset="0"/>
                <a:cs typeface="Times New Roman" pitchFamily="18" charset="0"/>
              </a:rPr>
              <a:t>T</a:t>
            </a:r>
            <a:r>
              <a:rPr lang="en-US" altLang="ja-JP" sz="2400" dirty="0" smtClean="0">
                <a:solidFill>
                  <a:srgbClr val="002060"/>
                </a:solidFill>
                <a:latin typeface="Times New Roman" pitchFamily="18" charset="0"/>
                <a:cs typeface="Times New Roman" pitchFamily="18" charset="0"/>
              </a:rPr>
              <a:t> </a:t>
            </a:r>
            <a:r>
              <a:rPr lang="en-US" altLang="ja-JP" sz="2400" dirty="0" smtClean="0">
                <a:solidFill>
                  <a:srgbClr val="002060"/>
                </a:solidFill>
              </a:rPr>
              <a:t>and </a:t>
            </a:r>
            <a:r>
              <a:rPr lang="en-US" altLang="ja-JP" sz="2400" b="1" dirty="0" smtClean="0">
                <a:solidFill>
                  <a:srgbClr val="002060"/>
                </a:solidFill>
                <a:latin typeface="Times New Roman" pitchFamily="18" charset="0"/>
                <a:cs typeface="Times New Roman" pitchFamily="18" charset="0"/>
              </a:rPr>
              <a:t>I</a:t>
            </a:r>
            <a:r>
              <a:rPr lang="en-US" altLang="ja-JP" sz="2400" dirty="0" smtClean="0">
                <a:solidFill>
                  <a:srgbClr val="002060"/>
                </a:solidFill>
                <a:latin typeface="Times New Roman" pitchFamily="18" charset="0"/>
                <a:cs typeface="Times New Roman" pitchFamily="18" charset="0"/>
              </a:rPr>
              <a:t>(</a:t>
            </a:r>
            <a:r>
              <a:rPr lang="en-US" altLang="ja-JP" sz="2400" b="1" dirty="0" smtClean="0">
                <a:solidFill>
                  <a:srgbClr val="002060"/>
                </a:solidFill>
                <a:latin typeface="Times New Roman" pitchFamily="18" charset="0"/>
                <a:cs typeface="Times New Roman" pitchFamily="18" charset="0"/>
              </a:rPr>
              <a:t>x</a:t>
            </a:r>
            <a:r>
              <a:rPr lang="en-US" altLang="ja-JP" sz="2400" baseline="-25000" dirty="0" smtClean="0">
                <a:solidFill>
                  <a:srgbClr val="002060"/>
                </a:solidFill>
                <a:latin typeface="Times New Roman" pitchFamily="18" charset="0"/>
                <a:cs typeface="Times New Roman" pitchFamily="18" charset="0"/>
              </a:rPr>
              <a:t>2</a:t>
            </a:r>
            <a:r>
              <a:rPr lang="en-US" altLang="ja-JP" sz="2400" dirty="0" smtClean="0">
                <a:solidFill>
                  <a:srgbClr val="002060"/>
                </a:solidFill>
                <a:latin typeface="Times New Roman" pitchFamily="18" charset="0"/>
                <a:cs typeface="Times New Roman" pitchFamily="18" charset="0"/>
              </a:rPr>
              <a:t>) – </a:t>
            </a:r>
            <a:r>
              <a:rPr lang="en-US" altLang="ja-JP" sz="2400" b="1" dirty="0" smtClean="0">
                <a:solidFill>
                  <a:srgbClr val="002060"/>
                </a:solidFill>
                <a:latin typeface="Times New Roman" pitchFamily="18" charset="0"/>
                <a:cs typeface="Times New Roman" pitchFamily="18" charset="0"/>
              </a:rPr>
              <a:t>T</a:t>
            </a:r>
            <a:r>
              <a:rPr lang="en-US" altLang="ja-JP" sz="2400" dirty="0" smtClean="0">
                <a:solidFill>
                  <a:srgbClr val="002060"/>
                </a:solidFill>
              </a:rPr>
              <a:t>,</a:t>
            </a:r>
            <a:br>
              <a:rPr lang="en-US" altLang="ja-JP" sz="2400" dirty="0" smtClean="0">
                <a:solidFill>
                  <a:srgbClr val="002060"/>
                </a:solidFill>
              </a:rPr>
            </a:br>
            <a:r>
              <a:rPr lang="en-US" altLang="ja-JP" sz="2400" dirty="0" smtClean="0">
                <a:solidFill>
                  <a:srgbClr val="002060"/>
                </a:solidFill>
              </a:rPr>
              <a:t>so we measure </a:t>
            </a:r>
            <a:r>
              <a:rPr lang="en-US" altLang="ja-JP" sz="2400" b="1" i="1" dirty="0" smtClean="0">
                <a:solidFill>
                  <a:srgbClr val="0070C0"/>
                </a:solidFill>
              </a:rPr>
              <a:t>similarity</a:t>
            </a:r>
            <a:r>
              <a:rPr lang="en-US" altLang="ja-JP" sz="2400" dirty="0" smtClean="0">
                <a:solidFill>
                  <a:srgbClr val="0070C0"/>
                </a:solidFill>
              </a:rPr>
              <a:t> </a:t>
            </a:r>
            <a:r>
              <a:rPr lang="en-US" altLang="ja-JP" sz="2400" dirty="0" smtClean="0">
                <a:solidFill>
                  <a:srgbClr val="002060"/>
                </a:solidFill>
              </a:rPr>
              <a:t>by </a:t>
            </a:r>
            <a:r>
              <a:rPr lang="en-US" altLang="ja-JP" sz="2400" b="1" dirty="0" smtClean="0">
                <a:solidFill>
                  <a:srgbClr val="0070C0"/>
                </a:solidFill>
              </a:rPr>
              <a:t>angle </a:t>
            </a:r>
            <a:r>
              <a:rPr lang="en-US" altLang="ja-JP" sz="2400" b="1" i="1" dirty="0" smtClean="0">
                <a:solidFill>
                  <a:srgbClr val="0070C0"/>
                </a:solidFill>
                <a:latin typeface="Times New Roman" pitchFamily="18" charset="0"/>
                <a:cs typeface="Times New Roman" pitchFamily="18" charset="0"/>
              </a:rPr>
              <a:t>β</a:t>
            </a:r>
            <a:endParaRPr kumimoji="1" lang="ja-JP" altLang="en-US" sz="2400" b="1" dirty="0">
              <a:solidFill>
                <a:srgbClr val="0070C0"/>
              </a:solidFill>
              <a:latin typeface="Times New Roman" pitchFamily="18" charset="0"/>
              <a:cs typeface="Times New Roman" pitchFamily="18" charset="0"/>
            </a:endParaRPr>
          </a:p>
        </p:txBody>
      </p:sp>
      <p:sp>
        <p:nvSpPr>
          <p:cNvPr id="38" name="円/楕円 37"/>
          <p:cNvSpPr/>
          <p:nvPr/>
        </p:nvSpPr>
        <p:spPr>
          <a:xfrm rot="21404911">
            <a:off x="5150949" y="4410836"/>
            <a:ext cx="1162449" cy="1123566"/>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円/楕円 38"/>
          <p:cNvSpPr/>
          <p:nvPr/>
        </p:nvSpPr>
        <p:spPr>
          <a:xfrm rot="21404911">
            <a:off x="2949327" y="5501416"/>
            <a:ext cx="1162449" cy="1123566"/>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36" name="グループ化 35"/>
          <p:cNvGrpSpPr/>
          <p:nvPr/>
        </p:nvGrpSpPr>
        <p:grpSpPr>
          <a:xfrm>
            <a:off x="3180278" y="4644536"/>
            <a:ext cx="1785486" cy="1524043"/>
            <a:chOff x="3180278" y="4644536"/>
            <a:chExt cx="1785486" cy="1524043"/>
          </a:xfrm>
        </p:grpSpPr>
        <p:sp>
          <p:nvSpPr>
            <p:cNvPr id="46" name="円弧 45"/>
            <p:cNvSpPr/>
            <p:nvPr/>
          </p:nvSpPr>
          <p:spPr>
            <a:xfrm rot="20966164">
              <a:off x="3180278" y="5312406"/>
              <a:ext cx="961346" cy="856173"/>
            </a:xfrm>
            <a:prstGeom prst="arc">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cxnSp>
          <p:nvCxnSpPr>
            <p:cNvPr id="48" name="直線コネクタ 47"/>
            <p:cNvCxnSpPr/>
            <p:nvPr/>
          </p:nvCxnSpPr>
          <p:spPr>
            <a:xfrm flipH="1">
              <a:off x="3938960" y="5092615"/>
              <a:ext cx="162096" cy="270259"/>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49" name="正方形/長方形 48"/>
            <p:cNvSpPr/>
            <p:nvPr/>
          </p:nvSpPr>
          <p:spPr>
            <a:xfrm>
              <a:off x="3877004" y="4644536"/>
              <a:ext cx="1088760" cy="523220"/>
            </a:xfrm>
            <a:prstGeom prst="rect">
              <a:avLst/>
            </a:prstGeom>
          </p:spPr>
          <p:txBody>
            <a:bodyPr wrap="none">
              <a:spAutoFit/>
            </a:bodyPr>
            <a:lstStyle/>
            <a:p>
              <a:r>
                <a:rPr lang="en-US" altLang="ja-JP" sz="2800" i="1" dirty="0">
                  <a:solidFill>
                    <a:srgbClr val="FF0000"/>
                  </a:solidFill>
                  <a:latin typeface="Times New Roman" pitchFamily="18" charset="0"/>
                  <a:cs typeface="Times New Roman" pitchFamily="18" charset="0"/>
                </a:rPr>
                <a:t>β</a:t>
              </a:r>
              <a:r>
                <a:rPr lang="en-US" altLang="ja-JP" sz="2000" dirty="0" smtClean="0">
                  <a:solidFill>
                    <a:srgbClr val="FF0000"/>
                  </a:solidFill>
                  <a:latin typeface="Times New Roman" pitchFamily="18" charset="0"/>
                  <a:cs typeface="Times New Roman" pitchFamily="18" charset="0"/>
                </a:rPr>
                <a:t>(</a:t>
              </a:r>
              <a:r>
                <a:rPr lang="en-US" altLang="ja-JP" sz="2000" b="1" dirty="0" smtClean="0">
                  <a:solidFill>
                    <a:srgbClr val="FF0000"/>
                  </a:solidFill>
                  <a:latin typeface="Times New Roman" pitchFamily="18" charset="0"/>
                  <a:cs typeface="Times New Roman" pitchFamily="18" charset="0"/>
                </a:rPr>
                <a:t>x</a:t>
              </a:r>
              <a:r>
                <a:rPr lang="en-US" altLang="ja-JP" sz="2000" baseline="-25000" dirty="0" smtClean="0">
                  <a:solidFill>
                    <a:srgbClr val="FF0000"/>
                  </a:solidFill>
                  <a:latin typeface="Times New Roman" pitchFamily="18" charset="0"/>
                  <a:cs typeface="Times New Roman" pitchFamily="18" charset="0"/>
                </a:rPr>
                <a:t>1</a:t>
              </a:r>
              <a:r>
                <a:rPr lang="en-US" altLang="ja-JP" sz="2000" b="1" dirty="0" smtClean="0">
                  <a:solidFill>
                    <a:srgbClr val="FF0000"/>
                  </a:solidFill>
                  <a:latin typeface="Times New Roman" pitchFamily="18" charset="0"/>
                  <a:cs typeface="Times New Roman" pitchFamily="18" charset="0"/>
                </a:rPr>
                <a:t>, x</a:t>
              </a:r>
              <a:r>
                <a:rPr lang="en-US" altLang="ja-JP" sz="2000" baseline="-25000" dirty="0" smtClean="0">
                  <a:solidFill>
                    <a:srgbClr val="FF0000"/>
                  </a:solidFill>
                  <a:latin typeface="Times New Roman" pitchFamily="18" charset="0"/>
                  <a:cs typeface="Times New Roman" pitchFamily="18" charset="0"/>
                </a:rPr>
                <a:t>2</a:t>
              </a:r>
              <a:r>
                <a:rPr lang="en-US" altLang="ja-JP" sz="2000" dirty="0" smtClean="0">
                  <a:solidFill>
                    <a:srgbClr val="FF0000"/>
                  </a:solidFill>
                  <a:latin typeface="Times New Roman" pitchFamily="18" charset="0"/>
                  <a:cs typeface="Times New Roman" pitchFamily="18" charset="0"/>
                </a:rPr>
                <a:t>)</a:t>
              </a:r>
              <a:endParaRPr lang="ja-JP" altLang="en-US" sz="2000" dirty="0">
                <a:solidFill>
                  <a:srgbClr val="FF0000"/>
                </a:solidFill>
              </a:endParaRPr>
            </a:p>
          </p:txBody>
        </p:sp>
      </p:grpSp>
      <p:sp>
        <p:nvSpPr>
          <p:cNvPr id="50" name="フローチャート : 代替処理 49"/>
          <p:cNvSpPr/>
          <p:nvPr/>
        </p:nvSpPr>
        <p:spPr>
          <a:xfrm>
            <a:off x="1511660" y="3726630"/>
            <a:ext cx="6300700" cy="946907"/>
          </a:xfrm>
          <a:prstGeom prst="flowChartAlternateProcess">
            <a:avLst/>
          </a:prstGeom>
          <a:solidFill>
            <a:srgbClr val="6666FF"/>
          </a:solidFill>
          <a:ln>
            <a:solidFill>
              <a:srgbClr val="66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dirty="0" smtClean="0">
                <a:solidFill>
                  <a:schemeClr val="bg1"/>
                </a:solidFill>
                <a:cs typeface="Times New Roman" pitchFamily="18" charset="0"/>
              </a:rPr>
              <a:t>We use </a:t>
            </a:r>
            <a:r>
              <a:rPr lang="en-US" altLang="ja-JP" sz="2800" i="1" dirty="0" smtClean="0">
                <a:solidFill>
                  <a:schemeClr val="bg1"/>
                </a:solidFill>
                <a:latin typeface="Times New Roman" pitchFamily="18" charset="0"/>
                <a:cs typeface="Times New Roman" pitchFamily="18" charset="0"/>
              </a:rPr>
              <a:t>β</a:t>
            </a:r>
            <a:r>
              <a:rPr lang="en-US" altLang="ja-JP" sz="2800" dirty="0" smtClean="0">
                <a:solidFill>
                  <a:schemeClr val="bg1"/>
                </a:solidFill>
                <a:cs typeface="Times New Roman" pitchFamily="18" charset="0"/>
              </a:rPr>
              <a:t> as the filter weight:</a:t>
            </a:r>
            <a:br>
              <a:rPr lang="en-US" altLang="ja-JP" sz="2800" dirty="0" smtClean="0">
                <a:solidFill>
                  <a:schemeClr val="bg1"/>
                </a:solidFill>
                <a:cs typeface="Times New Roman" pitchFamily="18" charset="0"/>
              </a:rPr>
            </a:br>
            <a:r>
              <a:rPr lang="en-US" altLang="ja-JP" sz="2800" dirty="0" smtClean="0">
                <a:solidFill>
                  <a:schemeClr val="bg1"/>
                </a:solidFill>
                <a:cs typeface="Times New Roman" pitchFamily="18" charset="0"/>
              </a:rPr>
              <a:t>small </a:t>
            </a:r>
            <a:r>
              <a:rPr lang="en-US" altLang="ja-JP" sz="2800" i="1" dirty="0" smtClean="0">
                <a:solidFill>
                  <a:schemeClr val="bg1"/>
                </a:solidFill>
                <a:latin typeface="Times New Roman" pitchFamily="18" charset="0"/>
                <a:cs typeface="Times New Roman" pitchFamily="18" charset="0"/>
              </a:rPr>
              <a:t>β</a:t>
            </a:r>
            <a:r>
              <a:rPr lang="en-US" altLang="ja-JP" sz="2800" dirty="0" smtClean="0">
                <a:solidFill>
                  <a:schemeClr val="bg1"/>
                </a:solidFill>
                <a:cs typeface="Times New Roman" pitchFamily="18" charset="0"/>
              </a:rPr>
              <a:t> </a:t>
            </a:r>
            <a:r>
              <a:rPr lang="ja-JP" altLang="en-US" sz="2800" dirty="0" smtClean="0">
                <a:solidFill>
                  <a:schemeClr val="bg1"/>
                </a:solidFill>
                <a:cs typeface="Times New Roman" pitchFamily="18" charset="0"/>
              </a:rPr>
              <a:t>→ </a:t>
            </a:r>
            <a:r>
              <a:rPr lang="en-US" altLang="ja-JP" sz="2800" i="1" dirty="0" smtClean="0">
                <a:solidFill>
                  <a:schemeClr val="bg1"/>
                </a:solidFill>
                <a:cs typeface="Times New Roman" pitchFamily="18" charset="0"/>
              </a:rPr>
              <a:t>more smoothing</a:t>
            </a:r>
            <a:r>
              <a:rPr lang="en-US" altLang="ja-JP" sz="2800" dirty="0" smtClean="0">
                <a:solidFill>
                  <a:schemeClr val="bg1"/>
                </a:solidFill>
                <a:cs typeface="Times New Roman" pitchFamily="18" charset="0"/>
              </a:rPr>
              <a:t>, large </a:t>
            </a:r>
            <a:r>
              <a:rPr lang="en-US" altLang="ja-JP" sz="2800" i="1" dirty="0" smtClean="0">
                <a:solidFill>
                  <a:schemeClr val="bg1"/>
                </a:solidFill>
                <a:latin typeface="Times New Roman" pitchFamily="18" charset="0"/>
                <a:cs typeface="Times New Roman" pitchFamily="18" charset="0"/>
              </a:rPr>
              <a:t>β</a:t>
            </a:r>
            <a:r>
              <a:rPr lang="en-US" altLang="ja-JP" sz="2800" dirty="0" smtClean="0">
                <a:solidFill>
                  <a:schemeClr val="bg1"/>
                </a:solidFill>
                <a:cs typeface="Times New Roman" pitchFamily="18" charset="0"/>
              </a:rPr>
              <a:t> </a:t>
            </a:r>
            <a:r>
              <a:rPr lang="ja-JP" altLang="en-US" sz="2800" dirty="0" smtClean="0">
                <a:solidFill>
                  <a:schemeClr val="bg1"/>
                </a:solidFill>
                <a:cs typeface="Times New Roman" pitchFamily="18" charset="0"/>
              </a:rPr>
              <a:t>→ </a:t>
            </a:r>
            <a:r>
              <a:rPr lang="en-US" altLang="ja-JP" sz="2800" i="1" dirty="0" smtClean="0">
                <a:solidFill>
                  <a:schemeClr val="bg1"/>
                </a:solidFill>
                <a:cs typeface="Times New Roman" pitchFamily="18" charset="0"/>
              </a:rPr>
              <a:t>less</a:t>
            </a:r>
            <a:endParaRPr lang="ja-JP" altLang="en-US" sz="2800" i="1" dirty="0">
              <a:solidFill>
                <a:schemeClr val="bg1"/>
              </a:solidFill>
              <a:latin typeface="Times New Roman" pitchFamily="18" charset="0"/>
              <a:cs typeface="Times New Roman" pitchFamily="18" charset="0"/>
            </a:endParaRPr>
          </a:p>
        </p:txBody>
      </p:sp>
    </p:spTree>
    <p:extLst>
      <p:ext uri="{BB962C8B-B14F-4D97-AF65-F5344CB8AC3E}">
        <p14:creationId xmlns:p14="http://schemas.microsoft.com/office/powerpoint/2010/main" val="816421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44" grpId="0" animBg="1"/>
      <p:bldP spid="38" grpId="0" animBg="1"/>
      <p:bldP spid="39" grpId="0" animBg="1"/>
      <p:bldP spid="50"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Modified </a:t>
            </a:r>
            <a:r>
              <a:rPr lang="en-US" altLang="ja-JP" dirty="0">
                <a:cs typeface="Times New Roman" pitchFamily="18" charset="0"/>
              </a:rPr>
              <a:t>R</a:t>
            </a:r>
            <a:r>
              <a:rPr lang="ja-JP" altLang="en-US" dirty="0">
                <a:cs typeface="Times New Roman" pitchFamily="18" charset="0"/>
              </a:rPr>
              <a:t> </a:t>
            </a:r>
            <a:r>
              <a:rPr lang="en-US" altLang="ja-JP" dirty="0">
                <a:cs typeface="Times New Roman" pitchFamily="18" charset="0"/>
              </a:rPr>
              <a:t>and </a:t>
            </a:r>
            <a:r>
              <a:rPr lang="en-US" altLang="ja-JP" i="1" dirty="0">
                <a:cs typeface="Times New Roman" pitchFamily="18" charset="0"/>
              </a:rPr>
              <a:t>α</a:t>
            </a:r>
            <a:r>
              <a:rPr lang="ja-JP" altLang="en-US" dirty="0" smtClean="0">
                <a:cs typeface="Times New Roman" pitchFamily="18" charset="0"/>
              </a:rPr>
              <a:t> </a:t>
            </a:r>
            <a:r>
              <a:rPr lang="en-US" altLang="ja-JP" dirty="0">
                <a:cs typeface="Times New Roman" pitchFamily="18" charset="0"/>
              </a:rPr>
              <a:t>(3/3)</a:t>
            </a:r>
            <a:endParaRPr kumimoji="1" lang="ja-JP" altLang="en-US" dirty="0"/>
          </a:p>
        </p:txBody>
      </p:sp>
      <p:sp>
        <p:nvSpPr>
          <p:cNvPr id="3" name="スライド番号プレースホルダー 2"/>
          <p:cNvSpPr>
            <a:spLocks noGrp="1"/>
          </p:cNvSpPr>
          <p:nvPr>
            <p:ph type="sldNum" sz="quarter" idx="12"/>
          </p:nvPr>
        </p:nvSpPr>
        <p:spPr/>
        <p:txBody>
          <a:bodyPr/>
          <a:lstStyle/>
          <a:p>
            <a:fld id="{F0B0AA45-409D-442A-9583-C1DE56245286}" type="slidenum">
              <a:rPr kumimoji="1" lang="ja-JP" altLang="en-US" smtClean="0"/>
              <a:t>34</a:t>
            </a:fld>
            <a:endParaRPr kumimoji="1" lang="ja-JP" altLang="en-US"/>
          </a:p>
        </p:txBody>
      </p:sp>
      <p:graphicFrame>
        <p:nvGraphicFramePr>
          <p:cNvPr id="5" name="コンテンツ プレースホルダー 4"/>
          <p:cNvGraphicFramePr>
            <a:graphicFrameLocks noGrp="1"/>
          </p:cNvGraphicFramePr>
          <p:nvPr>
            <p:ph sz="quarter" idx="1"/>
            <p:extLst>
              <p:ext uri="{D42A27DB-BD31-4B8C-83A1-F6EECF244321}">
                <p14:modId xmlns:p14="http://schemas.microsoft.com/office/powerpoint/2010/main" val="3977198105"/>
              </p:ext>
            </p:extLst>
          </p:nvPr>
        </p:nvGraphicFramePr>
        <p:xfrm>
          <a:off x="230832" y="1268761"/>
          <a:ext cx="8733656" cy="5040559"/>
        </p:xfrm>
        <a:graphic>
          <a:graphicData uri="http://schemas.openxmlformats.org/drawingml/2006/table">
            <a:tbl>
              <a:tblPr firstRow="1" bandRow="1">
                <a:tableStyleId>{5C22544A-7EE6-4342-B048-85BDC9FD1C3A}</a:tableStyleId>
              </a:tblPr>
              <a:tblGrid>
                <a:gridCol w="1368151"/>
                <a:gridCol w="2448272"/>
                <a:gridCol w="2448272"/>
                <a:gridCol w="2468961"/>
              </a:tblGrid>
              <a:tr h="482524">
                <a:tc>
                  <a:txBody>
                    <a:bodyPr/>
                    <a:lstStyle/>
                    <a:p>
                      <a:endParaRPr kumimoji="1" lang="ja-JP" altLang="en-US"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en-US" altLang="ja-JP" sz="2400" dirty="0" smtClean="0"/>
                        <a:t>Gaussian filter</a:t>
                      </a:r>
                      <a:endParaRPr kumimoji="1" lang="ja-JP" altLang="en-US" sz="24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en-US" altLang="ja-JP" sz="2400" dirty="0" smtClean="0"/>
                        <a:t>Bilateral</a:t>
                      </a:r>
                      <a:r>
                        <a:rPr kumimoji="1" lang="en-US" altLang="ja-JP" sz="2400" baseline="0" dirty="0" smtClean="0"/>
                        <a:t> filter</a:t>
                      </a:r>
                      <a:endParaRPr kumimoji="1" lang="ja-JP" altLang="en-US" sz="24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en-US" altLang="ja-JP" sz="2400" dirty="0" smtClean="0"/>
                        <a:t>Our filter</a:t>
                      </a:r>
                      <a:endParaRPr kumimoji="1" lang="ja-JP" altLang="en-US" sz="2400" dirty="0"/>
                    </a:p>
                  </a:txBody>
                  <a:tcPr/>
                </a:tc>
              </a:tr>
              <a:tr h="2648295">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ja-JP" sz="2000" dirty="0" smtClean="0">
                          <a:cs typeface="Times New Roman" pitchFamily="18" charset="0"/>
                        </a:rPr>
                        <a:t>Reflection</a:t>
                      </a:r>
                      <a:r>
                        <a:rPr lang="en-US" altLang="ja-JP" sz="2000" b="1" dirty="0" smtClean="0">
                          <a:cs typeface="Times New Roman" pitchFamily="18" charset="0"/>
                        </a:rPr>
                        <a:t> </a:t>
                      </a:r>
                      <a:br>
                        <a:rPr lang="en-US" altLang="ja-JP" sz="2000" b="1" dirty="0" smtClean="0">
                          <a:cs typeface="Times New Roman" pitchFamily="18" charset="0"/>
                        </a:rPr>
                      </a:br>
                      <a:r>
                        <a:rPr lang="en-US" altLang="ja-JP" sz="2000" dirty="0" smtClean="0">
                          <a:cs typeface="Times New Roman" pitchFamily="18" charset="0"/>
                        </a:rPr>
                        <a:t>component</a:t>
                      </a:r>
                      <a:br>
                        <a:rPr lang="en-US" altLang="ja-JP" sz="2000" dirty="0" smtClean="0">
                          <a:cs typeface="Times New Roman" pitchFamily="18" charset="0"/>
                        </a:rPr>
                      </a:br>
                      <a:r>
                        <a:rPr lang="en-US" altLang="ja-JP" sz="2000" b="1" dirty="0" smtClean="0">
                          <a:cs typeface="Times New Roman" pitchFamily="18" charset="0"/>
                        </a:rPr>
                        <a:t>R</a:t>
                      </a:r>
                      <a:endParaRPr lang="ja-JP" altLang="en-US" sz="2000" b="1" dirty="0" smtClean="0">
                        <a:cs typeface="Times New Roman" pitchFamily="18" charset="0"/>
                      </a:endParaRPr>
                    </a:p>
                  </a:txBody>
                  <a:tcPr anchor="ctr"/>
                </a:tc>
                <a:tc>
                  <a:txBody>
                    <a:bodyPr/>
                    <a:lstStyle/>
                    <a:p>
                      <a:endParaRPr kumimoji="1" lang="ja-JP" altLang="en-US" dirty="0"/>
                    </a:p>
                  </a:txBody>
                  <a:tcPr anchor="ctr"/>
                </a:tc>
                <a:tc>
                  <a:txBody>
                    <a:bodyPr/>
                    <a:lstStyle/>
                    <a:p>
                      <a:endParaRPr kumimoji="1" lang="ja-JP" altLang="en-US" dirty="0"/>
                    </a:p>
                  </a:txBody>
                  <a:tcPr anchor="ctr"/>
                </a:tc>
                <a:tc>
                  <a:txBody>
                    <a:bodyPr/>
                    <a:lstStyle/>
                    <a:p>
                      <a:endParaRPr kumimoji="1" lang="ja-JP" altLang="en-US" dirty="0"/>
                    </a:p>
                  </a:txBody>
                  <a:tcPr anchor="ctr"/>
                </a:tc>
              </a:tr>
              <a:tr h="1909740">
                <a:tc>
                  <a:txBody>
                    <a:bodyPr/>
                    <a:lstStyle/>
                    <a:p>
                      <a:pPr algn="ctr"/>
                      <a:r>
                        <a:rPr kumimoji="1" lang="en-US" altLang="ja-JP" sz="2000" dirty="0" smtClean="0"/>
                        <a:t>α mattes</a:t>
                      </a:r>
                      <a:endParaRPr kumimoji="1" lang="ja-JP" altLang="en-US" sz="2000" i="1" dirty="0">
                        <a:latin typeface="Times New Roman" pitchFamily="18" charset="0"/>
                        <a:cs typeface="Times New Roman" pitchFamily="18" charset="0"/>
                      </a:endParaRPr>
                    </a:p>
                  </a:txBody>
                  <a:tcPr anchor="ctr"/>
                </a:tc>
                <a:tc>
                  <a:txBody>
                    <a:bodyPr/>
                    <a:lstStyle/>
                    <a:p>
                      <a:endParaRPr kumimoji="1" lang="ja-JP" altLang="en-US" dirty="0"/>
                    </a:p>
                  </a:txBody>
                  <a:tcPr anchor="ctr"/>
                </a:tc>
                <a:tc>
                  <a:txBody>
                    <a:bodyPr/>
                    <a:lstStyle/>
                    <a:p>
                      <a:endParaRPr kumimoji="1" lang="ja-JP" altLang="en-US"/>
                    </a:p>
                  </a:txBody>
                  <a:tcPr anchor="ctr"/>
                </a:tc>
                <a:tc>
                  <a:txBody>
                    <a:bodyPr/>
                    <a:lstStyle/>
                    <a:p>
                      <a:endParaRPr kumimoji="1" lang="ja-JP" altLang="en-US" dirty="0"/>
                    </a:p>
                  </a:txBody>
                  <a:tcPr anchor="ctr"/>
                </a:tc>
              </a:tr>
            </a:tbl>
          </a:graphicData>
        </a:graphic>
      </p:graphicFrame>
      <p:pic>
        <p:nvPicPr>
          <p:cNvPr id="15" name="Picture 3" descr="C:\Users\Yuki Endo\Desktop\evalation_images\1\a_g.bm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06709" y="4615360"/>
            <a:ext cx="2234630" cy="1675973"/>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6" name="Picture 4" descr="C:\Users\Yuki Endo\Desktop\evalation_images\1\a_b0001.bmp"/>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76091" y="4605761"/>
            <a:ext cx="2247428" cy="1685571"/>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7" name="Picture 2" descr="C:\Users\Yuki Endo\Desktop\evalation_images\1\a.bmp"/>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92935" y="4581128"/>
            <a:ext cx="2280270" cy="1710203"/>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8" name="Picture 5" descr="C:\Users\Yuki Endo\Desktop\evalation_images\1\r_g.bmp"/>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13407" y="2040471"/>
            <a:ext cx="2223740" cy="1667806"/>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9" name="Picture 3" descr="C:\Users\Yuki Endo\Desktop\evalation_images\1\r_b0001.bmp"/>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60315" y="2055343"/>
            <a:ext cx="2215585" cy="1661689"/>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20" name="Picture 4" descr="C:\Users\Yuki Endo\Desktop\evalation_images\1\r.bmp"/>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610261" y="2040470"/>
            <a:ext cx="2235415" cy="1676561"/>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6" name="角丸四角形吹き出し 5"/>
          <p:cNvSpPr/>
          <p:nvPr/>
        </p:nvSpPr>
        <p:spPr>
          <a:xfrm>
            <a:off x="1919772" y="3816647"/>
            <a:ext cx="1800200" cy="476449"/>
          </a:xfrm>
          <a:prstGeom prst="wedgeRoundRectCallout">
            <a:avLst>
              <a:gd name="adj1" fmla="val -4607"/>
              <a:gd name="adj2" fmla="val -89913"/>
              <a:gd name="adj3" fmla="val 16667"/>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dirty="0" smtClean="0">
                <a:solidFill>
                  <a:srgbClr val="FF0000"/>
                </a:solidFill>
              </a:rPr>
              <a:t>too smooth</a:t>
            </a:r>
            <a:endParaRPr kumimoji="1" lang="ja-JP" altLang="en-US" sz="2400" dirty="0">
              <a:solidFill>
                <a:srgbClr val="FF0000"/>
              </a:solidFill>
            </a:endParaRPr>
          </a:p>
        </p:txBody>
      </p:sp>
      <p:sp>
        <p:nvSpPr>
          <p:cNvPr id="27" name="角丸四角形吹き出し 26"/>
          <p:cNvSpPr/>
          <p:nvPr/>
        </p:nvSpPr>
        <p:spPr>
          <a:xfrm>
            <a:off x="1715319" y="4471042"/>
            <a:ext cx="2221828" cy="523095"/>
          </a:xfrm>
          <a:prstGeom prst="wedgeRoundRectCallout">
            <a:avLst>
              <a:gd name="adj1" fmla="val -4073"/>
              <a:gd name="adj2" fmla="val 85136"/>
              <a:gd name="adj3" fmla="val 16667"/>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dirty="0" smtClean="0">
                <a:solidFill>
                  <a:srgbClr val="FF0000"/>
                </a:solidFill>
              </a:rPr>
              <a:t>undesired edges</a:t>
            </a:r>
            <a:endParaRPr kumimoji="1" lang="ja-JP" altLang="en-US" sz="2400" dirty="0">
              <a:solidFill>
                <a:srgbClr val="FF0000"/>
              </a:solidFill>
            </a:endParaRPr>
          </a:p>
        </p:txBody>
      </p:sp>
      <p:sp>
        <p:nvSpPr>
          <p:cNvPr id="28" name="角丸四角形吹き出し 27"/>
          <p:cNvSpPr/>
          <p:nvPr/>
        </p:nvSpPr>
        <p:spPr>
          <a:xfrm>
            <a:off x="4263279" y="4471042"/>
            <a:ext cx="2077812" cy="523095"/>
          </a:xfrm>
          <a:prstGeom prst="wedgeRoundRectCallout">
            <a:avLst>
              <a:gd name="adj1" fmla="val -3026"/>
              <a:gd name="adj2" fmla="val 87564"/>
              <a:gd name="adj3" fmla="val 16667"/>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dirty="0" smtClean="0">
                <a:solidFill>
                  <a:srgbClr val="FF0000"/>
                </a:solidFill>
              </a:rPr>
              <a:t>waves missing</a:t>
            </a:r>
            <a:endParaRPr kumimoji="1" lang="ja-JP" altLang="en-US" sz="2400" dirty="0">
              <a:solidFill>
                <a:srgbClr val="FF0000"/>
              </a:solidFill>
            </a:endParaRPr>
          </a:p>
        </p:txBody>
      </p:sp>
      <p:sp>
        <p:nvSpPr>
          <p:cNvPr id="29" name="角丸四角形吹き出し 28"/>
          <p:cNvSpPr/>
          <p:nvPr/>
        </p:nvSpPr>
        <p:spPr>
          <a:xfrm>
            <a:off x="7020272" y="4490081"/>
            <a:ext cx="1532857" cy="523095"/>
          </a:xfrm>
          <a:prstGeom prst="wedgeRoundRectCallout">
            <a:avLst>
              <a:gd name="adj1" fmla="val -3026"/>
              <a:gd name="adj2" fmla="val 87564"/>
              <a:gd name="adj3" fmla="val 16667"/>
            </a:avLst>
          </a:prstGeom>
          <a:solidFill>
            <a:schemeClr val="bg1"/>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dirty="0" smtClean="0">
                <a:solidFill>
                  <a:srgbClr val="002060"/>
                </a:solidFill>
              </a:rPr>
              <a:t>waves!</a:t>
            </a:r>
            <a:endParaRPr kumimoji="1" lang="ja-JP" altLang="en-US" sz="2400" dirty="0">
              <a:solidFill>
                <a:srgbClr val="002060"/>
              </a:solidFill>
            </a:endParaRPr>
          </a:p>
        </p:txBody>
      </p:sp>
    </p:spTree>
    <p:extLst>
      <p:ext uri="{BB962C8B-B14F-4D97-AF65-F5344CB8AC3E}">
        <p14:creationId xmlns:p14="http://schemas.microsoft.com/office/powerpoint/2010/main" val="3046606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7" grpId="0" animBg="1"/>
      <p:bldP spid="28" grpId="0" animBg="1"/>
      <p:bldP spid="29"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Modified </a:t>
            </a:r>
            <a:r>
              <a:rPr lang="en-US" altLang="ja-JP" dirty="0">
                <a:cs typeface="Times New Roman" pitchFamily="18" charset="0"/>
              </a:rPr>
              <a:t>R</a:t>
            </a:r>
            <a:r>
              <a:rPr lang="ja-JP" altLang="en-US" dirty="0">
                <a:cs typeface="Times New Roman" pitchFamily="18" charset="0"/>
              </a:rPr>
              <a:t> </a:t>
            </a:r>
            <a:r>
              <a:rPr lang="en-US" altLang="ja-JP" dirty="0">
                <a:cs typeface="Times New Roman" pitchFamily="18" charset="0"/>
              </a:rPr>
              <a:t>and </a:t>
            </a:r>
            <a:r>
              <a:rPr lang="en-US" altLang="ja-JP" i="1" dirty="0">
                <a:cs typeface="Times New Roman" pitchFamily="18" charset="0"/>
              </a:rPr>
              <a:t>α</a:t>
            </a:r>
            <a:r>
              <a:rPr lang="ja-JP" altLang="en-US" dirty="0" smtClean="0">
                <a:cs typeface="Times New Roman" pitchFamily="18" charset="0"/>
              </a:rPr>
              <a:t> </a:t>
            </a:r>
            <a:r>
              <a:rPr lang="en-US" altLang="ja-JP" dirty="0">
                <a:cs typeface="Times New Roman" pitchFamily="18" charset="0"/>
              </a:rPr>
              <a:t>(3/3)</a:t>
            </a:r>
            <a:endParaRPr kumimoji="1" lang="ja-JP" altLang="en-US" dirty="0"/>
          </a:p>
        </p:txBody>
      </p:sp>
      <p:sp>
        <p:nvSpPr>
          <p:cNvPr id="3" name="スライド番号プレースホルダー 2"/>
          <p:cNvSpPr>
            <a:spLocks noGrp="1"/>
          </p:cNvSpPr>
          <p:nvPr>
            <p:ph type="sldNum" sz="quarter" idx="12"/>
          </p:nvPr>
        </p:nvSpPr>
        <p:spPr/>
        <p:txBody>
          <a:bodyPr/>
          <a:lstStyle/>
          <a:p>
            <a:fld id="{F0B0AA45-409D-442A-9583-C1DE56245286}" type="slidenum">
              <a:rPr kumimoji="1" lang="ja-JP" altLang="en-US" smtClean="0"/>
              <a:t>35</a:t>
            </a:fld>
            <a:endParaRPr kumimoji="1" lang="ja-JP" altLang="en-US"/>
          </a:p>
        </p:txBody>
      </p:sp>
      <p:graphicFrame>
        <p:nvGraphicFramePr>
          <p:cNvPr id="5" name="コンテンツ プレースホルダー 4"/>
          <p:cNvGraphicFramePr>
            <a:graphicFrameLocks noGrp="1"/>
          </p:cNvGraphicFramePr>
          <p:nvPr>
            <p:ph sz="quarter" idx="1"/>
            <p:extLst>
              <p:ext uri="{D42A27DB-BD31-4B8C-83A1-F6EECF244321}">
                <p14:modId xmlns:p14="http://schemas.microsoft.com/office/powerpoint/2010/main" val="1944478224"/>
              </p:ext>
            </p:extLst>
          </p:nvPr>
        </p:nvGraphicFramePr>
        <p:xfrm>
          <a:off x="230832" y="1268761"/>
          <a:ext cx="8733656" cy="5043752"/>
        </p:xfrm>
        <a:graphic>
          <a:graphicData uri="http://schemas.openxmlformats.org/drawingml/2006/table">
            <a:tbl>
              <a:tblPr firstRow="1" bandRow="1">
                <a:tableStyleId>{5C22544A-7EE6-4342-B048-85BDC9FD1C3A}</a:tableStyleId>
              </a:tblPr>
              <a:tblGrid>
                <a:gridCol w="1368151"/>
                <a:gridCol w="2448272"/>
                <a:gridCol w="2448272"/>
                <a:gridCol w="2468961"/>
              </a:tblGrid>
              <a:tr h="454007">
                <a:tc>
                  <a:txBody>
                    <a:bodyPr/>
                    <a:lstStyle/>
                    <a:p>
                      <a:endParaRPr kumimoji="1" lang="ja-JP" altLang="en-US"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en-US" altLang="ja-JP" sz="2400" smtClean="0"/>
                        <a:t>Gaussian filter</a:t>
                      </a:r>
                      <a:endParaRPr kumimoji="1" lang="ja-JP" altLang="en-US" sz="24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en-US" altLang="ja-JP" sz="2400" smtClean="0"/>
                        <a:t>Bilateral</a:t>
                      </a:r>
                      <a:r>
                        <a:rPr kumimoji="1" lang="en-US" altLang="ja-JP" sz="2400" baseline="0" smtClean="0"/>
                        <a:t> filter</a:t>
                      </a:r>
                      <a:endParaRPr kumimoji="1" lang="ja-JP" altLang="en-US" sz="24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en-US" altLang="ja-JP" sz="2400" smtClean="0"/>
                        <a:t>Our filter</a:t>
                      </a:r>
                      <a:endParaRPr kumimoji="1" lang="ja-JP" altLang="en-US" sz="2400" dirty="0"/>
                    </a:p>
                  </a:txBody>
                  <a:tcPr/>
                </a:tc>
              </a:tr>
              <a:tr h="2692359">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ja-JP" sz="2000" dirty="0" smtClean="0">
                          <a:latin typeface="+mn-lt"/>
                          <a:cs typeface="Times New Roman" pitchFamily="18" charset="0"/>
                        </a:rPr>
                        <a:t>Composite</a:t>
                      </a:r>
                      <a:br>
                        <a:rPr lang="en-US" altLang="ja-JP" sz="2000" dirty="0" smtClean="0">
                          <a:latin typeface="+mn-lt"/>
                          <a:cs typeface="Times New Roman" pitchFamily="18" charset="0"/>
                        </a:rPr>
                      </a:br>
                      <a:r>
                        <a:rPr lang="en-US" altLang="ja-JP" sz="2000" dirty="0" smtClean="0">
                          <a:latin typeface="+mn-lt"/>
                          <a:cs typeface="Times New Roman" pitchFamily="18" charset="0"/>
                        </a:rPr>
                        <a:t>results</a:t>
                      </a:r>
                      <a:endParaRPr lang="ja-JP" altLang="en-US" sz="2000" b="1" dirty="0" smtClean="0">
                        <a:latin typeface="+mn-lt"/>
                        <a:cs typeface="Times New Roman" pitchFamily="18" charset="0"/>
                      </a:endParaRPr>
                    </a:p>
                  </a:txBody>
                  <a:tcPr anchor="ctr"/>
                </a:tc>
                <a:tc>
                  <a:txBody>
                    <a:bodyPr/>
                    <a:lstStyle/>
                    <a:p>
                      <a:endParaRPr kumimoji="1" lang="ja-JP" altLang="en-US" dirty="0"/>
                    </a:p>
                  </a:txBody>
                  <a:tcPr anchor="ctr"/>
                </a:tc>
                <a:tc>
                  <a:txBody>
                    <a:bodyPr/>
                    <a:lstStyle/>
                    <a:p>
                      <a:endParaRPr kumimoji="1" lang="ja-JP" altLang="en-US" dirty="0"/>
                    </a:p>
                  </a:txBody>
                  <a:tcPr anchor="ctr"/>
                </a:tc>
                <a:tc>
                  <a:txBody>
                    <a:bodyPr/>
                    <a:lstStyle/>
                    <a:p>
                      <a:endParaRPr kumimoji="1" lang="ja-JP" altLang="en-US" dirty="0"/>
                    </a:p>
                  </a:txBody>
                  <a:tcPr anchor="ctr"/>
                </a:tc>
              </a:tr>
              <a:tr h="1894193">
                <a:tc>
                  <a:txBody>
                    <a:bodyPr/>
                    <a:lstStyle/>
                    <a:p>
                      <a:pPr algn="ctr"/>
                      <a:r>
                        <a:rPr kumimoji="1" lang="en-US" altLang="ja-JP" sz="2000" dirty="0" smtClean="0"/>
                        <a:t>α mattes</a:t>
                      </a:r>
                      <a:endParaRPr kumimoji="1" lang="ja-JP" altLang="en-US" sz="2000" i="1" dirty="0">
                        <a:latin typeface="Times New Roman" pitchFamily="18" charset="0"/>
                        <a:cs typeface="Times New Roman" pitchFamily="18" charset="0"/>
                      </a:endParaRPr>
                    </a:p>
                  </a:txBody>
                  <a:tcPr anchor="ctr"/>
                </a:tc>
                <a:tc>
                  <a:txBody>
                    <a:bodyPr/>
                    <a:lstStyle/>
                    <a:p>
                      <a:endParaRPr kumimoji="1" lang="ja-JP" altLang="en-US" dirty="0"/>
                    </a:p>
                  </a:txBody>
                  <a:tcPr anchor="ctr"/>
                </a:tc>
                <a:tc>
                  <a:txBody>
                    <a:bodyPr/>
                    <a:lstStyle/>
                    <a:p>
                      <a:endParaRPr kumimoji="1" lang="ja-JP" altLang="en-US"/>
                    </a:p>
                  </a:txBody>
                  <a:tcPr anchor="ctr"/>
                </a:tc>
                <a:tc>
                  <a:txBody>
                    <a:bodyPr/>
                    <a:lstStyle/>
                    <a:p>
                      <a:endParaRPr kumimoji="1" lang="ja-JP" altLang="en-US" dirty="0"/>
                    </a:p>
                  </a:txBody>
                  <a:tcPr anchor="ctr"/>
                </a:tc>
              </a:tr>
            </a:tbl>
          </a:graphicData>
        </a:graphic>
      </p:graphicFrame>
      <p:pic>
        <p:nvPicPr>
          <p:cNvPr id="15" name="Picture 3" descr="C:\Users\Yuki Endo\Desktop\evalation_images\1\a_g.bm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06709" y="4615360"/>
            <a:ext cx="2234630" cy="1675973"/>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6" name="Picture 4" descr="C:\Users\Yuki Endo\Desktop\evalation_images\1\a_b0001.bmp"/>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76091" y="4605761"/>
            <a:ext cx="2247428" cy="1685571"/>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7" name="Picture 2" descr="C:\Users\Yuki Endo\Desktop\evalation_images\1\a.bmp"/>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92935" y="4581128"/>
            <a:ext cx="2280270" cy="1710203"/>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22" name="Picture 1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71829" y="1802981"/>
            <a:ext cx="1862348" cy="2562480"/>
          </a:xfrm>
          <a:prstGeom prst="rect">
            <a:avLst/>
          </a:prstGeom>
          <a:noFill/>
          <a:ln w="2857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 name="Picture 1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08434" y="1772816"/>
            <a:ext cx="1888085" cy="2580401"/>
          </a:xfrm>
          <a:prstGeom prst="rect">
            <a:avLst/>
          </a:prstGeom>
          <a:noFill/>
          <a:ln w="2857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 name="Picture 1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793306" y="1772816"/>
            <a:ext cx="1883150" cy="2603178"/>
          </a:xfrm>
          <a:prstGeom prst="rect">
            <a:avLst/>
          </a:prstGeom>
          <a:noFill/>
          <a:ln w="2857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1" name="角丸四角形吹き出し 20"/>
          <p:cNvSpPr/>
          <p:nvPr/>
        </p:nvSpPr>
        <p:spPr>
          <a:xfrm>
            <a:off x="6300192" y="4509119"/>
            <a:ext cx="2736304" cy="576066"/>
          </a:xfrm>
          <a:prstGeom prst="wedgeRoundRectCallout">
            <a:avLst>
              <a:gd name="adj1" fmla="val -6575"/>
              <a:gd name="adj2" fmla="val -101891"/>
              <a:gd name="adj3" fmla="val 16667"/>
            </a:avLst>
          </a:prstGeom>
          <a:solidFill>
            <a:schemeClr val="bg1"/>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dirty="0" smtClean="0">
                <a:solidFill>
                  <a:srgbClr val="002060"/>
                </a:solidFill>
              </a:rPr>
              <a:t>plausible reflection!</a:t>
            </a:r>
            <a:endParaRPr kumimoji="1" lang="ja-JP" altLang="en-US" sz="2400" dirty="0">
              <a:solidFill>
                <a:srgbClr val="002060"/>
              </a:solidFill>
            </a:endParaRPr>
          </a:p>
        </p:txBody>
      </p:sp>
      <p:sp>
        <p:nvSpPr>
          <p:cNvPr id="26" name="角丸四角形吹き出し 25"/>
          <p:cNvSpPr/>
          <p:nvPr/>
        </p:nvSpPr>
        <p:spPr>
          <a:xfrm>
            <a:off x="1902903" y="3284984"/>
            <a:ext cx="1800200" cy="576064"/>
          </a:xfrm>
          <a:prstGeom prst="wedgeRoundRectCallout">
            <a:avLst>
              <a:gd name="adj1" fmla="val -13465"/>
              <a:gd name="adj2" fmla="val -170855"/>
              <a:gd name="adj3" fmla="val 16667"/>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dirty="0" smtClean="0">
                <a:solidFill>
                  <a:srgbClr val="FF0000"/>
                </a:solidFill>
              </a:rPr>
              <a:t>too blurry</a:t>
            </a:r>
            <a:endParaRPr kumimoji="1" lang="ja-JP" altLang="en-US" sz="2400" dirty="0">
              <a:solidFill>
                <a:srgbClr val="FF0000"/>
              </a:solidFill>
            </a:endParaRPr>
          </a:p>
        </p:txBody>
      </p:sp>
      <p:sp>
        <p:nvSpPr>
          <p:cNvPr id="30" name="角丸四角形吹き出し 29"/>
          <p:cNvSpPr/>
          <p:nvPr/>
        </p:nvSpPr>
        <p:spPr>
          <a:xfrm>
            <a:off x="4352376" y="4510037"/>
            <a:ext cx="1800200" cy="575148"/>
          </a:xfrm>
          <a:prstGeom prst="wedgeRoundRectCallout">
            <a:avLst>
              <a:gd name="adj1" fmla="val 17248"/>
              <a:gd name="adj2" fmla="val -141887"/>
              <a:gd name="adj3" fmla="val 16667"/>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dirty="0" smtClean="0">
                <a:solidFill>
                  <a:srgbClr val="FF0000"/>
                </a:solidFill>
              </a:rPr>
              <a:t>not wavy</a:t>
            </a:r>
            <a:endParaRPr kumimoji="1" lang="ja-JP" altLang="en-US" sz="2400" dirty="0">
              <a:solidFill>
                <a:srgbClr val="FF0000"/>
              </a:solidFill>
            </a:endParaRPr>
          </a:p>
        </p:txBody>
      </p:sp>
    </p:spTree>
    <p:extLst>
      <p:ext uri="{BB962C8B-B14F-4D97-AF65-F5344CB8AC3E}">
        <p14:creationId xmlns:p14="http://schemas.microsoft.com/office/powerpoint/2010/main" val="3274404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6" grpId="0" animBg="1"/>
      <p:bldP spid="30"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角丸四角形 35"/>
          <p:cNvSpPr/>
          <p:nvPr/>
        </p:nvSpPr>
        <p:spPr>
          <a:xfrm>
            <a:off x="4821808" y="1412776"/>
            <a:ext cx="3981389" cy="1993877"/>
          </a:xfrm>
          <a:prstGeom prst="roundRect">
            <a:avLst/>
          </a:prstGeom>
          <a:solidFill>
            <a:srgbClr val="FFD9D9"/>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角丸四角形 34"/>
          <p:cNvSpPr/>
          <p:nvPr/>
        </p:nvSpPr>
        <p:spPr>
          <a:xfrm>
            <a:off x="350954" y="4065189"/>
            <a:ext cx="8424746" cy="1929211"/>
          </a:xfrm>
          <a:prstGeom prst="roundRect">
            <a:avLst/>
          </a:prstGeom>
          <a:solidFill>
            <a:srgbClr val="D7E5E9"/>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角丸四角形 33"/>
          <p:cNvSpPr/>
          <p:nvPr/>
        </p:nvSpPr>
        <p:spPr>
          <a:xfrm>
            <a:off x="350954" y="1794024"/>
            <a:ext cx="4326838" cy="1622253"/>
          </a:xfrm>
          <a:prstGeom prst="roundRect">
            <a:avLst/>
          </a:prstGeom>
          <a:solidFill>
            <a:srgbClr val="D0EBB3"/>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p:ph type="title"/>
          </p:nvPr>
        </p:nvSpPr>
        <p:spPr/>
        <p:txBody>
          <a:bodyPr/>
          <a:lstStyle/>
          <a:p>
            <a:r>
              <a:rPr lang="en-US" altLang="ja-JP" dirty="0" smtClean="0"/>
              <a:t>Overview</a:t>
            </a:r>
            <a:endParaRPr kumimoji="1" lang="ja-JP" altLang="en-US" dirty="0"/>
          </a:p>
        </p:txBody>
      </p:sp>
      <p:sp>
        <p:nvSpPr>
          <p:cNvPr id="3" name="スライド番号プレースホルダー 2"/>
          <p:cNvSpPr>
            <a:spLocks noGrp="1"/>
          </p:cNvSpPr>
          <p:nvPr>
            <p:ph type="sldNum" sz="quarter" idx="12"/>
          </p:nvPr>
        </p:nvSpPr>
        <p:spPr/>
        <p:txBody>
          <a:bodyPr/>
          <a:lstStyle/>
          <a:p>
            <a:fld id="{F0B0AA45-409D-442A-9583-C1DE56245286}" type="slidenum">
              <a:rPr kumimoji="1" lang="ja-JP" altLang="en-US" smtClean="0"/>
              <a:t>36</a:t>
            </a:fld>
            <a:endParaRPr kumimoji="1" lang="ja-JP" altLang="en-US"/>
          </a:p>
        </p:txBody>
      </p:sp>
      <p:sp>
        <p:nvSpPr>
          <p:cNvPr id="6" name="テキスト ボックス 5"/>
          <p:cNvSpPr txBox="1"/>
          <p:nvPr/>
        </p:nvSpPr>
        <p:spPr>
          <a:xfrm>
            <a:off x="440878" y="2968565"/>
            <a:ext cx="1584088" cy="400110"/>
          </a:xfrm>
          <a:prstGeom prst="rect">
            <a:avLst/>
          </a:prstGeom>
          <a:noFill/>
        </p:spPr>
        <p:txBody>
          <a:bodyPr wrap="none" rtlCol="0">
            <a:spAutoFit/>
          </a:bodyPr>
          <a:lstStyle/>
          <a:p>
            <a:r>
              <a:rPr lang="en-US" altLang="ja-JP" sz="2000" dirty="0" smtClean="0">
                <a:cs typeface="Times New Roman" pitchFamily="18" charset="0"/>
              </a:rPr>
              <a:t>Input image</a:t>
            </a:r>
            <a:r>
              <a:rPr lang="ja-JP" altLang="en-US" sz="2000" dirty="0" smtClean="0"/>
              <a:t> </a:t>
            </a:r>
            <a:r>
              <a:rPr lang="en-US" altLang="ja-JP" sz="2000" b="1" dirty="0" smtClean="0">
                <a:cs typeface="Times New Roman" pitchFamily="18" charset="0"/>
              </a:rPr>
              <a:t>I</a:t>
            </a:r>
            <a:endParaRPr kumimoji="1" lang="ja-JP" altLang="en-US" sz="2000" dirty="0"/>
          </a:p>
        </p:txBody>
      </p:sp>
      <p:sp>
        <p:nvSpPr>
          <p:cNvPr id="7" name="テキスト ボックス 6"/>
          <p:cNvSpPr txBox="1"/>
          <p:nvPr/>
        </p:nvSpPr>
        <p:spPr>
          <a:xfrm>
            <a:off x="2679164" y="2954678"/>
            <a:ext cx="1285929" cy="400110"/>
          </a:xfrm>
          <a:prstGeom prst="rect">
            <a:avLst/>
          </a:prstGeom>
          <a:solidFill>
            <a:srgbClr val="D0EBB3"/>
          </a:solidFill>
        </p:spPr>
        <p:txBody>
          <a:bodyPr wrap="none" rtlCol="0">
            <a:spAutoFit/>
          </a:bodyPr>
          <a:lstStyle/>
          <a:p>
            <a:r>
              <a:rPr lang="en-US" altLang="ja-JP" sz="2000" dirty="0" smtClean="0">
                <a:cs typeface="Times New Roman" pitchFamily="18" charset="0"/>
              </a:rPr>
              <a:t>User input</a:t>
            </a:r>
            <a:endParaRPr kumimoji="1" lang="ja-JP" altLang="en-US" sz="2000" dirty="0">
              <a:cs typeface="Times New Roman" pitchFamily="18" charset="0"/>
            </a:endParaRPr>
          </a:p>
        </p:txBody>
      </p:sp>
      <p:cxnSp>
        <p:nvCxnSpPr>
          <p:cNvPr id="11" name="直線矢印コネクタ 10"/>
          <p:cNvCxnSpPr/>
          <p:nvPr/>
        </p:nvCxnSpPr>
        <p:spPr>
          <a:xfrm>
            <a:off x="1350580" y="3416277"/>
            <a:ext cx="0" cy="31890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2" name="テキスト ボックス 11"/>
          <p:cNvSpPr txBox="1"/>
          <p:nvPr/>
        </p:nvSpPr>
        <p:spPr>
          <a:xfrm>
            <a:off x="832767" y="3745226"/>
            <a:ext cx="994183" cy="400110"/>
          </a:xfrm>
          <a:prstGeom prst="rect">
            <a:avLst/>
          </a:prstGeom>
          <a:solidFill>
            <a:schemeClr val="bg1"/>
          </a:solidFill>
          <a:ln>
            <a:solidFill>
              <a:schemeClr val="tx1"/>
            </a:solidFill>
          </a:ln>
        </p:spPr>
        <p:txBody>
          <a:bodyPr wrap="none" rtlCol="0">
            <a:spAutoFit/>
          </a:bodyPr>
          <a:lstStyle/>
          <a:p>
            <a:r>
              <a:rPr lang="en-US" altLang="ja-JP" sz="2000" dirty="0" smtClean="0">
                <a:cs typeface="Times New Roman" pitchFamily="18" charset="0"/>
              </a:rPr>
              <a:t>Matting</a:t>
            </a:r>
            <a:endParaRPr kumimoji="1" lang="ja-JP" altLang="en-US" sz="2000" dirty="0">
              <a:cs typeface="Times New Roman" pitchFamily="18" charset="0"/>
            </a:endParaRPr>
          </a:p>
        </p:txBody>
      </p:sp>
      <p:cxnSp>
        <p:nvCxnSpPr>
          <p:cNvPr id="13" name="直線矢印コネクタ 12"/>
          <p:cNvCxnSpPr>
            <a:stCxn id="14" idx="3"/>
            <a:endCxn id="19" idx="1"/>
          </p:cNvCxnSpPr>
          <p:nvPr/>
        </p:nvCxnSpPr>
        <p:spPr>
          <a:xfrm flipV="1">
            <a:off x="1895759" y="5624496"/>
            <a:ext cx="287888" cy="1671"/>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4" name="テキスト ボックス 13"/>
          <p:cNvSpPr txBox="1"/>
          <p:nvPr/>
        </p:nvSpPr>
        <p:spPr>
          <a:xfrm>
            <a:off x="580975" y="5426112"/>
            <a:ext cx="1314784" cy="400110"/>
          </a:xfrm>
          <a:prstGeom prst="rect">
            <a:avLst/>
          </a:prstGeom>
          <a:solidFill>
            <a:schemeClr val="bg1"/>
          </a:solidFill>
          <a:ln w="12700">
            <a:solidFill>
              <a:schemeClr val="tx1"/>
            </a:solidFill>
          </a:ln>
        </p:spPr>
        <p:txBody>
          <a:bodyPr wrap="square" rtlCol="0">
            <a:spAutoFit/>
          </a:bodyPr>
          <a:lstStyle/>
          <a:p>
            <a:pPr algn="ctr"/>
            <a:r>
              <a:rPr lang="en-US" altLang="ja-JP" sz="2000" dirty="0" smtClean="0">
                <a:cs typeface="Times New Roman" pitchFamily="18" charset="0"/>
              </a:rPr>
              <a:t>Estimate</a:t>
            </a:r>
            <a:r>
              <a:rPr lang="ja-JP" altLang="en-US" sz="2000" dirty="0" smtClean="0">
                <a:cs typeface="Times New Roman" pitchFamily="18" charset="0"/>
              </a:rPr>
              <a:t> </a:t>
            </a:r>
            <a:r>
              <a:rPr lang="en-US" altLang="ja-JP" sz="2000" b="1" dirty="0" smtClean="0">
                <a:cs typeface="Times New Roman" pitchFamily="18" charset="0"/>
              </a:rPr>
              <a:t>T</a:t>
            </a:r>
          </a:p>
        </p:txBody>
      </p:sp>
      <p:sp>
        <p:nvSpPr>
          <p:cNvPr id="15" name="テキスト ボックス 14"/>
          <p:cNvSpPr txBox="1"/>
          <p:nvPr/>
        </p:nvSpPr>
        <p:spPr>
          <a:xfrm>
            <a:off x="6146178" y="5425585"/>
            <a:ext cx="1677103" cy="400110"/>
          </a:xfrm>
          <a:prstGeom prst="rect">
            <a:avLst/>
          </a:prstGeom>
          <a:solidFill>
            <a:schemeClr val="bg1"/>
          </a:solidFill>
          <a:ln w="12700">
            <a:solidFill>
              <a:schemeClr val="tx1"/>
            </a:solidFill>
          </a:ln>
        </p:spPr>
        <p:txBody>
          <a:bodyPr wrap="square" rtlCol="0">
            <a:spAutoFit/>
          </a:bodyPr>
          <a:lstStyle/>
          <a:p>
            <a:pPr algn="ctr"/>
            <a:r>
              <a:rPr lang="en-US" altLang="ja-JP" sz="2000" dirty="0" smtClean="0">
                <a:cs typeface="Times New Roman" pitchFamily="18" charset="0"/>
              </a:rPr>
              <a:t>Refine </a:t>
            </a:r>
            <a:r>
              <a:rPr lang="en-US" altLang="ja-JP" sz="2000" b="1" dirty="0" smtClean="0">
                <a:cs typeface="Times New Roman" pitchFamily="18" charset="0"/>
              </a:rPr>
              <a:t>R</a:t>
            </a:r>
            <a:r>
              <a:rPr lang="en-US" altLang="ja-JP" sz="2000" dirty="0" smtClean="0">
                <a:cs typeface="Times New Roman" pitchFamily="18" charset="0"/>
              </a:rPr>
              <a:t> &amp; α</a:t>
            </a:r>
          </a:p>
        </p:txBody>
      </p:sp>
      <p:cxnSp>
        <p:nvCxnSpPr>
          <p:cNvPr id="16" name="直線矢印コネクタ 15"/>
          <p:cNvCxnSpPr>
            <a:stCxn id="21" idx="3"/>
            <a:endCxn id="15" idx="1"/>
          </p:cNvCxnSpPr>
          <p:nvPr/>
        </p:nvCxnSpPr>
        <p:spPr>
          <a:xfrm>
            <a:off x="5132571" y="5621488"/>
            <a:ext cx="1013607" cy="4152"/>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9" name="テキスト ボックス 18"/>
          <p:cNvSpPr txBox="1"/>
          <p:nvPr/>
        </p:nvSpPr>
        <p:spPr>
          <a:xfrm>
            <a:off x="2183647" y="5424441"/>
            <a:ext cx="1314784" cy="400110"/>
          </a:xfrm>
          <a:prstGeom prst="rect">
            <a:avLst/>
          </a:prstGeom>
          <a:solidFill>
            <a:schemeClr val="bg1"/>
          </a:solidFill>
          <a:ln>
            <a:solidFill>
              <a:schemeClr val="tx1"/>
            </a:solidFill>
          </a:ln>
        </p:spPr>
        <p:txBody>
          <a:bodyPr wrap="square" rtlCol="0">
            <a:spAutoFit/>
          </a:bodyPr>
          <a:lstStyle/>
          <a:p>
            <a:pPr algn="ctr"/>
            <a:r>
              <a:rPr lang="en-US" altLang="ja-JP" sz="2000" dirty="0" smtClean="0">
                <a:cs typeface="Times New Roman" pitchFamily="18" charset="0"/>
              </a:rPr>
              <a:t>Estimate</a:t>
            </a:r>
            <a:r>
              <a:rPr lang="ja-JP" altLang="en-US" sz="2000" dirty="0" smtClean="0">
                <a:cs typeface="Times New Roman" pitchFamily="18" charset="0"/>
              </a:rPr>
              <a:t> </a:t>
            </a:r>
            <a:r>
              <a:rPr lang="en-US" altLang="ja-JP" sz="2000" i="1" dirty="0" smtClean="0">
                <a:cs typeface="Times New Roman" pitchFamily="18" charset="0"/>
              </a:rPr>
              <a:t>α</a:t>
            </a:r>
          </a:p>
        </p:txBody>
      </p:sp>
      <p:cxnSp>
        <p:nvCxnSpPr>
          <p:cNvPr id="20" name="直線矢印コネクタ 19"/>
          <p:cNvCxnSpPr/>
          <p:nvPr/>
        </p:nvCxnSpPr>
        <p:spPr>
          <a:xfrm flipV="1">
            <a:off x="3499209" y="5610448"/>
            <a:ext cx="287887" cy="1672"/>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1" name="テキスト ボックス 20"/>
          <p:cNvSpPr txBox="1"/>
          <p:nvPr/>
        </p:nvSpPr>
        <p:spPr>
          <a:xfrm>
            <a:off x="3778470" y="5421433"/>
            <a:ext cx="1354101" cy="400110"/>
          </a:xfrm>
          <a:prstGeom prst="rect">
            <a:avLst/>
          </a:prstGeom>
          <a:solidFill>
            <a:schemeClr val="bg1"/>
          </a:solidFill>
          <a:ln w="12700">
            <a:solidFill>
              <a:schemeClr val="tx1"/>
            </a:solidFill>
          </a:ln>
        </p:spPr>
        <p:txBody>
          <a:bodyPr wrap="square" rtlCol="0">
            <a:spAutoFit/>
          </a:bodyPr>
          <a:lstStyle/>
          <a:p>
            <a:pPr algn="ctr"/>
            <a:r>
              <a:rPr lang="en-US" altLang="ja-JP" sz="2000" dirty="0" smtClean="0">
                <a:cs typeface="Times New Roman" pitchFamily="18" charset="0"/>
              </a:rPr>
              <a:t>Estimate</a:t>
            </a:r>
            <a:r>
              <a:rPr lang="ja-JP" altLang="en-US" sz="2000" dirty="0" smtClean="0">
                <a:cs typeface="Times New Roman" pitchFamily="18" charset="0"/>
              </a:rPr>
              <a:t> </a:t>
            </a:r>
            <a:r>
              <a:rPr lang="en-US" altLang="ja-JP" sz="2000" b="1" dirty="0" smtClean="0">
                <a:cs typeface="Times New Roman" pitchFamily="18" charset="0"/>
              </a:rPr>
              <a:t>R</a:t>
            </a:r>
          </a:p>
        </p:txBody>
      </p:sp>
      <p:sp>
        <p:nvSpPr>
          <p:cNvPr id="25" name="テキスト ボックス 24"/>
          <p:cNvSpPr txBox="1"/>
          <p:nvPr/>
        </p:nvSpPr>
        <p:spPr>
          <a:xfrm>
            <a:off x="6016814" y="2644891"/>
            <a:ext cx="2670924" cy="707886"/>
          </a:xfrm>
          <a:prstGeom prst="rect">
            <a:avLst/>
          </a:prstGeom>
          <a:noFill/>
        </p:spPr>
        <p:txBody>
          <a:bodyPr wrap="none" rtlCol="0">
            <a:spAutoFit/>
          </a:bodyPr>
          <a:lstStyle/>
          <a:p>
            <a:pPr algn="ctr"/>
            <a:r>
              <a:rPr lang="en-US" altLang="ja-JP" sz="2000" dirty="0" smtClean="0">
                <a:cs typeface="Times New Roman" pitchFamily="18" charset="0"/>
              </a:rPr>
              <a:t>Composite result</a:t>
            </a:r>
            <a:br>
              <a:rPr lang="en-US" altLang="ja-JP" sz="2000" dirty="0" smtClean="0">
                <a:cs typeface="Times New Roman" pitchFamily="18" charset="0"/>
              </a:rPr>
            </a:br>
            <a:r>
              <a:rPr lang="en-US" altLang="ja-JP" sz="2000" dirty="0" smtClean="0">
                <a:cs typeface="Times New Roman" pitchFamily="18" charset="0"/>
              </a:rPr>
              <a:t>with plausible reflection</a:t>
            </a:r>
            <a:endParaRPr kumimoji="1" lang="ja-JP" altLang="en-US" sz="2000" dirty="0">
              <a:cs typeface="Times New Roman" pitchFamily="18" charset="0"/>
            </a:endParaRPr>
          </a:p>
        </p:txBody>
      </p:sp>
      <p:pic>
        <p:nvPicPr>
          <p:cNvPr id="26" name="Picture 2" descr="C:\Users\Yuki Endo\Desktop\evalation_images\1\input.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9689" y="1938040"/>
            <a:ext cx="1386418" cy="1039814"/>
          </a:xfrm>
          <a:prstGeom prst="rect">
            <a:avLst/>
          </a:prstGeom>
          <a:solidFill>
            <a:srgbClr val="D0EBB3"/>
          </a:solidFill>
          <a:ln>
            <a:solidFill>
              <a:schemeClr val="tx1"/>
            </a:solidFill>
          </a:ln>
          <a:extLst/>
        </p:spPr>
      </p:pic>
      <p:pic>
        <p:nvPicPr>
          <p:cNvPr id="27" name="Picture 3" descr="C:\Users\Yuki Endo\Desktop\evalation_images\1\user_input.bmp"/>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57944" y="2130393"/>
            <a:ext cx="1117111" cy="837833"/>
          </a:xfrm>
          <a:prstGeom prst="rect">
            <a:avLst/>
          </a:prstGeom>
          <a:solidFill>
            <a:srgbClr val="D0EBB3"/>
          </a:solidFill>
          <a:ln>
            <a:solidFill>
              <a:schemeClr val="tx1"/>
            </a:solidFill>
          </a:ln>
          <a:extLst/>
        </p:spPr>
      </p:pic>
      <p:pic>
        <p:nvPicPr>
          <p:cNvPr id="28" name="Picture 4" descr="C:\Users\Yuki Endo\Desktop\evalation_images\1\user_input2.bmp"/>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116986" y="2130393"/>
            <a:ext cx="1129947" cy="847461"/>
          </a:xfrm>
          <a:prstGeom prst="rect">
            <a:avLst/>
          </a:prstGeom>
          <a:solidFill>
            <a:srgbClr val="D0EBB3"/>
          </a:solidFill>
          <a:ln>
            <a:solidFill>
              <a:schemeClr val="tx1"/>
            </a:solidFill>
          </a:ln>
          <a:extLst/>
        </p:spPr>
      </p:pic>
      <p:pic>
        <p:nvPicPr>
          <p:cNvPr id="29" name="Picture 5" descr="C:\Users\Yuki Endo\Desktop\evalation_images\1\t.bmp"/>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50781" y="4322073"/>
            <a:ext cx="1404234" cy="1053175"/>
          </a:xfrm>
          <a:prstGeom prst="rect">
            <a:avLst/>
          </a:prstGeom>
          <a:noFill/>
          <a:ln w="12700">
            <a:solidFill>
              <a:schemeClr val="tx1"/>
            </a:solidFill>
          </a:ln>
          <a:extLst>
            <a:ext uri="{909E8E84-426E-40DD-AFC4-6F175D3DCCD1}">
              <a14:hiddenFill xmlns:a14="http://schemas.microsoft.com/office/drawing/2010/main">
                <a:solidFill>
                  <a:srgbClr val="FFFFFF"/>
                </a:solidFill>
              </a14:hiddenFill>
            </a:ext>
          </a:extLst>
        </p:spPr>
      </p:pic>
      <p:pic>
        <p:nvPicPr>
          <p:cNvPr id="30" name="Picture 7" descr="C:\Users\Yuki Endo\Desktop\evalation_images\1\a_smooth.bmp"/>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157512" y="4314304"/>
            <a:ext cx="1414592" cy="106094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31" name="Picture 8" descr="C:\Users\Yuki Endo\Desktop\evalation_images\1\r.bmp"/>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600233" y="4314304"/>
            <a:ext cx="1389351" cy="1042013"/>
          </a:xfrm>
          <a:prstGeom prst="rect">
            <a:avLst/>
          </a:prstGeom>
          <a:noFill/>
          <a:ln w="12700">
            <a:solidFill>
              <a:schemeClr val="tx1"/>
            </a:solidFill>
          </a:ln>
          <a:extLst>
            <a:ext uri="{909E8E84-426E-40DD-AFC4-6F175D3DCCD1}">
              <a14:hiddenFill xmlns:a14="http://schemas.microsoft.com/office/drawing/2010/main">
                <a:solidFill>
                  <a:srgbClr val="FFFFFF"/>
                </a:solidFill>
              </a14:hiddenFill>
            </a:ext>
          </a:extLst>
        </p:spPr>
      </p:pic>
      <p:pic>
        <p:nvPicPr>
          <p:cNvPr id="32" name="Picture 9" descr="C:\Users\Yuki Endo\Desktop\evalation_images\1\r_wave.bmp"/>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772938" y="4322073"/>
            <a:ext cx="1404234" cy="1053175"/>
          </a:xfrm>
          <a:prstGeom prst="rect">
            <a:avLst/>
          </a:prstGeom>
          <a:noFill/>
          <a:ln w="12700">
            <a:solidFill>
              <a:schemeClr val="tx1"/>
            </a:solidFill>
          </a:ln>
          <a:extLst>
            <a:ext uri="{909E8E84-426E-40DD-AFC4-6F175D3DCCD1}">
              <a14:hiddenFill xmlns:a14="http://schemas.microsoft.com/office/drawing/2010/main">
                <a:solidFill>
                  <a:srgbClr val="FFFFFF"/>
                </a:solidFill>
              </a14:hiddenFill>
            </a:ext>
          </a:extLst>
        </p:spPr>
      </p:pic>
      <p:pic>
        <p:nvPicPr>
          <p:cNvPr id="33" name="Picture 10" descr="C:\Users\Yuki Endo\Desktop\evalation_images\1\a.bmp"/>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169268" y="4319624"/>
            <a:ext cx="1376231" cy="1032173"/>
          </a:xfrm>
          <a:prstGeom prst="rect">
            <a:avLst/>
          </a:prstGeom>
          <a:noFill/>
          <a:ln w="12700">
            <a:solidFill>
              <a:schemeClr val="tx1"/>
            </a:solidFill>
          </a:ln>
          <a:extLst>
            <a:ext uri="{909E8E84-426E-40DD-AFC4-6F175D3DCCD1}">
              <a14:hiddenFill xmlns:a14="http://schemas.microsoft.com/office/drawing/2010/main">
                <a:solidFill>
                  <a:srgbClr val="FFFFFF"/>
                </a:solidFill>
              </a14:hiddenFill>
            </a:ext>
          </a:extLst>
        </p:spPr>
      </p:pic>
      <p:pic>
        <p:nvPicPr>
          <p:cNvPr id="2050" name="Picture 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944616" y="1974377"/>
            <a:ext cx="1022819" cy="7176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8" name="Picture 11" descr="C:\Users\Yuki Endo\Desktop\evalation_images\1\swan.bmp"/>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6067614" y="1565300"/>
            <a:ext cx="1492706" cy="1119529"/>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39" name="Picture 1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657462" y="1559011"/>
            <a:ext cx="951618" cy="1106256"/>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0" name="テキスト ボックス 39"/>
          <p:cNvSpPr txBox="1"/>
          <p:nvPr/>
        </p:nvSpPr>
        <p:spPr>
          <a:xfrm>
            <a:off x="4796408" y="2658120"/>
            <a:ext cx="1405449" cy="400110"/>
          </a:xfrm>
          <a:prstGeom prst="rect">
            <a:avLst/>
          </a:prstGeom>
          <a:noFill/>
        </p:spPr>
        <p:txBody>
          <a:bodyPr wrap="none" rtlCol="0">
            <a:spAutoFit/>
          </a:bodyPr>
          <a:lstStyle/>
          <a:p>
            <a:r>
              <a:rPr lang="en-US" altLang="ja-JP" sz="2000" dirty="0" smtClean="0">
                <a:cs typeface="Times New Roman" pitchFamily="18" charset="0"/>
              </a:rPr>
              <a:t>New object</a:t>
            </a:r>
            <a:endParaRPr kumimoji="1" lang="ja-JP" altLang="en-US" sz="2000" dirty="0">
              <a:cs typeface="Times New Roman" pitchFamily="18" charset="0"/>
            </a:endParaRPr>
          </a:p>
        </p:txBody>
      </p:sp>
      <p:sp>
        <p:nvSpPr>
          <p:cNvPr id="37" name="角丸四角形 36"/>
          <p:cNvSpPr/>
          <p:nvPr/>
        </p:nvSpPr>
        <p:spPr>
          <a:xfrm>
            <a:off x="7657462" y="2125064"/>
            <a:ext cx="951618" cy="559765"/>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テキスト ボックス 41"/>
          <p:cNvSpPr txBox="1"/>
          <p:nvPr/>
        </p:nvSpPr>
        <p:spPr>
          <a:xfrm>
            <a:off x="6105714" y="3344076"/>
            <a:ext cx="1507144" cy="400110"/>
          </a:xfrm>
          <a:prstGeom prst="rect">
            <a:avLst/>
          </a:prstGeom>
          <a:solidFill>
            <a:schemeClr val="bg1"/>
          </a:solidFill>
          <a:ln w="38100">
            <a:solidFill>
              <a:srgbClr val="FF0000"/>
            </a:solidFill>
          </a:ln>
        </p:spPr>
        <p:txBody>
          <a:bodyPr wrap="none" rtlCol="0">
            <a:spAutoFit/>
          </a:bodyPr>
          <a:lstStyle/>
          <a:p>
            <a:r>
              <a:rPr lang="en-US" altLang="ja-JP" sz="2000" dirty="0" smtClean="0">
                <a:cs typeface="Times New Roman" pitchFamily="18" charset="0"/>
              </a:rPr>
              <a:t>Compositing</a:t>
            </a:r>
            <a:endParaRPr kumimoji="1" lang="ja-JP" altLang="en-US" sz="2000" dirty="0">
              <a:cs typeface="Times New Roman" pitchFamily="18" charset="0"/>
            </a:endParaRPr>
          </a:p>
        </p:txBody>
      </p:sp>
      <p:cxnSp>
        <p:nvCxnSpPr>
          <p:cNvPr id="45" name="直線矢印コネクタ 44"/>
          <p:cNvCxnSpPr/>
          <p:nvPr/>
        </p:nvCxnSpPr>
        <p:spPr>
          <a:xfrm flipV="1">
            <a:off x="6870994" y="3745226"/>
            <a:ext cx="0" cy="319963"/>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1" name="正方形/長方形 40"/>
          <p:cNvSpPr/>
          <p:nvPr/>
        </p:nvSpPr>
        <p:spPr>
          <a:xfrm>
            <a:off x="179512" y="3905207"/>
            <a:ext cx="8712967" cy="2260097"/>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正方形/長方形 42"/>
          <p:cNvSpPr/>
          <p:nvPr/>
        </p:nvSpPr>
        <p:spPr>
          <a:xfrm>
            <a:off x="179513" y="1645110"/>
            <a:ext cx="4616896" cy="2260097"/>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04467079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latin typeface="Times New Roman" pitchFamily="18" charset="0"/>
                <a:cs typeface="Times New Roman" pitchFamily="18" charset="0"/>
              </a:rPr>
              <a:t>Reflection Composition</a:t>
            </a:r>
            <a:endParaRPr kumimoji="1" lang="ja-JP" altLang="en-US" dirty="0">
              <a:latin typeface="Times New Roman" pitchFamily="18" charset="0"/>
              <a:cs typeface="Times New Roman" pitchFamily="18" charset="0"/>
            </a:endParaRPr>
          </a:p>
        </p:txBody>
      </p:sp>
      <p:sp>
        <p:nvSpPr>
          <p:cNvPr id="4" name="スライド番号プレースホルダー 3"/>
          <p:cNvSpPr>
            <a:spLocks noGrp="1"/>
          </p:cNvSpPr>
          <p:nvPr>
            <p:ph type="sldNum" sz="quarter" idx="12"/>
          </p:nvPr>
        </p:nvSpPr>
        <p:spPr/>
        <p:txBody>
          <a:bodyPr/>
          <a:lstStyle/>
          <a:p>
            <a:fld id="{F0B0AA45-409D-442A-9583-C1DE56245286}" type="slidenum">
              <a:rPr kumimoji="1" lang="ja-JP" altLang="en-US" smtClean="0"/>
              <a:t>37</a:t>
            </a:fld>
            <a:endParaRPr kumimoji="1" lang="ja-JP" altLang="en-US"/>
          </a:p>
        </p:txBody>
      </p:sp>
      <p:sp>
        <p:nvSpPr>
          <p:cNvPr id="3" name="コンテンツ プレースホルダー 2"/>
          <p:cNvSpPr>
            <a:spLocks noGrp="1"/>
          </p:cNvSpPr>
          <p:nvPr>
            <p:ph sz="quarter" idx="1"/>
          </p:nvPr>
        </p:nvSpPr>
        <p:spPr>
          <a:xfrm>
            <a:off x="251520" y="1268760"/>
            <a:ext cx="9073008" cy="5208240"/>
          </a:xfrm>
        </p:spPr>
        <p:txBody>
          <a:bodyPr>
            <a:normAutofit/>
          </a:bodyPr>
          <a:lstStyle/>
          <a:p>
            <a:r>
              <a:rPr lang="en-US" altLang="ja-JP" sz="2800" dirty="0">
                <a:cs typeface="Times New Roman" pitchFamily="18" charset="0"/>
              </a:rPr>
              <a:t>N</a:t>
            </a:r>
            <a:r>
              <a:rPr lang="en-US" altLang="ja-JP" sz="2800" dirty="0" smtClean="0">
                <a:cs typeface="Times New Roman" pitchFamily="18" charset="0"/>
              </a:rPr>
              <a:t>ew reflection component </a:t>
            </a:r>
            <a:r>
              <a:rPr lang="en-US" altLang="ja-JP" sz="2800" b="1" dirty="0" smtClean="0">
                <a:cs typeface="Times New Roman" pitchFamily="18" charset="0"/>
              </a:rPr>
              <a:t>R</a:t>
            </a:r>
            <a:r>
              <a:rPr lang="en-US" altLang="ja-JP" sz="2800" i="1" baseline="-25000" dirty="0" smtClean="0">
                <a:cs typeface="Times New Roman" pitchFamily="18" charset="0"/>
              </a:rPr>
              <a:t>new</a:t>
            </a:r>
            <a:r>
              <a:rPr lang="en-US" altLang="ja-JP" sz="2800" dirty="0" smtClean="0">
                <a:cs typeface="Times New Roman" pitchFamily="18" charset="0"/>
              </a:rPr>
              <a:t> for new object is</a:t>
            </a:r>
            <a:br>
              <a:rPr lang="en-US" altLang="ja-JP" sz="2800" dirty="0" smtClean="0">
                <a:cs typeface="Times New Roman" pitchFamily="18" charset="0"/>
              </a:rPr>
            </a:br>
            <a:r>
              <a:rPr lang="en-US" altLang="ja-JP" sz="2800" dirty="0" smtClean="0">
                <a:cs typeface="Times New Roman" pitchFamily="18" charset="0"/>
              </a:rPr>
              <a:t>synthesized to final composite color </a:t>
            </a:r>
            <a:r>
              <a:rPr lang="en-US" altLang="ja-JP" sz="2800" b="1" dirty="0" err="1" smtClean="0">
                <a:cs typeface="Times New Roman" pitchFamily="18" charset="0"/>
              </a:rPr>
              <a:t>I</a:t>
            </a:r>
            <a:r>
              <a:rPr lang="en-US" altLang="ja-JP" sz="2800" i="1" baseline="-25000" dirty="0" err="1" smtClean="0">
                <a:cs typeface="Times New Roman" pitchFamily="18" charset="0"/>
              </a:rPr>
              <a:t>new</a:t>
            </a:r>
            <a:r>
              <a:rPr lang="en-US" altLang="ja-JP" sz="2800" dirty="0" smtClean="0">
                <a:cs typeface="Times New Roman" pitchFamily="18" charset="0"/>
              </a:rPr>
              <a:t>:  </a:t>
            </a:r>
          </a:p>
          <a:p>
            <a:pPr marL="0" indent="0">
              <a:buNone/>
            </a:pPr>
            <a:endParaRPr kumimoji="1" lang="en-US" altLang="ja-JP" sz="2800" dirty="0" smtClean="0">
              <a:cs typeface="Times New Roman" pitchFamily="18" charset="0"/>
            </a:endParaRPr>
          </a:p>
          <a:p>
            <a:r>
              <a:rPr kumimoji="1" lang="en-US" altLang="ja-JP" sz="2800" dirty="0" smtClean="0">
                <a:cs typeface="Times New Roman" pitchFamily="18" charset="0"/>
              </a:rPr>
              <a:t>We employ ray tracing to compute </a:t>
            </a:r>
            <a:r>
              <a:rPr kumimoji="1" lang="en-US" altLang="ja-JP" sz="2800" b="1" dirty="0" smtClean="0">
                <a:cs typeface="Times New Roman" pitchFamily="18" charset="0"/>
              </a:rPr>
              <a:t>R</a:t>
            </a:r>
            <a:r>
              <a:rPr kumimoji="1" lang="en-US" altLang="ja-JP" sz="2800" i="1" baseline="-25000" dirty="0" smtClean="0">
                <a:cs typeface="Times New Roman" pitchFamily="18" charset="0"/>
              </a:rPr>
              <a:t>new</a:t>
            </a:r>
          </a:p>
          <a:p>
            <a:pPr lvl="1"/>
            <a:r>
              <a:rPr lang="en-US" altLang="ja-JP" sz="2800" dirty="0" smtClean="0">
                <a:cs typeface="Times New Roman" pitchFamily="18" charset="0"/>
              </a:rPr>
              <a:t>Composited objects are represented as billboards </a:t>
            </a:r>
            <a:endParaRPr kumimoji="1" lang="en-US" altLang="ja-JP" sz="2800" dirty="0" smtClean="0">
              <a:cs typeface="Times New Roman" pitchFamily="18" charset="0"/>
            </a:endParaRPr>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4660" y="2276872"/>
            <a:ext cx="6038850" cy="41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1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23728" y="3731685"/>
            <a:ext cx="4824536" cy="25776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323570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normAutofit/>
          </a:bodyPr>
          <a:lstStyle/>
          <a:p>
            <a:r>
              <a:rPr lang="en-US" altLang="ja-JP" sz="4800" dirty="0" smtClean="0">
                <a:cs typeface="Times New Roman" pitchFamily="18" charset="0"/>
              </a:rPr>
              <a:t>Result</a:t>
            </a:r>
            <a:endParaRPr kumimoji="1" lang="ja-JP" altLang="en-US" sz="4800" dirty="0">
              <a:cs typeface="Times New Roman" pitchFamily="18" charset="0"/>
            </a:endParaRPr>
          </a:p>
        </p:txBody>
      </p:sp>
      <p:sp>
        <p:nvSpPr>
          <p:cNvPr id="5" name="テキスト プレースホルダー 4"/>
          <p:cNvSpPr>
            <a:spLocks noGrp="1"/>
          </p:cNvSpPr>
          <p:nvPr>
            <p:ph type="body" idx="1"/>
          </p:nvPr>
        </p:nvSpPr>
        <p:spPr/>
        <p:txBody>
          <a:bodyPr/>
          <a:lstStyle/>
          <a:p>
            <a:pPr marL="457200" indent="-457200">
              <a:buAutoNum type="arabicPeriod"/>
            </a:pPr>
            <a:endParaRPr kumimoji="1" lang="ja-JP" altLang="en-US" dirty="0"/>
          </a:p>
        </p:txBody>
      </p:sp>
      <p:sp>
        <p:nvSpPr>
          <p:cNvPr id="2" name="スライド番号プレースホルダー 1"/>
          <p:cNvSpPr>
            <a:spLocks noGrp="1"/>
          </p:cNvSpPr>
          <p:nvPr>
            <p:ph type="sldNum" sz="quarter" idx="12"/>
          </p:nvPr>
        </p:nvSpPr>
        <p:spPr/>
        <p:txBody>
          <a:bodyPr/>
          <a:lstStyle/>
          <a:p>
            <a:fld id="{F0B0AA45-409D-442A-9583-C1DE56245286}" type="slidenum">
              <a:rPr kumimoji="1" lang="ja-JP" altLang="en-US" smtClean="0"/>
              <a:t>38</a:t>
            </a:fld>
            <a:endParaRPr kumimoji="1" lang="ja-JP" altLang="en-US"/>
          </a:p>
        </p:txBody>
      </p:sp>
    </p:spTree>
    <p:extLst>
      <p:ext uri="{BB962C8B-B14F-4D97-AF65-F5344CB8AC3E}">
        <p14:creationId xmlns:p14="http://schemas.microsoft.com/office/powerpoint/2010/main" val="21332822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Experimental Settings</a:t>
            </a:r>
            <a:endParaRPr kumimoji="1" lang="ja-JP" altLang="en-US" dirty="0"/>
          </a:p>
        </p:txBody>
      </p:sp>
      <p:sp>
        <p:nvSpPr>
          <p:cNvPr id="3" name="スライド番号プレースホルダー 2"/>
          <p:cNvSpPr>
            <a:spLocks noGrp="1"/>
          </p:cNvSpPr>
          <p:nvPr>
            <p:ph type="sldNum" sz="quarter" idx="12"/>
          </p:nvPr>
        </p:nvSpPr>
        <p:spPr/>
        <p:txBody>
          <a:bodyPr/>
          <a:lstStyle/>
          <a:p>
            <a:fld id="{F0B0AA45-409D-442A-9583-C1DE56245286}" type="slidenum">
              <a:rPr kumimoji="1" lang="ja-JP" altLang="en-US" smtClean="0"/>
              <a:t>39</a:t>
            </a:fld>
            <a:endParaRPr kumimoji="1" lang="ja-JP" altLang="en-US"/>
          </a:p>
        </p:txBody>
      </p:sp>
      <p:sp>
        <p:nvSpPr>
          <p:cNvPr id="4" name="コンテンツ プレースホルダー 3"/>
          <p:cNvSpPr>
            <a:spLocks noGrp="1"/>
          </p:cNvSpPr>
          <p:nvPr>
            <p:ph sz="quarter" idx="1"/>
          </p:nvPr>
        </p:nvSpPr>
        <p:spPr/>
        <p:txBody>
          <a:bodyPr/>
          <a:lstStyle/>
          <a:p>
            <a:r>
              <a:rPr lang="en-US" altLang="ja-JP" sz="2800" dirty="0">
                <a:cs typeface="Times New Roman" pitchFamily="18" charset="0"/>
              </a:rPr>
              <a:t>Language and libraries</a:t>
            </a:r>
          </a:p>
          <a:p>
            <a:pPr lvl="1"/>
            <a:r>
              <a:rPr lang="en-US" altLang="ja-JP" sz="2400" dirty="0">
                <a:cs typeface="Times New Roman" pitchFamily="18" charset="0"/>
              </a:rPr>
              <a:t>C++</a:t>
            </a:r>
          </a:p>
          <a:p>
            <a:pPr lvl="1"/>
            <a:r>
              <a:rPr lang="en-US" altLang="ja-JP" sz="2400" dirty="0">
                <a:cs typeface="Times New Roman" pitchFamily="18" charset="0"/>
              </a:rPr>
              <a:t>OpenGL, GLUT, </a:t>
            </a:r>
            <a:r>
              <a:rPr lang="en-US" altLang="ja-JP" sz="2400" dirty="0" err="1">
                <a:cs typeface="Times New Roman" pitchFamily="18" charset="0"/>
              </a:rPr>
              <a:t>DevIL</a:t>
            </a:r>
            <a:endParaRPr lang="en-US" altLang="ja-JP" sz="2400" dirty="0">
              <a:cs typeface="Times New Roman" pitchFamily="18" charset="0"/>
            </a:endParaRPr>
          </a:p>
          <a:p>
            <a:endParaRPr lang="en-US" altLang="ja-JP" sz="2800" dirty="0" smtClean="0">
              <a:cs typeface="Times New Roman" pitchFamily="18" charset="0"/>
            </a:endParaRPr>
          </a:p>
          <a:p>
            <a:r>
              <a:rPr lang="en-US" altLang="ja-JP" sz="2800" dirty="0" smtClean="0">
                <a:cs typeface="Times New Roman" pitchFamily="18" charset="0"/>
              </a:rPr>
              <a:t>Experimental environment</a:t>
            </a:r>
          </a:p>
          <a:p>
            <a:pPr lvl="1"/>
            <a:r>
              <a:rPr kumimoji="1" lang="en-US" altLang="ja-JP" sz="2400" dirty="0" smtClean="0">
                <a:cs typeface="Times New Roman" pitchFamily="18" charset="0"/>
              </a:rPr>
              <a:t>Intel Core i7 2.80GHz</a:t>
            </a:r>
          </a:p>
          <a:p>
            <a:pPr lvl="1"/>
            <a:r>
              <a:rPr lang="en-US" altLang="ja-JP" sz="2400" dirty="0" smtClean="0">
                <a:cs typeface="Times New Roman" pitchFamily="18" charset="0"/>
              </a:rPr>
              <a:t>2 GB RAM</a:t>
            </a:r>
          </a:p>
          <a:p>
            <a:pPr lvl="1"/>
            <a:endParaRPr lang="en-US" altLang="ja-JP" dirty="0" smtClean="0">
              <a:cs typeface="Times New Roman" pitchFamily="18" charset="0"/>
            </a:endParaRPr>
          </a:p>
          <a:p>
            <a:endParaRPr lang="en-US" altLang="ja-JP" dirty="0" smtClean="0"/>
          </a:p>
        </p:txBody>
      </p:sp>
    </p:spTree>
    <p:extLst>
      <p:ext uri="{BB962C8B-B14F-4D97-AF65-F5344CB8AC3E}">
        <p14:creationId xmlns:p14="http://schemas.microsoft.com/office/powerpoint/2010/main" val="133168432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Our Goal</a:t>
            </a:r>
            <a:endParaRPr kumimoji="1" lang="ja-JP" altLang="en-US" dirty="0"/>
          </a:p>
        </p:txBody>
      </p:sp>
      <p:sp>
        <p:nvSpPr>
          <p:cNvPr id="3" name="スライド番号プレースホルダー 2"/>
          <p:cNvSpPr>
            <a:spLocks noGrp="1"/>
          </p:cNvSpPr>
          <p:nvPr>
            <p:ph type="sldNum" sz="quarter" idx="12"/>
          </p:nvPr>
        </p:nvSpPr>
        <p:spPr/>
        <p:txBody>
          <a:bodyPr/>
          <a:lstStyle/>
          <a:p>
            <a:fld id="{F0B0AA45-409D-442A-9583-C1DE56245286}" type="slidenum">
              <a:rPr kumimoji="1" lang="ja-JP" altLang="en-US" smtClean="0"/>
              <a:pPr/>
              <a:t>4</a:t>
            </a:fld>
            <a:endParaRPr kumimoji="1" lang="ja-JP" altLang="en-US"/>
          </a:p>
        </p:txBody>
      </p:sp>
      <p:sp>
        <p:nvSpPr>
          <p:cNvPr id="4" name="コンテンツ プレースホルダー 3"/>
          <p:cNvSpPr>
            <a:spLocks noGrp="1"/>
          </p:cNvSpPr>
          <p:nvPr>
            <p:ph sz="quarter" idx="1"/>
          </p:nvPr>
        </p:nvSpPr>
        <p:spPr>
          <a:xfrm>
            <a:off x="457200" y="1219200"/>
            <a:ext cx="8686800" cy="4937760"/>
          </a:xfrm>
        </p:spPr>
        <p:txBody>
          <a:bodyPr/>
          <a:lstStyle/>
          <a:p>
            <a:r>
              <a:rPr lang="en-US" altLang="ja-JP" sz="2800" dirty="0">
                <a:cs typeface="Times New Roman" pitchFamily="18" charset="0"/>
              </a:rPr>
              <a:t>Composition with plausible reflection on wavy surfaces</a:t>
            </a:r>
          </a:p>
          <a:p>
            <a:pPr lvl="1"/>
            <a:r>
              <a:rPr lang="en-US" altLang="ja-JP" sz="2500" dirty="0">
                <a:cs typeface="Times New Roman" pitchFamily="18" charset="0"/>
              </a:rPr>
              <a:t>We extract an α matte from a single image</a:t>
            </a:r>
            <a:endParaRPr kumimoji="1" lang="ja-JP" altLang="en-US" dirty="0"/>
          </a:p>
        </p:txBody>
      </p:sp>
      <p:pic>
        <p:nvPicPr>
          <p:cNvPr id="5" name="result0.wm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9517" y="2204864"/>
            <a:ext cx="9048987" cy="3336032"/>
          </a:xfrm>
          <a:prstGeom prst="rect">
            <a:avLst/>
          </a:prstGeom>
        </p:spPr>
      </p:pic>
      <p:sp>
        <p:nvSpPr>
          <p:cNvPr id="6" name="フローチャート : 代替処理 5"/>
          <p:cNvSpPr/>
          <p:nvPr/>
        </p:nvSpPr>
        <p:spPr>
          <a:xfrm>
            <a:off x="829448" y="5733256"/>
            <a:ext cx="7702992" cy="572641"/>
          </a:xfrm>
          <a:prstGeom prst="flowChartAlternateProcess">
            <a:avLst/>
          </a:prstGeom>
          <a:solidFill>
            <a:srgbClr val="6666FF"/>
          </a:solidFill>
          <a:ln>
            <a:solidFill>
              <a:srgbClr val="66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b="1" i="1" dirty="0" smtClean="0">
                <a:solidFill>
                  <a:schemeClr val="bg1"/>
                </a:solidFill>
                <a:cs typeface="Times New Roman" pitchFamily="18" charset="0"/>
              </a:rPr>
              <a:t>First method </a:t>
            </a:r>
            <a:r>
              <a:rPr lang="en-US" altLang="ja-JP" sz="2800" dirty="0" smtClean="0">
                <a:solidFill>
                  <a:schemeClr val="bg1"/>
                </a:solidFill>
                <a:cs typeface="Times New Roman" pitchFamily="18" charset="0"/>
              </a:rPr>
              <a:t>for matting of complicated reflection</a:t>
            </a:r>
            <a:endParaRPr lang="ja-JP" altLang="en-US" sz="2800" dirty="0">
              <a:solidFill>
                <a:schemeClr val="bg1"/>
              </a:solidFill>
              <a:latin typeface="Times New Roman" pitchFamily="18" charset="0"/>
              <a:cs typeface="Times New Roman" pitchFamily="18" charset="0"/>
            </a:endParaRPr>
          </a:p>
        </p:txBody>
      </p:sp>
    </p:spTree>
    <p:extLst>
      <p:ext uri="{BB962C8B-B14F-4D97-AF65-F5344CB8AC3E}">
        <p14:creationId xmlns:p14="http://schemas.microsoft.com/office/powerpoint/2010/main" val="327632664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en-US" altLang="ja-JP" dirty="0" smtClean="0">
                <a:cs typeface="Times New Roman" pitchFamily="18" charset="0"/>
              </a:rPr>
              <a:t>Result: Almost-Flat Water Surface</a:t>
            </a:r>
            <a:endParaRPr kumimoji="1" lang="ja-JP" altLang="en-US" dirty="0">
              <a:cs typeface="Times New Roman" pitchFamily="18" charset="0"/>
            </a:endParaRPr>
          </a:p>
        </p:txBody>
      </p:sp>
      <p:sp>
        <p:nvSpPr>
          <p:cNvPr id="4" name="スライド番号プレースホルダー 3"/>
          <p:cNvSpPr>
            <a:spLocks noGrp="1"/>
          </p:cNvSpPr>
          <p:nvPr>
            <p:ph type="sldNum" sz="quarter" idx="12"/>
          </p:nvPr>
        </p:nvSpPr>
        <p:spPr/>
        <p:txBody>
          <a:bodyPr/>
          <a:lstStyle/>
          <a:p>
            <a:fld id="{F0B0AA45-409D-442A-9583-C1DE56245286}" type="slidenum">
              <a:rPr kumimoji="1" lang="ja-JP" altLang="en-US" smtClean="0"/>
              <a:t>40</a:t>
            </a:fld>
            <a:endParaRPr kumimoji="1" lang="ja-JP" altLang="en-US"/>
          </a:p>
        </p:txBody>
      </p:sp>
      <p:pic>
        <p:nvPicPr>
          <p:cNvPr id="3" name="result1.wm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234986" y="1204888"/>
            <a:ext cx="6602015" cy="4456360"/>
          </a:xfrm>
          <a:prstGeom prst="rect">
            <a:avLst/>
          </a:prstGeom>
        </p:spPr>
      </p:pic>
      <p:sp>
        <p:nvSpPr>
          <p:cNvPr id="5" name="テキスト ボックス 4"/>
          <p:cNvSpPr txBox="1"/>
          <p:nvPr/>
        </p:nvSpPr>
        <p:spPr>
          <a:xfrm>
            <a:off x="1907704" y="5909210"/>
            <a:ext cx="5331909" cy="400110"/>
          </a:xfrm>
          <a:prstGeom prst="rect">
            <a:avLst/>
          </a:prstGeom>
          <a:solidFill>
            <a:schemeClr val="bg1"/>
          </a:solidFill>
          <a:ln w="12700">
            <a:solidFill>
              <a:srgbClr val="0070C0"/>
            </a:solidFill>
          </a:ln>
        </p:spPr>
        <p:txBody>
          <a:bodyPr wrap="none" rtlCol="0">
            <a:spAutoFit/>
          </a:bodyPr>
          <a:lstStyle/>
          <a:p>
            <a:r>
              <a:rPr lang="en-US" altLang="ja-JP" sz="2000" dirty="0" smtClean="0"/>
              <a:t>640×428 pixels		matting time: 0.896 sec</a:t>
            </a:r>
            <a:endParaRPr kumimoji="1" lang="ja-JP" altLang="en-US" sz="2000" dirty="0"/>
          </a:p>
        </p:txBody>
      </p:sp>
    </p:spTree>
    <p:extLst>
      <p:ext uri="{BB962C8B-B14F-4D97-AF65-F5344CB8AC3E}">
        <p14:creationId xmlns:p14="http://schemas.microsoft.com/office/powerpoint/2010/main" val="257987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en-US" altLang="ja-JP" dirty="0" smtClean="0">
                <a:cs typeface="Times New Roman" pitchFamily="18" charset="0"/>
              </a:rPr>
              <a:t>Result: Wavy Water Surface</a:t>
            </a:r>
            <a:endParaRPr kumimoji="1" lang="ja-JP" altLang="en-US" dirty="0">
              <a:cs typeface="Times New Roman" pitchFamily="18" charset="0"/>
            </a:endParaRPr>
          </a:p>
        </p:txBody>
      </p:sp>
      <p:sp>
        <p:nvSpPr>
          <p:cNvPr id="4" name="スライド番号プレースホルダー 3"/>
          <p:cNvSpPr>
            <a:spLocks noGrp="1"/>
          </p:cNvSpPr>
          <p:nvPr>
            <p:ph type="sldNum" sz="quarter" idx="12"/>
          </p:nvPr>
        </p:nvSpPr>
        <p:spPr/>
        <p:txBody>
          <a:bodyPr/>
          <a:lstStyle/>
          <a:p>
            <a:fld id="{F0B0AA45-409D-442A-9583-C1DE56245286}" type="slidenum">
              <a:rPr kumimoji="1" lang="ja-JP" altLang="en-US" smtClean="0"/>
              <a:t>41</a:t>
            </a:fld>
            <a:endParaRPr kumimoji="1" lang="ja-JP" altLang="en-US"/>
          </a:p>
        </p:txBody>
      </p:sp>
      <p:pic>
        <p:nvPicPr>
          <p:cNvPr id="3" name="result2.wm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305272" y="1196752"/>
            <a:ext cx="5931024" cy="4428498"/>
          </a:xfrm>
          <a:prstGeom prst="rect">
            <a:avLst/>
          </a:prstGeom>
        </p:spPr>
      </p:pic>
      <p:sp>
        <p:nvSpPr>
          <p:cNvPr id="6" name="テキスト ボックス 5"/>
          <p:cNvSpPr txBox="1"/>
          <p:nvPr/>
        </p:nvSpPr>
        <p:spPr>
          <a:xfrm>
            <a:off x="1835696" y="5909210"/>
            <a:ext cx="5203669" cy="400110"/>
          </a:xfrm>
          <a:prstGeom prst="rect">
            <a:avLst/>
          </a:prstGeom>
          <a:solidFill>
            <a:schemeClr val="bg1"/>
          </a:solidFill>
          <a:ln w="12700">
            <a:solidFill>
              <a:srgbClr val="0070C0"/>
            </a:solidFill>
          </a:ln>
        </p:spPr>
        <p:txBody>
          <a:bodyPr wrap="none" rtlCol="0">
            <a:spAutoFit/>
          </a:bodyPr>
          <a:lstStyle/>
          <a:p>
            <a:r>
              <a:rPr lang="en-US" altLang="ja-JP" sz="2000" dirty="0" smtClean="0"/>
              <a:t>640×450 pixels		matting time: 7.68 sec</a:t>
            </a:r>
            <a:endParaRPr kumimoji="1" lang="ja-JP" altLang="en-US" sz="2000" dirty="0"/>
          </a:p>
        </p:txBody>
      </p:sp>
    </p:spTree>
    <p:extLst>
      <p:ext uri="{BB962C8B-B14F-4D97-AF65-F5344CB8AC3E}">
        <p14:creationId xmlns:p14="http://schemas.microsoft.com/office/powerpoint/2010/main" val="12024936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en-US" altLang="ja-JP" dirty="0" smtClean="0">
                <a:cs typeface="Times New Roman" pitchFamily="18" charset="0"/>
              </a:rPr>
              <a:t>Result: Comparison with Real Reflection</a:t>
            </a:r>
            <a:endParaRPr kumimoji="1" lang="ja-JP" altLang="en-US" dirty="0">
              <a:cs typeface="Times New Roman" pitchFamily="18" charset="0"/>
            </a:endParaRPr>
          </a:p>
        </p:txBody>
      </p:sp>
      <p:sp>
        <p:nvSpPr>
          <p:cNvPr id="4" name="スライド番号プレースホルダー 3"/>
          <p:cNvSpPr>
            <a:spLocks noGrp="1"/>
          </p:cNvSpPr>
          <p:nvPr>
            <p:ph type="sldNum" sz="quarter" idx="12"/>
          </p:nvPr>
        </p:nvSpPr>
        <p:spPr/>
        <p:txBody>
          <a:bodyPr/>
          <a:lstStyle/>
          <a:p>
            <a:fld id="{F0B0AA45-409D-442A-9583-C1DE56245286}" type="slidenum">
              <a:rPr kumimoji="1" lang="ja-JP" altLang="en-US" smtClean="0"/>
              <a:t>42</a:t>
            </a:fld>
            <a:endParaRPr kumimoji="1" lang="ja-JP" altLang="en-US"/>
          </a:p>
        </p:txBody>
      </p:sp>
      <p:pic>
        <p:nvPicPr>
          <p:cNvPr id="3" name="result3.wm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115616" y="1207401"/>
            <a:ext cx="6528940" cy="4381839"/>
          </a:xfrm>
          <a:prstGeom prst="rect">
            <a:avLst/>
          </a:prstGeom>
        </p:spPr>
      </p:pic>
      <p:sp>
        <p:nvSpPr>
          <p:cNvPr id="6" name="テキスト ボックス 5"/>
          <p:cNvSpPr txBox="1"/>
          <p:nvPr/>
        </p:nvSpPr>
        <p:spPr>
          <a:xfrm>
            <a:off x="1763688" y="5909210"/>
            <a:ext cx="5274201" cy="400110"/>
          </a:xfrm>
          <a:prstGeom prst="rect">
            <a:avLst/>
          </a:prstGeom>
          <a:solidFill>
            <a:schemeClr val="bg1"/>
          </a:solidFill>
          <a:ln w="12700">
            <a:solidFill>
              <a:srgbClr val="0070C0"/>
            </a:solidFill>
          </a:ln>
        </p:spPr>
        <p:txBody>
          <a:bodyPr wrap="none" rtlCol="0">
            <a:spAutoFit/>
          </a:bodyPr>
          <a:lstStyle/>
          <a:p>
            <a:r>
              <a:rPr lang="en-US" altLang="ja-JP" sz="2000" dirty="0" smtClean="0"/>
              <a:t>600×400 pixels		matting time:  1.40 sec</a:t>
            </a:r>
            <a:endParaRPr kumimoji="1" lang="ja-JP" altLang="en-US" sz="2000" dirty="0"/>
          </a:p>
        </p:txBody>
      </p:sp>
    </p:spTree>
    <p:extLst>
      <p:ext uri="{BB962C8B-B14F-4D97-AF65-F5344CB8AC3E}">
        <p14:creationId xmlns:p14="http://schemas.microsoft.com/office/powerpoint/2010/main" val="34102931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en-US" altLang="ja-JP" dirty="0" smtClean="0">
                <a:cs typeface="Times New Roman" pitchFamily="18" charset="0"/>
              </a:rPr>
              <a:t>Result: Flat Glossy Tabletop</a:t>
            </a:r>
            <a:endParaRPr kumimoji="1" lang="ja-JP" altLang="en-US" dirty="0">
              <a:cs typeface="Times New Roman" pitchFamily="18" charset="0"/>
            </a:endParaRPr>
          </a:p>
        </p:txBody>
      </p:sp>
      <p:sp>
        <p:nvSpPr>
          <p:cNvPr id="4" name="スライド番号プレースホルダー 3"/>
          <p:cNvSpPr>
            <a:spLocks noGrp="1"/>
          </p:cNvSpPr>
          <p:nvPr>
            <p:ph type="sldNum" sz="quarter" idx="12"/>
          </p:nvPr>
        </p:nvSpPr>
        <p:spPr/>
        <p:txBody>
          <a:bodyPr/>
          <a:lstStyle/>
          <a:p>
            <a:fld id="{F0B0AA45-409D-442A-9583-C1DE56245286}" type="slidenum">
              <a:rPr kumimoji="1" lang="ja-JP" altLang="en-US" smtClean="0"/>
              <a:t>43</a:t>
            </a:fld>
            <a:endParaRPr kumimoji="1" lang="ja-JP" altLang="en-US"/>
          </a:p>
        </p:txBody>
      </p:sp>
      <p:pic>
        <p:nvPicPr>
          <p:cNvPr id="3" name="result4.wm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11560" y="1200831"/>
            <a:ext cx="7935826" cy="4460417"/>
          </a:xfrm>
          <a:prstGeom prst="rect">
            <a:avLst/>
          </a:prstGeom>
        </p:spPr>
      </p:pic>
      <p:sp>
        <p:nvSpPr>
          <p:cNvPr id="6" name="テキスト ボックス 5"/>
          <p:cNvSpPr txBox="1"/>
          <p:nvPr/>
        </p:nvSpPr>
        <p:spPr>
          <a:xfrm>
            <a:off x="1763688" y="5909210"/>
            <a:ext cx="5402441" cy="400110"/>
          </a:xfrm>
          <a:prstGeom prst="rect">
            <a:avLst/>
          </a:prstGeom>
          <a:solidFill>
            <a:schemeClr val="bg1"/>
          </a:solidFill>
          <a:ln w="12700">
            <a:solidFill>
              <a:srgbClr val="0070C0"/>
            </a:solidFill>
          </a:ln>
        </p:spPr>
        <p:txBody>
          <a:bodyPr wrap="none" rtlCol="0">
            <a:spAutoFit/>
          </a:bodyPr>
          <a:lstStyle/>
          <a:p>
            <a:r>
              <a:rPr lang="en-US" altLang="ja-JP" sz="2000" dirty="0" smtClean="0"/>
              <a:t>615×413 pixels		matting time:  0.532 sec</a:t>
            </a:r>
            <a:endParaRPr kumimoji="1" lang="ja-JP" altLang="en-US" sz="2000" dirty="0"/>
          </a:p>
        </p:txBody>
      </p:sp>
    </p:spTree>
    <p:extLst>
      <p:ext uri="{BB962C8B-B14F-4D97-AF65-F5344CB8AC3E}">
        <p14:creationId xmlns:p14="http://schemas.microsoft.com/office/powerpoint/2010/main" val="21134507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en-US" altLang="ja-JP" dirty="0" smtClean="0">
                <a:cs typeface="Times New Roman" pitchFamily="18" charset="0"/>
              </a:rPr>
              <a:t>Result: Wavy Glossy Floor</a:t>
            </a:r>
            <a:endParaRPr kumimoji="1" lang="ja-JP" altLang="en-US" dirty="0">
              <a:cs typeface="Times New Roman" pitchFamily="18" charset="0"/>
            </a:endParaRPr>
          </a:p>
        </p:txBody>
      </p:sp>
      <p:sp>
        <p:nvSpPr>
          <p:cNvPr id="4" name="スライド番号プレースホルダー 3"/>
          <p:cNvSpPr>
            <a:spLocks noGrp="1"/>
          </p:cNvSpPr>
          <p:nvPr>
            <p:ph type="sldNum" sz="quarter" idx="12"/>
          </p:nvPr>
        </p:nvSpPr>
        <p:spPr/>
        <p:txBody>
          <a:bodyPr/>
          <a:lstStyle/>
          <a:p>
            <a:fld id="{F0B0AA45-409D-442A-9583-C1DE56245286}" type="slidenum">
              <a:rPr kumimoji="1" lang="ja-JP" altLang="en-US" smtClean="0"/>
              <a:t>44</a:t>
            </a:fld>
            <a:endParaRPr kumimoji="1" lang="ja-JP" altLang="en-US"/>
          </a:p>
        </p:txBody>
      </p:sp>
      <p:pic>
        <p:nvPicPr>
          <p:cNvPr id="3" name="result5.wm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843808" y="1182240"/>
            <a:ext cx="3384376" cy="5141647"/>
          </a:xfrm>
          <a:prstGeom prst="rect">
            <a:avLst/>
          </a:prstGeom>
        </p:spPr>
      </p:pic>
      <p:sp>
        <p:nvSpPr>
          <p:cNvPr id="6" name="テキスト ボックス 5"/>
          <p:cNvSpPr txBox="1"/>
          <p:nvPr/>
        </p:nvSpPr>
        <p:spPr>
          <a:xfrm>
            <a:off x="6372200" y="5517232"/>
            <a:ext cx="2504212" cy="707886"/>
          </a:xfrm>
          <a:prstGeom prst="rect">
            <a:avLst/>
          </a:prstGeom>
          <a:solidFill>
            <a:schemeClr val="bg1"/>
          </a:solidFill>
          <a:ln w="12700">
            <a:solidFill>
              <a:srgbClr val="0070C0"/>
            </a:solidFill>
          </a:ln>
        </p:spPr>
        <p:txBody>
          <a:bodyPr wrap="none" rtlCol="0">
            <a:spAutoFit/>
          </a:bodyPr>
          <a:lstStyle/>
          <a:p>
            <a:r>
              <a:rPr lang="en-US" altLang="ja-JP" sz="2000" dirty="0" smtClean="0"/>
              <a:t>420×634 pixels</a:t>
            </a:r>
            <a:br>
              <a:rPr lang="en-US" altLang="ja-JP" sz="2000" dirty="0" smtClean="0"/>
            </a:br>
            <a:r>
              <a:rPr lang="en-US" altLang="ja-JP" sz="2000" dirty="0" smtClean="0"/>
              <a:t>matting time:  1.37 sec</a:t>
            </a:r>
            <a:endParaRPr kumimoji="1" lang="ja-JP" altLang="en-US" sz="2000" dirty="0"/>
          </a:p>
        </p:txBody>
      </p:sp>
    </p:spTree>
    <p:extLst>
      <p:ext uri="{BB962C8B-B14F-4D97-AF65-F5344CB8AC3E}">
        <p14:creationId xmlns:p14="http://schemas.microsoft.com/office/powerpoint/2010/main" val="15604118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smtClean="0"/>
              <a:t>Limitation</a:t>
            </a:r>
            <a:endParaRPr kumimoji="1" lang="ja-JP" altLang="en-US" dirty="0"/>
          </a:p>
        </p:txBody>
      </p:sp>
      <p:sp>
        <p:nvSpPr>
          <p:cNvPr id="5" name="スライド番号プレースホルダー 4"/>
          <p:cNvSpPr>
            <a:spLocks noGrp="1"/>
          </p:cNvSpPr>
          <p:nvPr>
            <p:ph type="sldNum" sz="quarter" idx="12"/>
          </p:nvPr>
        </p:nvSpPr>
        <p:spPr/>
        <p:txBody>
          <a:bodyPr/>
          <a:lstStyle/>
          <a:p>
            <a:fld id="{F0B0AA45-409D-442A-9583-C1DE56245286}" type="slidenum">
              <a:rPr kumimoji="1" lang="ja-JP" altLang="en-US" smtClean="0"/>
              <a:t>45</a:t>
            </a:fld>
            <a:endParaRPr kumimoji="1" lang="ja-JP" altLang="en-US"/>
          </a:p>
        </p:txBody>
      </p:sp>
      <p:sp>
        <p:nvSpPr>
          <p:cNvPr id="3" name="コンテンツ プレースホルダー 2"/>
          <p:cNvSpPr>
            <a:spLocks noGrp="1"/>
          </p:cNvSpPr>
          <p:nvPr>
            <p:ph sz="quarter" idx="1"/>
          </p:nvPr>
        </p:nvSpPr>
        <p:spPr/>
        <p:txBody>
          <a:bodyPr/>
          <a:lstStyle/>
          <a:p>
            <a:r>
              <a:rPr lang="en-US" altLang="ja-JP" sz="2800" dirty="0">
                <a:cs typeface="Times New Roman" pitchFamily="18" charset="0"/>
              </a:rPr>
              <a:t>B</a:t>
            </a:r>
            <a:r>
              <a:rPr lang="en-US" altLang="ja-JP" sz="2800" dirty="0" smtClean="0">
                <a:cs typeface="Times New Roman" pitchFamily="18" charset="0"/>
              </a:rPr>
              <a:t>illboard approximation used in ray tracing can </a:t>
            </a:r>
            <a:br>
              <a:rPr lang="en-US" altLang="ja-JP" sz="2800" dirty="0" smtClean="0">
                <a:cs typeface="Times New Roman" pitchFamily="18" charset="0"/>
              </a:rPr>
            </a:br>
            <a:r>
              <a:rPr lang="en-US" altLang="ja-JP" sz="2800" dirty="0" smtClean="0">
                <a:cs typeface="Times New Roman" pitchFamily="18" charset="0"/>
              </a:rPr>
              <a:t>result in reflections with an unnatural appearance</a:t>
            </a:r>
            <a:endParaRPr lang="en-US" altLang="ja-JP" dirty="0" smtClean="0">
              <a:cs typeface="Times New Roman" pitchFamily="18" charset="0"/>
            </a:endParaRPr>
          </a:p>
          <a:p>
            <a:pPr lvl="1"/>
            <a:r>
              <a:rPr lang="en-US" altLang="ja-JP" sz="2400" dirty="0">
                <a:solidFill>
                  <a:schemeClr val="tx1"/>
                </a:solidFill>
                <a:cs typeface="Times New Roman" pitchFamily="18" charset="0"/>
              </a:rPr>
              <a:t>Tops of the tea cups are rendered in reflections</a:t>
            </a:r>
          </a:p>
          <a:p>
            <a:pPr lvl="1"/>
            <a:endParaRPr kumimoji="1" lang="ja-JP" altLang="en-US" dirty="0">
              <a:latin typeface="Times New Roman" pitchFamily="18" charset="0"/>
              <a:cs typeface="Times New Roman" pitchFamily="18" charset="0"/>
            </a:endParaRPr>
          </a:p>
        </p:txBody>
      </p:sp>
      <p:pic>
        <p:nvPicPr>
          <p:cNvPr id="4" name="Picture 2" descr="C:\Users\Yuki Endo\Desktop\0116\SeparateReflection\images\reflection_images\jikken\3.bm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48830" y="2651197"/>
            <a:ext cx="5472608" cy="3586115"/>
          </a:xfrm>
          <a:prstGeom prst="rect">
            <a:avLst/>
          </a:prstGeom>
          <a:noFill/>
          <a:extLst>
            <a:ext uri="{909E8E84-426E-40DD-AFC4-6F175D3DCCD1}">
              <a14:hiddenFill xmlns:a14="http://schemas.microsoft.com/office/drawing/2010/main">
                <a:solidFill>
                  <a:srgbClr val="FFFFFF"/>
                </a:solidFill>
              </a14:hiddenFill>
            </a:ext>
          </a:extLst>
        </p:spPr>
      </p:pic>
      <p:sp>
        <p:nvSpPr>
          <p:cNvPr id="26" name="円/楕円 25"/>
          <p:cNvSpPr/>
          <p:nvPr/>
        </p:nvSpPr>
        <p:spPr>
          <a:xfrm>
            <a:off x="4572000" y="5093692"/>
            <a:ext cx="1296144" cy="504056"/>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2222985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Conclusion</a:t>
            </a:r>
            <a:endParaRPr kumimoji="1" lang="ja-JP" altLang="en-US" dirty="0"/>
          </a:p>
        </p:txBody>
      </p:sp>
      <p:sp>
        <p:nvSpPr>
          <p:cNvPr id="4" name="スライド番号プレースホルダー 3"/>
          <p:cNvSpPr>
            <a:spLocks noGrp="1"/>
          </p:cNvSpPr>
          <p:nvPr>
            <p:ph type="sldNum" sz="quarter" idx="12"/>
          </p:nvPr>
        </p:nvSpPr>
        <p:spPr/>
        <p:txBody>
          <a:bodyPr/>
          <a:lstStyle/>
          <a:p>
            <a:fld id="{F0B0AA45-409D-442A-9583-C1DE56245286}" type="slidenum">
              <a:rPr kumimoji="1" lang="ja-JP" altLang="en-US" smtClean="0"/>
              <a:t>46</a:t>
            </a:fld>
            <a:endParaRPr kumimoji="1" lang="ja-JP" altLang="en-US"/>
          </a:p>
        </p:txBody>
      </p:sp>
      <p:sp>
        <p:nvSpPr>
          <p:cNvPr id="3" name="コンテンツ プレースホルダー 2"/>
          <p:cNvSpPr>
            <a:spLocks noGrp="1"/>
          </p:cNvSpPr>
          <p:nvPr>
            <p:ph sz="quarter" idx="1"/>
          </p:nvPr>
        </p:nvSpPr>
        <p:spPr>
          <a:xfrm>
            <a:off x="251520" y="1268760"/>
            <a:ext cx="9217024" cy="4937760"/>
          </a:xfrm>
        </p:spPr>
        <p:txBody>
          <a:bodyPr>
            <a:normAutofit/>
          </a:bodyPr>
          <a:lstStyle/>
          <a:p>
            <a:r>
              <a:rPr lang="en-US" altLang="ja-JP" sz="2800" dirty="0">
                <a:cs typeface="Times New Roman" pitchFamily="18" charset="0"/>
              </a:rPr>
              <a:t>M</a:t>
            </a:r>
            <a:r>
              <a:rPr kumimoji="1" lang="en-US" altLang="ja-JP" sz="2800" dirty="0" smtClean="0">
                <a:cs typeface="Times New Roman" pitchFamily="18" charset="0"/>
              </a:rPr>
              <a:t>atting and compositing method for reflections in images</a:t>
            </a:r>
          </a:p>
          <a:p>
            <a:pPr lvl="1"/>
            <a:r>
              <a:rPr lang="en-US" altLang="ja-JP" sz="2400" b="1" i="1" dirty="0" smtClean="0">
                <a:solidFill>
                  <a:srgbClr val="0070C0"/>
                </a:solidFill>
                <a:cs typeface="Times New Roman" pitchFamily="18" charset="0"/>
              </a:rPr>
              <a:t>First work</a:t>
            </a:r>
            <a:r>
              <a:rPr lang="en-US" altLang="ja-JP" sz="2400" dirty="0" smtClean="0">
                <a:cs typeface="Times New Roman" pitchFamily="18" charset="0"/>
              </a:rPr>
              <a:t> to create α mattes for complicated reflection</a:t>
            </a:r>
          </a:p>
          <a:p>
            <a:pPr lvl="1"/>
            <a:r>
              <a:rPr lang="en-US" altLang="ja-JP" sz="2400" dirty="0" smtClean="0">
                <a:cs typeface="Times New Roman" pitchFamily="18" charset="0"/>
              </a:rPr>
              <a:t>We have demonstrated visually plausible composited reflection</a:t>
            </a:r>
          </a:p>
          <a:p>
            <a:pPr marL="0" indent="0">
              <a:buNone/>
            </a:pPr>
            <a:endParaRPr kumimoji="1" lang="en-US" altLang="ja-JP" dirty="0" smtClean="0">
              <a:cs typeface="Times New Roman" pitchFamily="18" charset="0"/>
            </a:endParaRPr>
          </a:p>
          <a:p>
            <a:r>
              <a:rPr lang="en-US" altLang="ja-JP" sz="2800" dirty="0" smtClean="0">
                <a:cs typeface="Times New Roman" pitchFamily="18" charset="0"/>
              </a:rPr>
              <a:t>Future work</a:t>
            </a:r>
          </a:p>
          <a:p>
            <a:pPr lvl="1"/>
            <a:r>
              <a:rPr lang="en-US" altLang="ja-JP" sz="2400" dirty="0" smtClean="0">
                <a:cs typeface="Times New Roman" pitchFamily="18" charset="0"/>
              </a:rPr>
              <a:t>Insertion of 3D meshes into the scene for better reflection</a:t>
            </a:r>
          </a:p>
          <a:p>
            <a:pPr lvl="1"/>
            <a:r>
              <a:rPr lang="en-US" altLang="ja-JP" sz="2400" dirty="0" smtClean="0">
                <a:cs typeface="Times New Roman" pitchFamily="18" charset="0"/>
              </a:rPr>
              <a:t>More </a:t>
            </a:r>
            <a:r>
              <a:rPr lang="en-US" altLang="ja-JP" sz="2400" dirty="0">
                <a:cs typeface="Times New Roman" pitchFamily="18" charset="0"/>
              </a:rPr>
              <a:t>sophisticated smoothing to eliminate </a:t>
            </a:r>
            <a:r>
              <a:rPr lang="en-US" altLang="ja-JP" sz="2400" dirty="0" smtClean="0">
                <a:cs typeface="Times New Roman" pitchFamily="18" charset="0"/>
              </a:rPr>
              <a:t>waves</a:t>
            </a:r>
            <a:br>
              <a:rPr lang="en-US" altLang="ja-JP" sz="2400" dirty="0" smtClean="0">
                <a:cs typeface="Times New Roman" pitchFamily="18" charset="0"/>
              </a:rPr>
            </a:br>
            <a:r>
              <a:rPr lang="en-US" altLang="ja-JP" sz="2400" dirty="0" smtClean="0">
                <a:cs typeface="Times New Roman" pitchFamily="18" charset="0"/>
              </a:rPr>
              <a:t>using, e.g., </a:t>
            </a:r>
            <a:r>
              <a:rPr kumimoji="1" lang="en-US" altLang="ja-JP" sz="2400" i="1" dirty="0" smtClean="0">
                <a:cs typeface="Times New Roman" pitchFamily="18" charset="0"/>
              </a:rPr>
              <a:t>L0 </a:t>
            </a:r>
            <a:r>
              <a:rPr lang="en-US" altLang="ja-JP" sz="2400" i="1" dirty="0">
                <a:cs typeface="Times New Roman" pitchFamily="18" charset="0"/>
              </a:rPr>
              <a:t>i</a:t>
            </a:r>
            <a:r>
              <a:rPr kumimoji="1" lang="en-US" altLang="ja-JP" sz="2400" i="1" dirty="0" smtClean="0">
                <a:cs typeface="Times New Roman" pitchFamily="18" charset="0"/>
              </a:rPr>
              <a:t>mage smoothing</a:t>
            </a:r>
            <a:r>
              <a:rPr kumimoji="1" lang="en-US" altLang="ja-JP" sz="2400" dirty="0" smtClean="0">
                <a:cs typeface="Times New Roman" pitchFamily="18" charset="0"/>
              </a:rPr>
              <a:t> [</a:t>
            </a:r>
            <a:r>
              <a:rPr kumimoji="1" lang="en-US" altLang="ja-JP" sz="2400" dirty="0" smtClean="0">
                <a:solidFill>
                  <a:srgbClr val="00B050"/>
                </a:solidFill>
                <a:cs typeface="Times New Roman" pitchFamily="18" charset="0"/>
              </a:rPr>
              <a:t>Li et al. 2011</a:t>
            </a:r>
            <a:r>
              <a:rPr kumimoji="1" lang="en-US" altLang="ja-JP" sz="2400" dirty="0" smtClean="0">
                <a:cs typeface="Times New Roman" pitchFamily="18" charset="0"/>
              </a:rPr>
              <a:t>]</a:t>
            </a:r>
            <a:endParaRPr kumimoji="1" lang="ja-JP" altLang="en-US" sz="2400" dirty="0">
              <a:cs typeface="Times New Roman" pitchFamily="18" charset="0"/>
            </a:endParaRPr>
          </a:p>
        </p:txBody>
      </p:sp>
    </p:spTree>
    <p:extLst>
      <p:ext uri="{BB962C8B-B14F-4D97-AF65-F5344CB8AC3E}">
        <p14:creationId xmlns:p14="http://schemas.microsoft.com/office/powerpoint/2010/main" val="3813903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F0B0AA45-409D-442A-9583-C1DE56245286}" type="slidenum">
              <a:rPr kumimoji="1" lang="ja-JP" altLang="en-US" smtClean="0"/>
              <a:t>47</a:t>
            </a:fld>
            <a:endParaRPr kumimoji="1" lang="ja-JP" altLang="en-US"/>
          </a:p>
        </p:txBody>
      </p:sp>
      <p:sp>
        <p:nvSpPr>
          <p:cNvPr id="5" name="タイトル 4"/>
          <p:cNvSpPr>
            <a:spLocks noGrp="1"/>
          </p:cNvSpPr>
          <p:nvPr>
            <p:ph type="title" idx="4294967295"/>
          </p:nvPr>
        </p:nvSpPr>
        <p:spPr>
          <a:xfrm>
            <a:off x="1043608" y="2708920"/>
            <a:ext cx="6858000" cy="1066800"/>
          </a:xfrm>
        </p:spPr>
        <p:txBody>
          <a:bodyPr>
            <a:normAutofit/>
          </a:bodyPr>
          <a:lstStyle/>
          <a:p>
            <a:pPr algn="ctr"/>
            <a:r>
              <a:rPr kumimoji="1" lang="en-US" altLang="ja-JP" sz="4800" i="1" dirty="0" smtClean="0"/>
              <a:t>Thank You!</a:t>
            </a:r>
            <a:endParaRPr kumimoji="1" lang="ja-JP" altLang="en-US" sz="4800" i="1" dirty="0"/>
          </a:p>
        </p:txBody>
      </p:sp>
    </p:spTree>
    <p:extLst>
      <p:ext uri="{BB962C8B-B14F-4D97-AF65-F5344CB8AC3E}">
        <p14:creationId xmlns:p14="http://schemas.microsoft.com/office/powerpoint/2010/main" val="128904734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正方形/長方形 17"/>
          <p:cNvSpPr/>
          <p:nvPr/>
        </p:nvSpPr>
        <p:spPr>
          <a:xfrm>
            <a:off x="179513" y="3501008"/>
            <a:ext cx="8739212" cy="2864399"/>
          </a:xfrm>
          <a:prstGeom prst="rect">
            <a:avLst/>
          </a:prstGeom>
          <a:solidFill>
            <a:schemeClr val="accent2">
              <a:lumMod val="40000"/>
              <a:lumOff val="60000"/>
            </a:schemeClr>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 name="タイトル 1"/>
          <p:cNvSpPr>
            <a:spLocks noGrp="1"/>
          </p:cNvSpPr>
          <p:nvPr>
            <p:ph type="title"/>
          </p:nvPr>
        </p:nvSpPr>
        <p:spPr/>
        <p:txBody>
          <a:bodyPr/>
          <a:lstStyle/>
          <a:p>
            <a:r>
              <a:rPr lang="en-US" altLang="ja-JP" dirty="0">
                <a:cs typeface="Times New Roman" pitchFamily="18" charset="0"/>
              </a:rPr>
              <a:t>Reflection </a:t>
            </a:r>
            <a:r>
              <a:rPr lang="en-US" altLang="ja-JP" dirty="0" smtClean="0"/>
              <a:t>Matting</a:t>
            </a:r>
            <a:endParaRPr kumimoji="1" lang="ja-JP" altLang="en-US" dirty="0"/>
          </a:p>
        </p:txBody>
      </p:sp>
      <p:sp>
        <p:nvSpPr>
          <p:cNvPr id="4" name="スライド番号プレースホルダー 3"/>
          <p:cNvSpPr>
            <a:spLocks noGrp="1"/>
          </p:cNvSpPr>
          <p:nvPr>
            <p:ph type="sldNum" sz="quarter" idx="12"/>
          </p:nvPr>
        </p:nvSpPr>
        <p:spPr/>
        <p:txBody>
          <a:bodyPr/>
          <a:lstStyle/>
          <a:p>
            <a:fld id="{F0B0AA45-409D-442A-9583-C1DE56245286}" type="slidenum">
              <a:rPr kumimoji="1" lang="ja-JP" altLang="en-US" smtClean="0"/>
              <a:t>5</a:t>
            </a:fld>
            <a:endParaRPr kumimoji="1" lang="ja-JP" altLang="en-US" dirty="0"/>
          </a:p>
        </p:txBody>
      </p:sp>
      <p:sp>
        <p:nvSpPr>
          <p:cNvPr id="3" name="コンテンツ プレースホルダー 2"/>
          <p:cNvSpPr>
            <a:spLocks noGrp="1"/>
          </p:cNvSpPr>
          <p:nvPr>
            <p:ph sz="quarter" idx="1"/>
          </p:nvPr>
        </p:nvSpPr>
        <p:spPr>
          <a:xfrm>
            <a:off x="251520" y="1219200"/>
            <a:ext cx="5672976" cy="4937760"/>
          </a:xfrm>
        </p:spPr>
        <p:txBody>
          <a:bodyPr/>
          <a:lstStyle/>
          <a:p>
            <a:r>
              <a:rPr lang="en-US" altLang="ja-JP" sz="2800" dirty="0" smtClean="0">
                <a:cs typeface="Times New Roman" pitchFamily="18" charset="0"/>
              </a:rPr>
              <a:t>Given input image,</a:t>
            </a:r>
            <a:br>
              <a:rPr lang="en-US" altLang="ja-JP" sz="2800" dirty="0" smtClean="0">
                <a:cs typeface="Times New Roman" pitchFamily="18" charset="0"/>
              </a:rPr>
            </a:br>
            <a:r>
              <a:rPr lang="en-US" altLang="ja-JP" sz="2800" dirty="0" smtClean="0">
                <a:cs typeface="Times New Roman" pitchFamily="18" charset="0"/>
              </a:rPr>
              <a:t>we decompose it </a:t>
            </a:r>
            <a:br>
              <a:rPr lang="en-US" altLang="ja-JP" sz="2800" dirty="0" smtClean="0">
                <a:cs typeface="Times New Roman" pitchFamily="18" charset="0"/>
              </a:rPr>
            </a:br>
            <a:r>
              <a:rPr lang="en-US" altLang="ja-JP" sz="2800" dirty="0" smtClean="0">
                <a:cs typeface="Times New Roman" pitchFamily="18" charset="0"/>
              </a:rPr>
              <a:t>into </a:t>
            </a:r>
            <a:r>
              <a:rPr lang="en-US" altLang="ja-JP" sz="2800" b="1" dirty="0" smtClean="0">
                <a:solidFill>
                  <a:srgbClr val="0070C0"/>
                </a:solidFill>
                <a:cs typeface="Times New Roman" pitchFamily="18" charset="0"/>
              </a:rPr>
              <a:t>3</a:t>
            </a:r>
            <a:r>
              <a:rPr lang="en-US" altLang="ja-JP" sz="2800" dirty="0" smtClean="0">
                <a:cs typeface="Times New Roman" pitchFamily="18" charset="0"/>
              </a:rPr>
              <a:t> components</a:t>
            </a:r>
            <a:endParaRPr lang="en-US" altLang="ja-JP" dirty="0">
              <a:cs typeface="Times New Roman" pitchFamily="18" charset="0"/>
            </a:endParaRPr>
          </a:p>
          <a:p>
            <a:endParaRPr kumimoji="1" lang="ja-JP" altLang="en-US" dirty="0"/>
          </a:p>
        </p:txBody>
      </p:sp>
      <p:sp>
        <p:nvSpPr>
          <p:cNvPr id="15" name="テキスト ボックス 14"/>
          <p:cNvSpPr txBox="1"/>
          <p:nvPr/>
        </p:nvSpPr>
        <p:spPr>
          <a:xfrm>
            <a:off x="3923928" y="2852936"/>
            <a:ext cx="1414170" cy="400110"/>
          </a:xfrm>
          <a:prstGeom prst="rect">
            <a:avLst/>
          </a:prstGeom>
          <a:noFill/>
        </p:spPr>
        <p:txBody>
          <a:bodyPr wrap="none" rtlCol="0">
            <a:spAutoFit/>
          </a:bodyPr>
          <a:lstStyle/>
          <a:p>
            <a:r>
              <a:rPr kumimoji="1" lang="en-US" altLang="ja-JP" sz="2000" dirty="0" smtClean="0">
                <a:cs typeface="Times New Roman" pitchFamily="18" charset="0"/>
              </a:rPr>
              <a:t>Input image</a:t>
            </a:r>
            <a:endParaRPr kumimoji="1" lang="ja-JP" altLang="en-US" sz="2000" dirty="0">
              <a:cs typeface="Times New Roman" pitchFamily="18" charset="0"/>
            </a:endParaRPr>
          </a:p>
        </p:txBody>
      </p:sp>
      <p:sp>
        <p:nvSpPr>
          <p:cNvPr id="6" name="下矢印 5"/>
          <p:cNvSpPr/>
          <p:nvPr/>
        </p:nvSpPr>
        <p:spPr>
          <a:xfrm>
            <a:off x="4067944" y="3221602"/>
            <a:ext cx="1150983" cy="247962"/>
          </a:xfrm>
          <a:prstGeom prst="down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16" name="Picture 2" descr="C:\Users\Yuki Endo\Desktop\evalation_images\1\input.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91880" y="1196752"/>
            <a:ext cx="2254296" cy="1690723"/>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grpSp>
        <p:nvGrpSpPr>
          <p:cNvPr id="10" name="グループ化 9"/>
          <p:cNvGrpSpPr/>
          <p:nvPr/>
        </p:nvGrpSpPr>
        <p:grpSpPr>
          <a:xfrm>
            <a:off x="3014069" y="3573016"/>
            <a:ext cx="3274038" cy="2792392"/>
            <a:chOff x="3014069" y="3573016"/>
            <a:chExt cx="3274038" cy="2792392"/>
          </a:xfrm>
        </p:grpSpPr>
        <p:sp>
          <p:nvSpPr>
            <p:cNvPr id="8" name="正方形/長方形 7"/>
            <p:cNvSpPr/>
            <p:nvPr/>
          </p:nvSpPr>
          <p:spPr>
            <a:xfrm>
              <a:off x="3014069" y="5534411"/>
              <a:ext cx="3274038" cy="830997"/>
            </a:xfrm>
            <a:prstGeom prst="rect">
              <a:avLst/>
            </a:prstGeom>
          </p:spPr>
          <p:txBody>
            <a:bodyPr wrap="none">
              <a:spAutoFit/>
            </a:bodyPr>
            <a:lstStyle/>
            <a:p>
              <a:pPr algn="ctr"/>
              <a:r>
                <a:rPr lang="en-US" altLang="ja-JP" sz="2400" dirty="0" smtClean="0">
                  <a:cs typeface="Times New Roman" pitchFamily="18" charset="0"/>
                </a:rPr>
                <a:t>Transmission component</a:t>
              </a:r>
              <a:br>
                <a:rPr lang="en-US" altLang="ja-JP" sz="2400" dirty="0" smtClean="0">
                  <a:cs typeface="Times New Roman" pitchFamily="18" charset="0"/>
                </a:rPr>
              </a:br>
              <a:r>
                <a:rPr lang="en-US" altLang="ja-JP" sz="2400" dirty="0" smtClean="0">
                  <a:cs typeface="Times New Roman" pitchFamily="18" charset="0"/>
                </a:rPr>
                <a:t>(</a:t>
              </a:r>
              <a:r>
                <a:rPr lang="en-US" altLang="ja-JP" sz="2400" dirty="0" smtClean="0">
                  <a:solidFill>
                    <a:srgbClr val="0070C0"/>
                  </a:solidFill>
                  <a:cs typeface="Times New Roman" pitchFamily="18" charset="0"/>
                </a:rPr>
                <a:t>assumed as uniform</a:t>
              </a:r>
              <a:r>
                <a:rPr lang="en-US" altLang="ja-JP" sz="2400" dirty="0" smtClean="0">
                  <a:cs typeface="Times New Roman" pitchFamily="18" charset="0"/>
                </a:rPr>
                <a:t>)</a:t>
              </a:r>
              <a:endParaRPr lang="ja-JP" altLang="en-US" sz="2400" dirty="0"/>
            </a:p>
          </p:txBody>
        </p:sp>
        <p:pic>
          <p:nvPicPr>
            <p:cNvPr id="17" name="Picture 5" descr="C:\Users\Yuki Endo\Desktop\evalation_images\1\t.bmp"/>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288371" y="3573016"/>
              <a:ext cx="2678026" cy="200852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grpSp>
      <p:grpSp>
        <p:nvGrpSpPr>
          <p:cNvPr id="5" name="グループ化 4"/>
          <p:cNvGrpSpPr/>
          <p:nvPr/>
        </p:nvGrpSpPr>
        <p:grpSpPr>
          <a:xfrm>
            <a:off x="179512" y="3578881"/>
            <a:ext cx="2946640" cy="2423096"/>
            <a:chOff x="179512" y="3578881"/>
            <a:chExt cx="2946640" cy="2423096"/>
          </a:xfrm>
        </p:grpSpPr>
        <p:sp>
          <p:nvSpPr>
            <p:cNvPr id="7" name="正方形/長方形 6"/>
            <p:cNvSpPr/>
            <p:nvPr/>
          </p:nvSpPr>
          <p:spPr>
            <a:xfrm>
              <a:off x="179512" y="5540312"/>
              <a:ext cx="2946640" cy="461665"/>
            </a:xfrm>
            <a:prstGeom prst="rect">
              <a:avLst/>
            </a:prstGeom>
          </p:spPr>
          <p:txBody>
            <a:bodyPr wrap="none">
              <a:spAutoFit/>
            </a:bodyPr>
            <a:lstStyle/>
            <a:p>
              <a:r>
                <a:rPr lang="en-US" altLang="ja-JP" sz="2400" dirty="0" smtClean="0">
                  <a:cs typeface="Times New Roman" pitchFamily="18" charset="0"/>
                </a:rPr>
                <a:t>Reflection component</a:t>
              </a:r>
              <a:endParaRPr lang="ja-JP" altLang="en-US" sz="2400" dirty="0"/>
            </a:p>
          </p:txBody>
        </p:sp>
        <p:pic>
          <p:nvPicPr>
            <p:cNvPr id="19" name="Picture 8" descr="C:\Users\Yuki Endo\Desktop\evalation_images\1\r.bmp"/>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77765" y="3578881"/>
              <a:ext cx="2659252" cy="1994439"/>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grpSp>
      <p:grpSp>
        <p:nvGrpSpPr>
          <p:cNvPr id="11" name="グループ化 10"/>
          <p:cNvGrpSpPr/>
          <p:nvPr/>
        </p:nvGrpSpPr>
        <p:grpSpPr>
          <a:xfrm>
            <a:off x="6182421" y="3587121"/>
            <a:ext cx="2659252" cy="2405856"/>
            <a:chOff x="6182421" y="3587121"/>
            <a:chExt cx="2659252" cy="2405856"/>
          </a:xfrm>
        </p:grpSpPr>
        <p:sp>
          <p:nvSpPr>
            <p:cNvPr id="9" name="正方形/長方形 8"/>
            <p:cNvSpPr/>
            <p:nvPr/>
          </p:nvSpPr>
          <p:spPr>
            <a:xfrm>
              <a:off x="6902501" y="5531312"/>
              <a:ext cx="1168910" cy="461665"/>
            </a:xfrm>
            <a:prstGeom prst="rect">
              <a:avLst/>
            </a:prstGeom>
          </p:spPr>
          <p:txBody>
            <a:bodyPr wrap="none">
              <a:spAutoFit/>
            </a:bodyPr>
            <a:lstStyle/>
            <a:p>
              <a:r>
                <a:rPr lang="en-US" altLang="ja-JP" sz="2400" dirty="0" smtClean="0">
                  <a:cs typeface="Times New Roman" pitchFamily="18" charset="0"/>
                </a:rPr>
                <a:t>α </a:t>
              </a:r>
              <a:r>
                <a:rPr lang="en-US" altLang="ja-JP" sz="2400" dirty="0">
                  <a:cs typeface="Times New Roman" pitchFamily="18" charset="0"/>
                </a:rPr>
                <a:t>m</a:t>
              </a:r>
              <a:r>
                <a:rPr lang="en-US" altLang="ja-JP" sz="2400" dirty="0" smtClean="0">
                  <a:cs typeface="Times New Roman" pitchFamily="18" charset="0"/>
                </a:rPr>
                <a:t>atte</a:t>
              </a:r>
              <a:endParaRPr lang="ja-JP" altLang="en-US" sz="2400" dirty="0"/>
            </a:p>
          </p:txBody>
        </p:sp>
        <p:pic>
          <p:nvPicPr>
            <p:cNvPr id="20" name="Picture 10" descr="C:\Users\Yuki Endo\Desktop\evalation_images\1\a.bmp"/>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182421" y="3587121"/>
              <a:ext cx="2659252" cy="1994439"/>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0935571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cs typeface="Times New Roman" pitchFamily="18" charset="0"/>
              </a:rPr>
              <a:t>Related Work</a:t>
            </a:r>
            <a:endParaRPr kumimoji="1" lang="ja-JP" altLang="en-US" dirty="0"/>
          </a:p>
        </p:txBody>
      </p:sp>
      <p:sp>
        <p:nvSpPr>
          <p:cNvPr id="3" name="スライド番号プレースホルダー 2"/>
          <p:cNvSpPr>
            <a:spLocks noGrp="1"/>
          </p:cNvSpPr>
          <p:nvPr>
            <p:ph type="sldNum" sz="quarter" idx="12"/>
          </p:nvPr>
        </p:nvSpPr>
        <p:spPr/>
        <p:txBody>
          <a:bodyPr/>
          <a:lstStyle/>
          <a:p>
            <a:fld id="{F0B0AA45-409D-442A-9583-C1DE56245286}" type="slidenum">
              <a:rPr kumimoji="1" lang="ja-JP" altLang="en-US" smtClean="0"/>
              <a:pPr/>
              <a:t>6</a:t>
            </a:fld>
            <a:endParaRPr kumimoji="1" lang="ja-JP" altLang="en-US"/>
          </a:p>
        </p:txBody>
      </p:sp>
      <p:sp>
        <p:nvSpPr>
          <p:cNvPr id="4" name="コンテンツ プレースホルダー 3"/>
          <p:cNvSpPr>
            <a:spLocks noGrp="1"/>
          </p:cNvSpPr>
          <p:nvPr>
            <p:ph sz="quarter" idx="1"/>
          </p:nvPr>
        </p:nvSpPr>
        <p:spPr>
          <a:xfrm>
            <a:off x="457200" y="1219200"/>
            <a:ext cx="8686800" cy="4937760"/>
          </a:xfrm>
        </p:spPr>
        <p:txBody>
          <a:bodyPr/>
          <a:lstStyle/>
          <a:p>
            <a:pPr>
              <a:spcAft>
                <a:spcPts val="600"/>
              </a:spcAft>
            </a:pPr>
            <a:r>
              <a:rPr lang="en-US" altLang="ja-JP" sz="2800" i="1" dirty="0">
                <a:cs typeface="Times New Roman" pitchFamily="18" charset="0"/>
              </a:rPr>
              <a:t>Natural image mattings </a:t>
            </a:r>
            <a:r>
              <a:rPr lang="en-US" altLang="ja-JP" sz="2800" dirty="0">
                <a:cs typeface="Times New Roman" pitchFamily="18" charset="0"/>
              </a:rPr>
              <a:t>in survey [</a:t>
            </a:r>
            <a:r>
              <a:rPr lang="en-US" altLang="ja-JP" sz="2800" dirty="0">
                <a:solidFill>
                  <a:srgbClr val="00B050"/>
                </a:solidFill>
                <a:cs typeface="Times New Roman" pitchFamily="18" charset="0"/>
              </a:rPr>
              <a:t>Wang and Cohen 2008</a:t>
            </a:r>
            <a:r>
              <a:rPr lang="en-US" altLang="ja-JP" sz="2800" dirty="0">
                <a:cs typeface="Times New Roman" pitchFamily="18" charset="0"/>
              </a:rPr>
              <a:t>]</a:t>
            </a:r>
          </a:p>
          <a:p>
            <a:pPr lvl="1">
              <a:spcAft>
                <a:spcPts val="600"/>
              </a:spcAft>
            </a:pPr>
            <a:r>
              <a:rPr lang="en-US" altLang="ja-JP" sz="2400" dirty="0">
                <a:cs typeface="Times New Roman" pitchFamily="18" charset="0"/>
              </a:rPr>
              <a:t>extract foreground objects and an α matte from a single image</a:t>
            </a:r>
          </a:p>
          <a:p>
            <a:pPr lvl="1">
              <a:spcAft>
                <a:spcPts val="600"/>
              </a:spcAft>
            </a:pPr>
            <a:r>
              <a:rPr lang="en-US" altLang="ja-JP" sz="2400" dirty="0">
                <a:solidFill>
                  <a:srgbClr val="FF0000"/>
                </a:solidFill>
                <a:cs typeface="Times New Roman" pitchFamily="18" charset="0"/>
              </a:rPr>
              <a:t>not applicable to reflection </a:t>
            </a:r>
            <a:r>
              <a:rPr lang="en-US" altLang="ja-JP" sz="2400" dirty="0" smtClean="0">
                <a:solidFill>
                  <a:srgbClr val="FF0000"/>
                </a:solidFill>
                <a:cs typeface="Times New Roman" pitchFamily="18" charset="0"/>
              </a:rPr>
              <a:t>images</a:t>
            </a:r>
            <a:endParaRPr lang="en-US" altLang="ja-JP" sz="2400" dirty="0">
              <a:solidFill>
                <a:srgbClr val="FF0000"/>
              </a:solidFill>
              <a:cs typeface="Times New Roman" pitchFamily="18" charset="0"/>
            </a:endParaRPr>
          </a:p>
        </p:txBody>
      </p:sp>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2754" y="3063649"/>
            <a:ext cx="2111965" cy="2154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88224" y="3293946"/>
            <a:ext cx="2112806" cy="21446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48019" y="3042012"/>
            <a:ext cx="2067633" cy="2108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テキスト ボックス 7"/>
          <p:cNvSpPr txBox="1"/>
          <p:nvPr/>
        </p:nvSpPr>
        <p:spPr>
          <a:xfrm>
            <a:off x="179512" y="5535918"/>
            <a:ext cx="2890728" cy="461665"/>
          </a:xfrm>
          <a:prstGeom prst="rect">
            <a:avLst/>
          </a:prstGeom>
          <a:noFill/>
        </p:spPr>
        <p:txBody>
          <a:bodyPr wrap="none" rtlCol="0">
            <a:spAutoFit/>
          </a:bodyPr>
          <a:lstStyle/>
          <a:p>
            <a:r>
              <a:rPr kumimoji="1" lang="en-US" altLang="ja-JP" sz="2400" dirty="0" smtClean="0">
                <a:cs typeface="Times New Roman" pitchFamily="18" charset="0"/>
              </a:rPr>
              <a:t>Input image</a:t>
            </a:r>
            <a:r>
              <a:rPr kumimoji="1" lang="ja-JP" altLang="en-US" sz="2400" dirty="0" smtClean="0">
                <a:cs typeface="Times New Roman" pitchFamily="18" charset="0"/>
              </a:rPr>
              <a:t> </a:t>
            </a:r>
            <a:r>
              <a:rPr lang="en-US" altLang="ja-JP" sz="2400" dirty="0" smtClean="0">
                <a:cs typeface="Times New Roman" pitchFamily="18" charset="0"/>
              </a:rPr>
              <a:t>&amp;</a:t>
            </a:r>
            <a:r>
              <a:rPr lang="ja-JP" altLang="en-US" sz="2400" dirty="0" smtClean="0">
                <a:cs typeface="Times New Roman" pitchFamily="18" charset="0"/>
              </a:rPr>
              <a:t> </a:t>
            </a:r>
            <a:r>
              <a:rPr lang="en-US" altLang="ja-JP" sz="2400" i="1" dirty="0" err="1" smtClean="0">
                <a:cs typeface="Times New Roman" pitchFamily="18" charset="0"/>
              </a:rPr>
              <a:t>Trimap</a:t>
            </a:r>
            <a:r>
              <a:rPr kumimoji="1" lang="ja-JP" altLang="en-US" sz="2400" i="1" dirty="0" smtClean="0">
                <a:cs typeface="Times New Roman" pitchFamily="18" charset="0"/>
              </a:rPr>
              <a:t> </a:t>
            </a:r>
            <a:endParaRPr kumimoji="1" lang="ja-JP" altLang="en-US" sz="2400" i="1" dirty="0">
              <a:cs typeface="Times New Roman" pitchFamily="18" charset="0"/>
            </a:endParaRPr>
          </a:p>
        </p:txBody>
      </p:sp>
      <p:sp>
        <p:nvSpPr>
          <p:cNvPr id="9" name="正方形/長方形 8"/>
          <p:cNvSpPr/>
          <p:nvPr/>
        </p:nvSpPr>
        <p:spPr>
          <a:xfrm>
            <a:off x="3203848" y="5517232"/>
            <a:ext cx="2895678" cy="830997"/>
          </a:xfrm>
          <a:prstGeom prst="rect">
            <a:avLst/>
          </a:prstGeom>
        </p:spPr>
        <p:txBody>
          <a:bodyPr wrap="square">
            <a:spAutoFit/>
          </a:bodyPr>
          <a:lstStyle/>
          <a:p>
            <a:pPr algn="ctr"/>
            <a:r>
              <a:rPr lang="en-US" altLang="ja-JP" sz="2400" dirty="0" smtClean="0">
                <a:cs typeface="Times New Roman" pitchFamily="18" charset="0"/>
              </a:rPr>
              <a:t>Foreground objects </a:t>
            </a:r>
            <a:br>
              <a:rPr lang="en-US" altLang="ja-JP" sz="2400" dirty="0" smtClean="0">
                <a:cs typeface="Times New Roman" pitchFamily="18" charset="0"/>
              </a:rPr>
            </a:br>
            <a:r>
              <a:rPr lang="en-US" altLang="ja-JP" sz="2400" dirty="0" smtClean="0">
                <a:cs typeface="Times New Roman" pitchFamily="18" charset="0"/>
              </a:rPr>
              <a:t>&amp; α matte</a:t>
            </a:r>
            <a:r>
              <a:rPr lang="ja-JP" altLang="en-US" sz="2400" dirty="0" smtClean="0">
                <a:cs typeface="Times New Roman" pitchFamily="18" charset="0"/>
              </a:rPr>
              <a:t> </a:t>
            </a:r>
            <a:endParaRPr lang="ja-JP" altLang="en-US" sz="2400" dirty="0">
              <a:cs typeface="Times New Roman" pitchFamily="18" charset="0"/>
            </a:endParaRPr>
          </a:p>
        </p:txBody>
      </p:sp>
      <p:sp>
        <p:nvSpPr>
          <p:cNvPr id="10" name="テキスト ボックス 9"/>
          <p:cNvSpPr txBox="1"/>
          <p:nvPr/>
        </p:nvSpPr>
        <p:spPr>
          <a:xfrm>
            <a:off x="6388266" y="5532652"/>
            <a:ext cx="2360198" cy="461665"/>
          </a:xfrm>
          <a:prstGeom prst="rect">
            <a:avLst/>
          </a:prstGeom>
          <a:noFill/>
        </p:spPr>
        <p:txBody>
          <a:bodyPr wrap="none" rtlCol="0">
            <a:spAutoFit/>
          </a:bodyPr>
          <a:lstStyle/>
          <a:p>
            <a:r>
              <a:rPr kumimoji="1" lang="en-US" altLang="ja-JP" sz="2400" dirty="0" smtClean="0">
                <a:cs typeface="Times New Roman" pitchFamily="18" charset="0"/>
              </a:rPr>
              <a:t>Composite result</a:t>
            </a:r>
            <a:endParaRPr kumimoji="1" lang="ja-JP" altLang="en-US" sz="2400" dirty="0">
              <a:cs typeface="Times New Roman" pitchFamily="18" charset="0"/>
            </a:endParaRPr>
          </a:p>
        </p:txBody>
      </p:sp>
      <p:pic>
        <p:nvPicPr>
          <p:cNvPr id="11" name="Picture 2" descr="C:\Users\endo\Desktop\無題.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2146" y="3486557"/>
            <a:ext cx="1981662" cy="2022311"/>
          </a:xfrm>
          <a:prstGeom prst="rect">
            <a:avLst/>
          </a:prstGeom>
          <a:noFill/>
          <a:extLst>
            <a:ext uri="{909E8E84-426E-40DD-AFC4-6F175D3DCCD1}">
              <a14:hiddenFill xmlns:a14="http://schemas.microsoft.com/office/drawing/2010/main">
                <a:solidFill>
                  <a:srgbClr val="FFFFFF"/>
                </a:solidFill>
              </a14:hiddenFill>
            </a:ext>
          </a:extLst>
        </p:spPr>
      </p:pic>
      <p:sp>
        <p:nvSpPr>
          <p:cNvPr id="12" name="右矢印 11"/>
          <p:cNvSpPr/>
          <p:nvPr/>
        </p:nvSpPr>
        <p:spPr>
          <a:xfrm>
            <a:off x="2987824" y="4065937"/>
            <a:ext cx="266799" cy="763908"/>
          </a:xfrm>
          <a:prstGeom prst="right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3" name="右矢印 12"/>
          <p:cNvSpPr/>
          <p:nvPr/>
        </p:nvSpPr>
        <p:spPr>
          <a:xfrm>
            <a:off x="6084168" y="4065937"/>
            <a:ext cx="304098" cy="763908"/>
          </a:xfrm>
          <a:prstGeom prst="right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14" name="Picture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29588" y="3476205"/>
            <a:ext cx="2010564" cy="20410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8334692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en-US" altLang="ja-JP" dirty="0">
                <a:cs typeface="Times New Roman" pitchFamily="18" charset="0"/>
              </a:rPr>
              <a:t>Related </a:t>
            </a:r>
            <a:r>
              <a:rPr lang="en-US" altLang="ja-JP" dirty="0" smtClean="0">
                <a:cs typeface="Times New Roman" pitchFamily="18" charset="0"/>
              </a:rPr>
              <a:t>Work</a:t>
            </a:r>
            <a:endParaRPr kumimoji="1" lang="ja-JP" altLang="en-US" dirty="0"/>
          </a:p>
        </p:txBody>
      </p:sp>
      <p:sp>
        <p:nvSpPr>
          <p:cNvPr id="3" name="スライド番号プレースホルダー 2"/>
          <p:cNvSpPr>
            <a:spLocks noGrp="1"/>
          </p:cNvSpPr>
          <p:nvPr>
            <p:ph type="sldNum" sz="quarter" idx="12"/>
          </p:nvPr>
        </p:nvSpPr>
        <p:spPr/>
        <p:txBody>
          <a:bodyPr/>
          <a:lstStyle/>
          <a:p>
            <a:fld id="{F0B0AA45-409D-442A-9583-C1DE56245286}" type="slidenum">
              <a:rPr kumimoji="1" lang="ja-JP" altLang="en-US" smtClean="0"/>
              <a:pPr/>
              <a:t>7</a:t>
            </a:fld>
            <a:endParaRPr kumimoji="1" lang="ja-JP" altLang="en-US"/>
          </a:p>
        </p:txBody>
      </p:sp>
      <p:sp>
        <p:nvSpPr>
          <p:cNvPr id="4" name="コンテンツ プレースホルダー 3"/>
          <p:cNvSpPr>
            <a:spLocks noGrp="1"/>
          </p:cNvSpPr>
          <p:nvPr>
            <p:ph sz="quarter" idx="1"/>
          </p:nvPr>
        </p:nvSpPr>
        <p:spPr/>
        <p:txBody>
          <a:bodyPr/>
          <a:lstStyle/>
          <a:p>
            <a:pPr>
              <a:spcBef>
                <a:spcPts val="200"/>
              </a:spcBef>
              <a:spcAft>
                <a:spcPts val="600"/>
              </a:spcAft>
            </a:pPr>
            <a:r>
              <a:rPr lang="en-US" altLang="ja-JP" sz="2800" dirty="0" smtClean="0">
                <a:cs typeface="Times New Roman" pitchFamily="18" charset="0"/>
              </a:rPr>
              <a:t>Single-image matting </a:t>
            </a:r>
            <a:r>
              <a:rPr lang="en-US" altLang="ja-JP" sz="2800" dirty="0">
                <a:cs typeface="Times New Roman" pitchFamily="18" charset="0"/>
              </a:rPr>
              <a:t>methods for optical phenomena</a:t>
            </a:r>
          </a:p>
          <a:p>
            <a:pPr lvl="1">
              <a:spcBef>
                <a:spcPts val="200"/>
              </a:spcBef>
              <a:spcAft>
                <a:spcPts val="600"/>
              </a:spcAft>
            </a:pPr>
            <a:r>
              <a:rPr lang="en-US" altLang="ja-JP" sz="2400" dirty="0">
                <a:cs typeface="Times New Roman" pitchFamily="18" charset="0"/>
              </a:rPr>
              <a:t>Shadow</a:t>
            </a:r>
            <a:r>
              <a:rPr lang="ja-JP" altLang="en-US" sz="2400" dirty="0">
                <a:cs typeface="Times New Roman" pitchFamily="18" charset="0"/>
              </a:rPr>
              <a:t> </a:t>
            </a:r>
            <a:r>
              <a:rPr lang="en-US" altLang="ja-JP" sz="2400" dirty="0">
                <a:cs typeface="Times New Roman" pitchFamily="18" charset="0"/>
              </a:rPr>
              <a:t>[</a:t>
            </a:r>
            <a:r>
              <a:rPr lang="en-US" altLang="ja-JP" sz="2400" dirty="0">
                <a:solidFill>
                  <a:srgbClr val="00B050"/>
                </a:solidFill>
                <a:cs typeface="Times New Roman" pitchFamily="18" charset="0"/>
              </a:rPr>
              <a:t>Wu et</a:t>
            </a:r>
            <a:r>
              <a:rPr lang="ja-JP" altLang="en-US" sz="2400" dirty="0">
                <a:solidFill>
                  <a:srgbClr val="00B050"/>
                </a:solidFill>
                <a:cs typeface="Times New Roman" pitchFamily="18" charset="0"/>
              </a:rPr>
              <a:t> </a:t>
            </a:r>
            <a:r>
              <a:rPr lang="en-US" altLang="ja-JP" sz="2400" dirty="0">
                <a:solidFill>
                  <a:srgbClr val="00B050"/>
                </a:solidFill>
                <a:cs typeface="Times New Roman" pitchFamily="18" charset="0"/>
              </a:rPr>
              <a:t>al. 2007</a:t>
            </a:r>
            <a:r>
              <a:rPr lang="en-US" altLang="ja-JP" sz="2400" dirty="0">
                <a:cs typeface="Times New Roman" pitchFamily="18" charset="0"/>
              </a:rPr>
              <a:t>] </a:t>
            </a:r>
          </a:p>
          <a:p>
            <a:pPr lvl="1">
              <a:spcBef>
                <a:spcPts val="0"/>
              </a:spcBef>
              <a:spcAft>
                <a:spcPts val="600"/>
              </a:spcAft>
            </a:pPr>
            <a:r>
              <a:rPr lang="en-US" altLang="ja-JP" sz="2400" dirty="0">
                <a:cs typeface="Times New Roman" pitchFamily="18" charset="0"/>
              </a:rPr>
              <a:t>Haze</a:t>
            </a:r>
            <a:r>
              <a:rPr lang="ja-JP" altLang="en-US" sz="2400" dirty="0">
                <a:cs typeface="Times New Roman" pitchFamily="18" charset="0"/>
              </a:rPr>
              <a:t> </a:t>
            </a:r>
            <a:r>
              <a:rPr lang="en-US" altLang="ja-JP" sz="2400" dirty="0">
                <a:cs typeface="Times New Roman" pitchFamily="18" charset="0"/>
              </a:rPr>
              <a:t>[</a:t>
            </a:r>
            <a:r>
              <a:rPr lang="en-US" altLang="ja-JP" sz="2400" dirty="0" err="1">
                <a:solidFill>
                  <a:srgbClr val="00B050"/>
                </a:solidFill>
                <a:cs typeface="Times New Roman" pitchFamily="18" charset="0"/>
              </a:rPr>
              <a:t>Fattal</a:t>
            </a:r>
            <a:r>
              <a:rPr lang="en-US" altLang="ja-JP" sz="2400" dirty="0">
                <a:solidFill>
                  <a:srgbClr val="00B050"/>
                </a:solidFill>
                <a:cs typeface="Times New Roman" pitchFamily="18" charset="0"/>
              </a:rPr>
              <a:t> 2008, He et al. 2009</a:t>
            </a:r>
            <a:r>
              <a:rPr lang="en-US" altLang="ja-JP" sz="2400" dirty="0" smtClean="0">
                <a:cs typeface="Times New Roman" pitchFamily="18" charset="0"/>
              </a:rPr>
              <a:t>]</a:t>
            </a:r>
            <a:endParaRPr lang="ja-JP" altLang="en-US" dirty="0">
              <a:cs typeface="Times New Roman" pitchFamily="18" charset="0"/>
            </a:endParaRP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536" y="2708920"/>
            <a:ext cx="4050804" cy="3226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テキスト ボックス 5"/>
          <p:cNvSpPr txBox="1"/>
          <p:nvPr/>
        </p:nvSpPr>
        <p:spPr>
          <a:xfrm>
            <a:off x="251520" y="5919663"/>
            <a:ext cx="4248472" cy="400110"/>
          </a:xfrm>
          <a:prstGeom prst="rect">
            <a:avLst/>
          </a:prstGeom>
          <a:noFill/>
        </p:spPr>
        <p:txBody>
          <a:bodyPr wrap="square" rtlCol="0">
            <a:spAutoFit/>
          </a:bodyPr>
          <a:lstStyle/>
          <a:p>
            <a:pPr marL="0" lvl="1"/>
            <a:r>
              <a:rPr kumimoji="1" lang="en-US" altLang="ja-JP" sz="2000" i="1" dirty="0" smtClean="0">
                <a:cs typeface="Times New Roman" pitchFamily="18" charset="0"/>
              </a:rPr>
              <a:t>Natural shadow matting </a:t>
            </a:r>
            <a:r>
              <a:rPr lang="en-US" altLang="ja-JP" sz="2000" dirty="0">
                <a:cs typeface="Times New Roman" pitchFamily="18" charset="0"/>
              </a:rPr>
              <a:t>[</a:t>
            </a:r>
            <a:r>
              <a:rPr lang="en-US" altLang="ja-JP" sz="2000" dirty="0">
                <a:solidFill>
                  <a:srgbClr val="00B050"/>
                </a:solidFill>
                <a:cs typeface="Times New Roman" pitchFamily="18" charset="0"/>
              </a:rPr>
              <a:t>Wu et</a:t>
            </a:r>
            <a:r>
              <a:rPr lang="ja-JP" altLang="en-US" sz="2000" dirty="0">
                <a:solidFill>
                  <a:srgbClr val="00B050"/>
                </a:solidFill>
                <a:cs typeface="Times New Roman" pitchFamily="18" charset="0"/>
              </a:rPr>
              <a:t> </a:t>
            </a:r>
            <a:r>
              <a:rPr lang="en-US" altLang="ja-JP" sz="2000" dirty="0">
                <a:solidFill>
                  <a:srgbClr val="00B050"/>
                </a:solidFill>
                <a:cs typeface="Times New Roman" pitchFamily="18" charset="0"/>
              </a:rPr>
              <a:t>al. 2007</a:t>
            </a:r>
            <a:r>
              <a:rPr lang="en-US" altLang="ja-JP" sz="2000" dirty="0">
                <a:cs typeface="Times New Roman" pitchFamily="18" charset="0"/>
              </a:rPr>
              <a:t>] </a:t>
            </a:r>
          </a:p>
        </p:txBody>
      </p:sp>
      <p:pic>
        <p:nvPicPr>
          <p:cNvPr id="2052" name="Picture 4" descr="http://www.cs.huji.ac.il/~raananf/projects/defog/house-input.bmp"/>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44008" y="2708920"/>
            <a:ext cx="2634152" cy="268791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www.cs.huji.ac.il/~raananf/projects/defog/house-output.bmp"/>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06350" y="3212976"/>
            <a:ext cx="2634152" cy="2687910"/>
          </a:xfrm>
          <a:prstGeom prst="rect">
            <a:avLst/>
          </a:prstGeom>
          <a:noFill/>
          <a:extLst>
            <a:ext uri="{909E8E84-426E-40DD-AFC4-6F175D3DCCD1}">
              <a14:hiddenFill xmlns:a14="http://schemas.microsoft.com/office/drawing/2010/main">
                <a:solidFill>
                  <a:srgbClr val="FFFFFF"/>
                </a:solidFill>
              </a14:hiddenFill>
            </a:ext>
          </a:extLst>
        </p:spPr>
      </p:pic>
      <p:sp>
        <p:nvSpPr>
          <p:cNvPr id="9" name="テキスト ボックス 8"/>
          <p:cNvSpPr txBox="1"/>
          <p:nvPr/>
        </p:nvSpPr>
        <p:spPr>
          <a:xfrm>
            <a:off x="4932040" y="5919663"/>
            <a:ext cx="3816424" cy="400110"/>
          </a:xfrm>
          <a:prstGeom prst="rect">
            <a:avLst/>
          </a:prstGeom>
          <a:noFill/>
        </p:spPr>
        <p:txBody>
          <a:bodyPr wrap="square" rtlCol="0">
            <a:spAutoFit/>
          </a:bodyPr>
          <a:lstStyle/>
          <a:p>
            <a:pPr marL="0" lvl="1"/>
            <a:r>
              <a:rPr lang="en-US" altLang="ja-JP" sz="2000" i="1" dirty="0">
                <a:cs typeface="Times New Roman" pitchFamily="18" charset="0"/>
              </a:rPr>
              <a:t>S</a:t>
            </a:r>
            <a:r>
              <a:rPr kumimoji="1" lang="en-US" altLang="ja-JP" sz="2000" i="1" dirty="0" smtClean="0">
                <a:cs typeface="Times New Roman" pitchFamily="18" charset="0"/>
              </a:rPr>
              <a:t>ingle Image </a:t>
            </a:r>
            <a:r>
              <a:rPr kumimoji="1" lang="en-US" altLang="ja-JP" sz="2000" i="1" dirty="0" err="1" smtClean="0">
                <a:cs typeface="Times New Roman" pitchFamily="18" charset="0"/>
              </a:rPr>
              <a:t>Dehazing</a:t>
            </a:r>
            <a:r>
              <a:rPr kumimoji="1" lang="en-US" altLang="ja-JP" sz="2000" i="1" dirty="0" smtClean="0">
                <a:cs typeface="Times New Roman" pitchFamily="18" charset="0"/>
              </a:rPr>
              <a:t> </a:t>
            </a:r>
            <a:r>
              <a:rPr lang="en-US" altLang="ja-JP" sz="2000" dirty="0" smtClean="0">
                <a:cs typeface="Times New Roman" pitchFamily="18" charset="0"/>
              </a:rPr>
              <a:t>[</a:t>
            </a:r>
            <a:r>
              <a:rPr lang="en-US" altLang="ja-JP" sz="2000" dirty="0" err="1" smtClean="0">
                <a:solidFill>
                  <a:srgbClr val="00B050"/>
                </a:solidFill>
                <a:cs typeface="Times New Roman" pitchFamily="18" charset="0"/>
              </a:rPr>
              <a:t>Fattal</a:t>
            </a:r>
            <a:r>
              <a:rPr lang="en-US" altLang="ja-JP" sz="2000" dirty="0" smtClean="0">
                <a:solidFill>
                  <a:srgbClr val="00B050"/>
                </a:solidFill>
                <a:cs typeface="Times New Roman" pitchFamily="18" charset="0"/>
              </a:rPr>
              <a:t> 2008</a:t>
            </a:r>
            <a:r>
              <a:rPr lang="en-US" altLang="ja-JP" sz="2000" dirty="0" smtClean="0">
                <a:cs typeface="Times New Roman" pitchFamily="18" charset="0"/>
              </a:rPr>
              <a:t>] </a:t>
            </a:r>
            <a:endParaRPr lang="en-US" altLang="ja-JP" sz="2000" dirty="0">
              <a:cs typeface="Times New Roman" pitchFamily="18" charset="0"/>
            </a:endParaRPr>
          </a:p>
        </p:txBody>
      </p:sp>
      <p:pic>
        <p:nvPicPr>
          <p:cNvPr id="2056" name="Picture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20939" y="4365104"/>
            <a:ext cx="2007046" cy="14985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2931599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en-US" altLang="ja-JP" dirty="0">
                <a:cs typeface="Times New Roman" pitchFamily="18" charset="0"/>
              </a:rPr>
              <a:t>Related </a:t>
            </a:r>
            <a:r>
              <a:rPr lang="en-US" altLang="ja-JP" dirty="0" smtClean="0">
                <a:cs typeface="Times New Roman" pitchFamily="18" charset="0"/>
              </a:rPr>
              <a:t>Work</a:t>
            </a:r>
            <a:endParaRPr kumimoji="1" lang="ja-JP" altLang="en-US" dirty="0"/>
          </a:p>
        </p:txBody>
      </p:sp>
      <p:sp>
        <p:nvSpPr>
          <p:cNvPr id="3" name="スライド番号プレースホルダー 2"/>
          <p:cNvSpPr>
            <a:spLocks noGrp="1"/>
          </p:cNvSpPr>
          <p:nvPr>
            <p:ph type="sldNum" sz="quarter" idx="12"/>
          </p:nvPr>
        </p:nvSpPr>
        <p:spPr/>
        <p:txBody>
          <a:bodyPr/>
          <a:lstStyle/>
          <a:p>
            <a:fld id="{F0B0AA45-409D-442A-9583-C1DE56245286}" type="slidenum">
              <a:rPr kumimoji="1" lang="ja-JP" altLang="en-US" smtClean="0"/>
              <a:pPr/>
              <a:t>8</a:t>
            </a:fld>
            <a:endParaRPr kumimoji="1" lang="ja-JP" altLang="en-US"/>
          </a:p>
        </p:txBody>
      </p:sp>
      <p:sp>
        <p:nvSpPr>
          <p:cNvPr id="4" name="コンテンツ プレースホルダー 3"/>
          <p:cNvSpPr>
            <a:spLocks noGrp="1"/>
          </p:cNvSpPr>
          <p:nvPr>
            <p:ph sz="quarter" idx="1"/>
          </p:nvPr>
        </p:nvSpPr>
        <p:spPr/>
        <p:txBody>
          <a:bodyPr/>
          <a:lstStyle/>
          <a:p>
            <a:pPr>
              <a:spcBef>
                <a:spcPts val="0"/>
              </a:spcBef>
              <a:spcAft>
                <a:spcPts val="600"/>
              </a:spcAft>
            </a:pPr>
            <a:r>
              <a:rPr lang="en-US" altLang="ja-JP" sz="2800" dirty="0" smtClean="0">
                <a:cs typeface="Times New Roman" pitchFamily="18" charset="0"/>
              </a:rPr>
              <a:t>Refraction matting for a glass </a:t>
            </a:r>
            <a:r>
              <a:rPr lang="en-US" altLang="ja-JP" sz="2800" dirty="0">
                <a:cs typeface="Times New Roman" pitchFamily="18" charset="0"/>
              </a:rPr>
              <a:t>[</a:t>
            </a:r>
            <a:r>
              <a:rPr lang="en-US" altLang="ja-JP" sz="2800" dirty="0" err="1">
                <a:solidFill>
                  <a:srgbClr val="00B050"/>
                </a:solidFill>
                <a:cs typeface="Times New Roman" pitchFamily="18" charset="0"/>
              </a:rPr>
              <a:t>Yeung</a:t>
            </a:r>
            <a:r>
              <a:rPr lang="en-US" altLang="ja-JP" sz="2800" dirty="0">
                <a:solidFill>
                  <a:srgbClr val="00B050"/>
                </a:solidFill>
                <a:cs typeface="Times New Roman" pitchFamily="18" charset="0"/>
              </a:rPr>
              <a:t> et al. 2011</a:t>
            </a:r>
            <a:r>
              <a:rPr lang="en-US" altLang="ja-JP" sz="2800" dirty="0">
                <a:cs typeface="Times New Roman" pitchFamily="18" charset="0"/>
              </a:rPr>
              <a:t>]</a:t>
            </a:r>
            <a:endParaRPr lang="en-US" altLang="ja-JP" dirty="0">
              <a:cs typeface="Times New Roman" pitchFamily="18" charset="0"/>
            </a:endParaRPr>
          </a:p>
          <a:p>
            <a:pPr lvl="1">
              <a:spcBef>
                <a:spcPts val="200"/>
              </a:spcBef>
            </a:pPr>
            <a:r>
              <a:rPr lang="en-US" altLang="ja-JP" sz="2400" dirty="0">
                <a:solidFill>
                  <a:srgbClr val="FF0000"/>
                </a:solidFill>
                <a:cs typeface="Times New Roman" pitchFamily="18" charset="0"/>
              </a:rPr>
              <a:t>The reflection component is limited to white highlights</a:t>
            </a:r>
          </a:p>
          <a:p>
            <a:pPr lvl="1">
              <a:spcBef>
                <a:spcPts val="200"/>
              </a:spcBef>
            </a:pPr>
            <a:r>
              <a:rPr lang="en-US" altLang="ja-JP" sz="2400" dirty="0">
                <a:solidFill>
                  <a:srgbClr val="FF0000"/>
                </a:solidFill>
                <a:cs typeface="Times New Roman" pitchFamily="18" charset="0"/>
              </a:rPr>
              <a:t>Manual specification of small-scale warping caused by </a:t>
            </a:r>
            <a:br>
              <a:rPr lang="en-US" altLang="ja-JP" sz="2400" dirty="0">
                <a:solidFill>
                  <a:srgbClr val="FF0000"/>
                </a:solidFill>
                <a:cs typeface="Times New Roman" pitchFamily="18" charset="0"/>
              </a:rPr>
            </a:br>
            <a:r>
              <a:rPr lang="en-US" altLang="ja-JP" sz="2400" dirty="0">
                <a:solidFill>
                  <a:srgbClr val="FF0000"/>
                </a:solidFill>
                <a:cs typeface="Times New Roman" pitchFamily="18" charset="0"/>
              </a:rPr>
              <a:t>a reflection surface is </a:t>
            </a:r>
            <a:r>
              <a:rPr lang="en-US" altLang="ja-JP" sz="2400" dirty="0" smtClean="0">
                <a:solidFill>
                  <a:srgbClr val="FF0000"/>
                </a:solidFill>
                <a:cs typeface="Times New Roman" pitchFamily="18" charset="0"/>
              </a:rPr>
              <a:t>impractical</a:t>
            </a:r>
            <a:endParaRPr lang="en-US" altLang="ja-JP" sz="2400" dirty="0">
              <a:solidFill>
                <a:srgbClr val="FF0000"/>
              </a:solidFill>
              <a:cs typeface="Times New Roman" pitchFamily="18" charset="0"/>
            </a:endParaRPr>
          </a:p>
        </p:txBody>
      </p:sp>
      <p:pic>
        <p:nvPicPr>
          <p:cNvPr id="5"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3186" y="3973924"/>
            <a:ext cx="1546336" cy="10223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grpSp>
        <p:nvGrpSpPr>
          <p:cNvPr id="6" name="Group 18"/>
          <p:cNvGrpSpPr>
            <a:grpSpLocks/>
          </p:cNvGrpSpPr>
          <p:nvPr/>
        </p:nvGrpSpPr>
        <p:grpSpPr bwMode="auto">
          <a:xfrm>
            <a:off x="2141877" y="3351506"/>
            <a:ext cx="1434480" cy="2282064"/>
            <a:chOff x="0" y="0"/>
            <a:chExt cx="1296" cy="2016"/>
          </a:xfrm>
        </p:grpSpPr>
        <p:pic>
          <p:nvPicPr>
            <p:cNvPr id="7" name="Picture 1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1159"/>
              <a:ext cx="1296" cy="8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8" name="Picture 16"/>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0" y="0"/>
              <a:ext cx="1296" cy="8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9" name="Picture 1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4" y="880"/>
              <a:ext cx="256"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grpSp>
      <p:grpSp>
        <p:nvGrpSpPr>
          <p:cNvPr id="10" name="Group 22"/>
          <p:cNvGrpSpPr>
            <a:grpSpLocks/>
          </p:cNvGrpSpPr>
          <p:nvPr/>
        </p:nvGrpSpPr>
        <p:grpSpPr bwMode="auto">
          <a:xfrm>
            <a:off x="3748968" y="3351506"/>
            <a:ext cx="1475656" cy="2259316"/>
            <a:chOff x="0" y="0"/>
            <a:chExt cx="1296" cy="2112"/>
          </a:xfrm>
        </p:grpSpPr>
        <p:pic>
          <p:nvPicPr>
            <p:cNvPr id="11" name="Picture 19"/>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0" y="1255"/>
              <a:ext cx="1296" cy="8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2" name="Picture 20"/>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0" y="0"/>
              <a:ext cx="1296" cy="8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3" name="Picture 2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68" y="895"/>
              <a:ext cx="256" cy="3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grpSp>
      <p:grpSp>
        <p:nvGrpSpPr>
          <p:cNvPr id="14" name="Group 26"/>
          <p:cNvGrpSpPr>
            <a:grpSpLocks/>
          </p:cNvGrpSpPr>
          <p:nvPr/>
        </p:nvGrpSpPr>
        <p:grpSpPr bwMode="auto">
          <a:xfrm>
            <a:off x="5385522" y="3340240"/>
            <a:ext cx="1538688" cy="2282064"/>
            <a:chOff x="0" y="0"/>
            <a:chExt cx="1296" cy="2112"/>
          </a:xfrm>
        </p:grpSpPr>
        <p:pic>
          <p:nvPicPr>
            <p:cNvPr id="15" name="Picture 23"/>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0" y="1255"/>
              <a:ext cx="1296" cy="8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6" name="Picture 24"/>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0" y="0"/>
              <a:ext cx="1296" cy="8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7" name="Picture 25"/>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28" y="848"/>
              <a:ext cx="320" cy="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grpSp>
      <p:pic>
        <p:nvPicPr>
          <p:cNvPr id="18" name="Picture 7"/>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7284108" y="3988897"/>
            <a:ext cx="1615640" cy="1067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9" name="テキスト ボックス 18"/>
          <p:cNvSpPr txBox="1"/>
          <p:nvPr/>
        </p:nvSpPr>
        <p:spPr>
          <a:xfrm>
            <a:off x="3635896" y="4200215"/>
            <a:ext cx="1715213" cy="400110"/>
          </a:xfrm>
          <a:prstGeom prst="rect">
            <a:avLst/>
          </a:prstGeom>
          <a:noFill/>
        </p:spPr>
        <p:txBody>
          <a:bodyPr wrap="none" rtlCol="0">
            <a:spAutoFit/>
          </a:bodyPr>
          <a:lstStyle/>
          <a:p>
            <a:r>
              <a:rPr lang="en-US" altLang="ja-JP" sz="2000" dirty="0" smtClean="0">
                <a:cs typeface="Times New Roman" pitchFamily="18" charset="0"/>
              </a:rPr>
              <a:t>Matting results</a:t>
            </a:r>
            <a:endParaRPr kumimoji="1" lang="ja-JP" altLang="en-US" sz="2000" dirty="0">
              <a:cs typeface="Times New Roman" pitchFamily="18" charset="0"/>
            </a:endParaRPr>
          </a:p>
        </p:txBody>
      </p:sp>
      <p:sp>
        <p:nvSpPr>
          <p:cNvPr id="20" name="テキスト ボックス 19"/>
          <p:cNvSpPr txBox="1"/>
          <p:nvPr/>
        </p:nvSpPr>
        <p:spPr>
          <a:xfrm>
            <a:off x="306836" y="4959010"/>
            <a:ext cx="1414170" cy="400110"/>
          </a:xfrm>
          <a:prstGeom prst="rect">
            <a:avLst/>
          </a:prstGeom>
          <a:noFill/>
        </p:spPr>
        <p:txBody>
          <a:bodyPr wrap="none" rtlCol="0">
            <a:spAutoFit/>
          </a:bodyPr>
          <a:lstStyle/>
          <a:p>
            <a:r>
              <a:rPr kumimoji="1" lang="en-US" altLang="ja-JP" sz="2000" dirty="0" smtClean="0">
                <a:cs typeface="Times New Roman" pitchFamily="18" charset="0"/>
              </a:rPr>
              <a:t>Input image</a:t>
            </a:r>
            <a:endParaRPr kumimoji="1" lang="ja-JP" altLang="en-US" sz="2000" dirty="0">
              <a:cs typeface="Times New Roman" pitchFamily="18" charset="0"/>
            </a:endParaRPr>
          </a:p>
        </p:txBody>
      </p:sp>
      <p:sp>
        <p:nvSpPr>
          <p:cNvPr id="21" name="テキスト ボックス 20"/>
          <p:cNvSpPr txBox="1"/>
          <p:nvPr/>
        </p:nvSpPr>
        <p:spPr>
          <a:xfrm>
            <a:off x="7125821" y="5001302"/>
            <a:ext cx="1995739" cy="400110"/>
          </a:xfrm>
          <a:prstGeom prst="rect">
            <a:avLst/>
          </a:prstGeom>
          <a:noFill/>
        </p:spPr>
        <p:txBody>
          <a:bodyPr wrap="none" rtlCol="0">
            <a:spAutoFit/>
          </a:bodyPr>
          <a:lstStyle/>
          <a:p>
            <a:r>
              <a:rPr kumimoji="1" lang="en-US" altLang="ja-JP" sz="2000" dirty="0" smtClean="0">
                <a:cs typeface="Times New Roman" pitchFamily="18" charset="0"/>
              </a:rPr>
              <a:t>Composite result</a:t>
            </a:r>
            <a:endParaRPr kumimoji="1" lang="ja-JP" altLang="en-US" sz="2000" dirty="0">
              <a:cs typeface="Times New Roman" pitchFamily="18" charset="0"/>
            </a:endParaRPr>
          </a:p>
        </p:txBody>
      </p:sp>
      <p:sp>
        <p:nvSpPr>
          <p:cNvPr id="22" name="テキスト ボックス 21"/>
          <p:cNvSpPr txBox="1"/>
          <p:nvPr/>
        </p:nvSpPr>
        <p:spPr>
          <a:xfrm>
            <a:off x="3697215" y="5549170"/>
            <a:ext cx="1646605" cy="400110"/>
          </a:xfrm>
          <a:prstGeom prst="rect">
            <a:avLst/>
          </a:prstGeom>
          <a:noFill/>
        </p:spPr>
        <p:txBody>
          <a:bodyPr wrap="none" rtlCol="0">
            <a:spAutoFit/>
          </a:bodyPr>
          <a:lstStyle/>
          <a:p>
            <a:r>
              <a:rPr kumimoji="1" lang="en-US" altLang="ja-JP" sz="2000" dirty="0" smtClean="0">
                <a:cs typeface="Times New Roman" pitchFamily="18" charset="0"/>
              </a:rPr>
              <a:t>User markups</a:t>
            </a:r>
            <a:endParaRPr kumimoji="1" lang="ja-JP" altLang="en-US" sz="2000" dirty="0">
              <a:cs typeface="Times New Roman" pitchFamily="18" charset="0"/>
            </a:endParaRPr>
          </a:p>
        </p:txBody>
      </p:sp>
      <p:sp>
        <p:nvSpPr>
          <p:cNvPr id="23" name="右矢印 22"/>
          <p:cNvSpPr/>
          <p:nvPr/>
        </p:nvSpPr>
        <p:spPr>
          <a:xfrm>
            <a:off x="1888395" y="4256523"/>
            <a:ext cx="144016" cy="434517"/>
          </a:xfrm>
          <a:prstGeom prst="right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右矢印 23"/>
          <p:cNvSpPr/>
          <p:nvPr/>
        </p:nvSpPr>
        <p:spPr>
          <a:xfrm>
            <a:off x="7053813" y="4241088"/>
            <a:ext cx="144016" cy="434517"/>
          </a:xfrm>
          <a:prstGeom prst="right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97558402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smtClean="0"/>
              <a:t>Our Objective </a:t>
            </a:r>
            <a:r>
              <a:rPr lang="en-US" altLang="ja-JP" dirty="0"/>
              <a:t>Optical Phenomenon</a:t>
            </a:r>
            <a:endParaRPr kumimoji="1" lang="ja-JP" altLang="en-US" dirty="0"/>
          </a:p>
        </p:txBody>
      </p:sp>
      <p:sp>
        <p:nvSpPr>
          <p:cNvPr id="3" name="スライド番号プレースホルダー 2"/>
          <p:cNvSpPr>
            <a:spLocks noGrp="1"/>
          </p:cNvSpPr>
          <p:nvPr>
            <p:ph type="sldNum" sz="quarter" idx="12"/>
          </p:nvPr>
        </p:nvSpPr>
        <p:spPr/>
        <p:txBody>
          <a:bodyPr/>
          <a:lstStyle/>
          <a:p>
            <a:fld id="{F0B0AA45-409D-442A-9583-C1DE56245286}" type="slidenum">
              <a:rPr kumimoji="1" lang="ja-JP" altLang="en-US" smtClean="0"/>
              <a:pPr/>
              <a:t>9</a:t>
            </a:fld>
            <a:endParaRPr kumimoji="1" lang="ja-JP" altLang="en-US"/>
          </a:p>
        </p:txBody>
      </p:sp>
      <p:sp>
        <p:nvSpPr>
          <p:cNvPr id="4" name="コンテンツ プレースホルダー 3"/>
          <p:cNvSpPr>
            <a:spLocks noGrp="1"/>
          </p:cNvSpPr>
          <p:nvPr>
            <p:ph sz="quarter" idx="1"/>
          </p:nvPr>
        </p:nvSpPr>
        <p:spPr>
          <a:xfrm>
            <a:off x="457200" y="1219200"/>
            <a:ext cx="8686800" cy="4937760"/>
          </a:xfrm>
        </p:spPr>
        <p:txBody>
          <a:bodyPr/>
          <a:lstStyle/>
          <a:p>
            <a:r>
              <a:rPr lang="en-US" altLang="ja-JP" sz="2800" i="1" dirty="0">
                <a:cs typeface="Times New Roman" pitchFamily="18" charset="0"/>
              </a:rPr>
              <a:t>Fresnel reflection</a:t>
            </a:r>
          </a:p>
          <a:p>
            <a:pPr lvl="1"/>
            <a:r>
              <a:rPr lang="en-US" altLang="ja-JP" sz="2400" dirty="0">
                <a:cs typeface="Times New Roman" pitchFamily="18" charset="0"/>
              </a:rPr>
              <a:t>occurs at water surfaces,  </a:t>
            </a:r>
            <a:r>
              <a:rPr lang="en-US" altLang="ja-JP" sz="2400" dirty="0" smtClean="0">
                <a:cs typeface="Times New Roman" pitchFamily="18" charset="0"/>
              </a:rPr>
              <a:t>glossy tabletops </a:t>
            </a:r>
            <a:r>
              <a:rPr lang="en-US" altLang="ja-JP" sz="2400" dirty="0">
                <a:cs typeface="Times New Roman" pitchFamily="18" charset="0"/>
              </a:rPr>
              <a:t>or </a:t>
            </a:r>
            <a:r>
              <a:rPr lang="en-US" altLang="ja-JP" sz="2400" dirty="0" smtClean="0">
                <a:cs typeface="Times New Roman" pitchFamily="18" charset="0"/>
              </a:rPr>
              <a:t>floors, </a:t>
            </a:r>
            <a:r>
              <a:rPr lang="en-US" altLang="ja-JP" sz="2400" dirty="0" err="1">
                <a:cs typeface="Times New Roman" pitchFamily="18" charset="0"/>
              </a:rPr>
              <a:t>etc</a:t>
            </a:r>
            <a:endParaRPr lang="en-US" altLang="ja-JP" sz="2400" dirty="0">
              <a:cs typeface="Times New Roman" pitchFamily="18" charset="0"/>
            </a:endParaRPr>
          </a:p>
          <a:p>
            <a:pPr lvl="1"/>
            <a:r>
              <a:rPr lang="en-US" altLang="ja-JP" sz="2400" dirty="0">
                <a:cs typeface="Times New Roman" pitchFamily="18" charset="0"/>
              </a:rPr>
              <a:t>consists </a:t>
            </a:r>
            <a:r>
              <a:rPr lang="en-US" altLang="ja-JP" sz="2400" dirty="0" smtClean="0">
                <a:cs typeface="Times New Roman" pitchFamily="18" charset="0"/>
              </a:rPr>
              <a:t>of a linear blending of </a:t>
            </a:r>
            <a:r>
              <a:rPr lang="en-US" altLang="ja-JP" sz="2400" dirty="0">
                <a:cs typeface="Times New Roman" pitchFamily="18" charset="0"/>
              </a:rPr>
              <a:t>reflected and transmitted </a:t>
            </a:r>
            <a:r>
              <a:rPr lang="en-US" altLang="ja-JP" sz="2400" dirty="0" smtClean="0">
                <a:cs typeface="Times New Roman" pitchFamily="18" charset="0"/>
              </a:rPr>
              <a:t>light</a:t>
            </a:r>
            <a:endParaRPr lang="ja-JP" altLang="en-US" sz="2400" dirty="0">
              <a:solidFill>
                <a:srgbClr val="FF0000"/>
              </a:solidFill>
            </a:endParaRPr>
          </a:p>
        </p:txBody>
      </p:sp>
      <p:cxnSp>
        <p:nvCxnSpPr>
          <p:cNvPr id="5" name="直線コネクタ 4"/>
          <p:cNvCxnSpPr/>
          <p:nvPr/>
        </p:nvCxnSpPr>
        <p:spPr>
          <a:xfrm>
            <a:off x="2467740" y="5393615"/>
            <a:ext cx="3988891" cy="0"/>
          </a:xfrm>
          <a:prstGeom prst="line">
            <a:avLst/>
          </a:prstGeom>
          <a:ln w="571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 name="直線コネクタ 5"/>
          <p:cNvCxnSpPr/>
          <p:nvPr/>
        </p:nvCxnSpPr>
        <p:spPr>
          <a:xfrm flipH="1">
            <a:off x="4331945" y="4506803"/>
            <a:ext cx="1053305" cy="87176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 name="直線矢印コネクタ 6"/>
          <p:cNvCxnSpPr/>
          <p:nvPr/>
        </p:nvCxnSpPr>
        <p:spPr>
          <a:xfrm flipH="1" flipV="1">
            <a:off x="3225586" y="4467036"/>
            <a:ext cx="1120261" cy="900102"/>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8" name="直線コネクタ 7"/>
          <p:cNvCxnSpPr/>
          <p:nvPr/>
        </p:nvCxnSpPr>
        <p:spPr>
          <a:xfrm>
            <a:off x="4179479" y="5367138"/>
            <a:ext cx="372883" cy="569983"/>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9" name="直線矢印コネクタ 8"/>
          <p:cNvCxnSpPr/>
          <p:nvPr/>
        </p:nvCxnSpPr>
        <p:spPr>
          <a:xfrm flipH="1" flipV="1">
            <a:off x="3164096" y="4572889"/>
            <a:ext cx="1069026" cy="830251"/>
          </a:xfrm>
          <a:prstGeom prst="straightConnector1">
            <a:avLst/>
          </a:prstGeom>
          <a:ln w="28575">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10" name="テキスト ボックス 9"/>
          <p:cNvSpPr txBox="1"/>
          <p:nvPr/>
        </p:nvSpPr>
        <p:spPr>
          <a:xfrm>
            <a:off x="5715259" y="5118283"/>
            <a:ext cx="2889189" cy="830997"/>
          </a:xfrm>
          <a:prstGeom prst="rect">
            <a:avLst/>
          </a:prstGeom>
          <a:noFill/>
        </p:spPr>
        <p:txBody>
          <a:bodyPr wrap="none" rtlCol="0">
            <a:spAutoFit/>
          </a:bodyPr>
          <a:lstStyle/>
          <a:p>
            <a:pPr algn="ctr"/>
            <a:r>
              <a:rPr kumimoji="1" lang="en-US" altLang="ja-JP" sz="2400" dirty="0" smtClean="0">
                <a:cs typeface="Times New Roman" pitchFamily="18" charset="0"/>
              </a:rPr>
              <a:t>Interface</a:t>
            </a:r>
            <a:br>
              <a:rPr kumimoji="1" lang="en-US" altLang="ja-JP" sz="2400" dirty="0" smtClean="0">
                <a:cs typeface="Times New Roman" pitchFamily="18" charset="0"/>
              </a:rPr>
            </a:br>
            <a:r>
              <a:rPr kumimoji="1" lang="en-US" altLang="ja-JP" sz="2400" dirty="0" smtClean="0">
                <a:cs typeface="Times New Roman" pitchFamily="18" charset="0"/>
              </a:rPr>
              <a:t>(Fresne</a:t>
            </a:r>
            <a:r>
              <a:rPr lang="en-US" altLang="ja-JP" sz="2400" dirty="0" smtClean="0">
                <a:cs typeface="Times New Roman" pitchFamily="18" charset="0"/>
              </a:rPr>
              <a:t>l coefficient </a:t>
            </a:r>
            <a:r>
              <a:rPr lang="en-US" altLang="ja-JP" sz="2400" b="1" i="1" dirty="0" smtClean="0">
                <a:solidFill>
                  <a:srgbClr val="00B0F0"/>
                </a:solidFill>
                <a:latin typeface="Times New Roman" pitchFamily="18" charset="0"/>
                <a:cs typeface="Times New Roman" pitchFamily="18" charset="0"/>
              </a:rPr>
              <a:t>α</a:t>
            </a:r>
            <a:r>
              <a:rPr lang="en-US" altLang="ja-JP" sz="2400" dirty="0" smtClean="0">
                <a:cs typeface="Times New Roman" pitchFamily="18" charset="0"/>
              </a:rPr>
              <a:t>)</a:t>
            </a:r>
            <a:endParaRPr kumimoji="1" lang="ja-JP" altLang="en-US" sz="2400" dirty="0">
              <a:cs typeface="Times New Roman" pitchFamily="18" charset="0"/>
            </a:endParaRPr>
          </a:p>
        </p:txBody>
      </p:sp>
      <p:sp>
        <p:nvSpPr>
          <p:cNvPr id="11" name="正方形/長方形 10"/>
          <p:cNvSpPr/>
          <p:nvPr/>
        </p:nvSpPr>
        <p:spPr>
          <a:xfrm>
            <a:off x="3164096" y="4065177"/>
            <a:ext cx="2568332" cy="461665"/>
          </a:xfrm>
          <a:prstGeom prst="rect">
            <a:avLst/>
          </a:prstGeom>
        </p:spPr>
        <p:txBody>
          <a:bodyPr wrap="none">
            <a:spAutoFit/>
          </a:bodyPr>
          <a:lstStyle/>
          <a:p>
            <a:r>
              <a:rPr lang="en-US" altLang="ja-JP" sz="2400" b="1" dirty="0" smtClean="0">
                <a:solidFill>
                  <a:srgbClr val="FF0000"/>
                </a:solidFill>
                <a:cs typeface="Times New Roman" pitchFamily="18" charset="0"/>
              </a:rPr>
              <a:t>Reflected light </a:t>
            </a:r>
            <a:r>
              <a:rPr lang="en-US" altLang="ja-JP" sz="2400" b="1" dirty="0" smtClean="0">
                <a:solidFill>
                  <a:srgbClr val="FF0000"/>
                </a:solidFill>
                <a:latin typeface="Times New Roman" pitchFamily="18" charset="0"/>
                <a:cs typeface="Times New Roman" pitchFamily="18" charset="0"/>
              </a:rPr>
              <a:t>R</a:t>
            </a:r>
            <a:endParaRPr lang="ja-JP" altLang="en-US" sz="2400" b="1" dirty="0">
              <a:solidFill>
                <a:srgbClr val="FF0000"/>
              </a:solidFill>
            </a:endParaRPr>
          </a:p>
        </p:txBody>
      </p:sp>
      <p:sp>
        <p:nvSpPr>
          <p:cNvPr id="12" name="正方形/長方形 11"/>
          <p:cNvSpPr/>
          <p:nvPr/>
        </p:nvSpPr>
        <p:spPr>
          <a:xfrm>
            <a:off x="602691" y="4758243"/>
            <a:ext cx="2970685" cy="461665"/>
          </a:xfrm>
          <a:prstGeom prst="rect">
            <a:avLst/>
          </a:prstGeom>
        </p:spPr>
        <p:txBody>
          <a:bodyPr wrap="none">
            <a:spAutoFit/>
          </a:bodyPr>
          <a:lstStyle/>
          <a:p>
            <a:r>
              <a:rPr lang="en-US" altLang="ja-JP" sz="2400" b="1" dirty="0" smtClean="0">
                <a:solidFill>
                  <a:srgbClr val="00B050"/>
                </a:solidFill>
                <a:cs typeface="Times New Roman" pitchFamily="18" charset="0"/>
              </a:rPr>
              <a:t>Transmitted light </a:t>
            </a:r>
            <a:r>
              <a:rPr lang="en-US" altLang="ja-JP" sz="2400" b="1" dirty="0" smtClean="0">
                <a:solidFill>
                  <a:srgbClr val="00B050"/>
                </a:solidFill>
                <a:latin typeface="Times New Roman" pitchFamily="18" charset="0"/>
                <a:cs typeface="Times New Roman" pitchFamily="18" charset="0"/>
              </a:rPr>
              <a:t>T</a:t>
            </a:r>
            <a:endParaRPr lang="ja-JP" altLang="en-US" sz="2400" b="1" dirty="0">
              <a:solidFill>
                <a:srgbClr val="00B050"/>
              </a:solidFill>
            </a:endParaRPr>
          </a:p>
        </p:txBody>
      </p:sp>
      <p:cxnSp>
        <p:nvCxnSpPr>
          <p:cNvPr id="13" name="直線コネクタ 12"/>
          <p:cNvCxnSpPr/>
          <p:nvPr/>
        </p:nvCxnSpPr>
        <p:spPr>
          <a:xfrm flipH="1">
            <a:off x="2263965" y="3947802"/>
            <a:ext cx="413642" cy="626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線コネクタ 13"/>
          <p:cNvCxnSpPr/>
          <p:nvPr/>
        </p:nvCxnSpPr>
        <p:spPr>
          <a:xfrm flipH="1" flipV="1">
            <a:off x="2263965" y="3947802"/>
            <a:ext cx="278829" cy="34820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円弧 14"/>
          <p:cNvSpPr/>
          <p:nvPr/>
        </p:nvSpPr>
        <p:spPr>
          <a:xfrm rot="15135219" flipH="1" flipV="1">
            <a:off x="2219620" y="3853561"/>
            <a:ext cx="288032" cy="316285"/>
          </a:xfrm>
          <a:prstGeom prst="arc">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6" name="テキスト ボックス 15"/>
          <p:cNvSpPr txBox="1"/>
          <p:nvPr/>
        </p:nvSpPr>
        <p:spPr>
          <a:xfrm>
            <a:off x="530683" y="3492398"/>
            <a:ext cx="2613023" cy="461665"/>
          </a:xfrm>
          <a:prstGeom prst="rect">
            <a:avLst/>
          </a:prstGeom>
          <a:noFill/>
        </p:spPr>
        <p:txBody>
          <a:bodyPr wrap="none" rtlCol="0">
            <a:spAutoFit/>
          </a:bodyPr>
          <a:lstStyle/>
          <a:p>
            <a:r>
              <a:rPr lang="en-US" altLang="ja-JP" sz="2400" b="1" dirty="0" smtClean="0">
                <a:cs typeface="Times New Roman" pitchFamily="18" charset="0"/>
              </a:rPr>
              <a:t>Observed color </a:t>
            </a:r>
            <a:r>
              <a:rPr lang="en-US" altLang="ja-JP" sz="2400" b="1" dirty="0" smtClean="0">
                <a:latin typeface="Times New Roman" pitchFamily="18" charset="0"/>
                <a:cs typeface="Times New Roman" pitchFamily="18" charset="0"/>
              </a:rPr>
              <a:t>I</a:t>
            </a:r>
            <a:endParaRPr lang="ja-JP" altLang="en-US" sz="2400" b="1" dirty="0">
              <a:latin typeface="Times New Roman" pitchFamily="18" charset="0"/>
              <a:cs typeface="Times New Roman" pitchFamily="18" charset="0"/>
            </a:endParaRPr>
          </a:p>
        </p:txBody>
      </p:sp>
      <p:sp>
        <p:nvSpPr>
          <p:cNvPr id="17" name="テキスト ボックス 16"/>
          <p:cNvSpPr txBox="1"/>
          <p:nvPr/>
        </p:nvSpPr>
        <p:spPr>
          <a:xfrm>
            <a:off x="2846680" y="2780928"/>
            <a:ext cx="3309496" cy="584775"/>
          </a:xfrm>
          <a:prstGeom prst="rect">
            <a:avLst/>
          </a:prstGeom>
          <a:noFill/>
        </p:spPr>
        <p:txBody>
          <a:bodyPr wrap="none" rtlCol="0">
            <a:spAutoFit/>
          </a:bodyPr>
          <a:lstStyle/>
          <a:p>
            <a:r>
              <a:rPr lang="en-US" altLang="ja-JP" sz="3200" b="1" dirty="0" smtClean="0">
                <a:latin typeface="Times New Roman" pitchFamily="18" charset="0"/>
                <a:cs typeface="Times New Roman" pitchFamily="18" charset="0"/>
              </a:rPr>
              <a:t>I = </a:t>
            </a:r>
            <a:r>
              <a:rPr lang="en-US" altLang="ja-JP" sz="3200" i="1" dirty="0" smtClean="0">
                <a:solidFill>
                  <a:srgbClr val="00B0F0"/>
                </a:solidFill>
                <a:latin typeface="Times New Roman" pitchFamily="18" charset="0"/>
                <a:cs typeface="Times New Roman" pitchFamily="18" charset="0"/>
              </a:rPr>
              <a:t>α</a:t>
            </a:r>
            <a:r>
              <a:rPr lang="en-US" altLang="ja-JP" sz="3200" b="1" dirty="0" smtClean="0">
                <a:latin typeface="Times New Roman" pitchFamily="18" charset="0"/>
                <a:cs typeface="Times New Roman" pitchFamily="18" charset="0"/>
              </a:rPr>
              <a:t> </a:t>
            </a:r>
            <a:r>
              <a:rPr lang="en-US" altLang="ja-JP" sz="3200" b="1" dirty="0" smtClean="0">
                <a:solidFill>
                  <a:srgbClr val="FF0000"/>
                </a:solidFill>
                <a:latin typeface="Times New Roman" pitchFamily="18" charset="0"/>
                <a:cs typeface="Times New Roman" pitchFamily="18" charset="0"/>
              </a:rPr>
              <a:t>R</a:t>
            </a:r>
            <a:r>
              <a:rPr lang="en-US" altLang="ja-JP" sz="3200" b="1" dirty="0" smtClean="0">
                <a:latin typeface="Times New Roman" pitchFamily="18" charset="0"/>
                <a:cs typeface="Times New Roman" pitchFamily="18" charset="0"/>
              </a:rPr>
              <a:t> + (</a:t>
            </a:r>
            <a:r>
              <a:rPr lang="en-US" altLang="ja-JP" sz="3200" dirty="0" smtClean="0">
                <a:latin typeface="Times New Roman" pitchFamily="18" charset="0"/>
                <a:cs typeface="Times New Roman" pitchFamily="18" charset="0"/>
              </a:rPr>
              <a:t>1</a:t>
            </a:r>
            <a:r>
              <a:rPr lang="en-US" altLang="ja-JP" sz="3200" b="1" dirty="0" smtClean="0">
                <a:latin typeface="Times New Roman" pitchFamily="18" charset="0"/>
                <a:cs typeface="Times New Roman" pitchFamily="18" charset="0"/>
              </a:rPr>
              <a:t> – </a:t>
            </a:r>
            <a:r>
              <a:rPr lang="en-US" altLang="ja-JP" sz="3200" i="1" dirty="0" smtClean="0">
                <a:solidFill>
                  <a:srgbClr val="00B0F0"/>
                </a:solidFill>
                <a:latin typeface="Times New Roman" pitchFamily="18" charset="0"/>
                <a:cs typeface="Times New Roman" pitchFamily="18" charset="0"/>
              </a:rPr>
              <a:t>α</a:t>
            </a:r>
            <a:r>
              <a:rPr lang="en-US" altLang="ja-JP" sz="3200" b="1" dirty="0" smtClean="0">
                <a:latin typeface="Times New Roman" pitchFamily="18" charset="0"/>
                <a:cs typeface="Times New Roman" pitchFamily="18" charset="0"/>
              </a:rPr>
              <a:t>) </a:t>
            </a:r>
            <a:r>
              <a:rPr lang="en-US" altLang="ja-JP" sz="3200" b="1" dirty="0" smtClean="0">
                <a:solidFill>
                  <a:srgbClr val="00B050"/>
                </a:solidFill>
                <a:latin typeface="Times New Roman" pitchFamily="18" charset="0"/>
                <a:cs typeface="Times New Roman" pitchFamily="18" charset="0"/>
              </a:rPr>
              <a:t>T</a:t>
            </a:r>
            <a:endParaRPr kumimoji="1" lang="ja-JP" altLang="en-US" sz="3200" b="1" dirty="0">
              <a:solidFill>
                <a:srgbClr val="00B050"/>
              </a:solidFill>
              <a:latin typeface="Times New Roman" pitchFamily="18" charset="0"/>
              <a:cs typeface="Times New Roman" pitchFamily="18" charset="0"/>
            </a:endParaRPr>
          </a:p>
        </p:txBody>
      </p:sp>
    </p:spTree>
    <p:extLst>
      <p:ext uri="{BB962C8B-B14F-4D97-AF65-F5344CB8AC3E}">
        <p14:creationId xmlns:p14="http://schemas.microsoft.com/office/powerpoint/2010/main" val="2475286812"/>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アース">
  <a:themeElements>
    <a:clrScheme name="アース">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B292CA"/>
      </a:hlink>
      <a:folHlink>
        <a:srgbClr val="6B5680"/>
      </a:folHlink>
    </a:clrScheme>
    <a:fontScheme name="アース">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アース">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spDef>
      <a:spPr>
        <a:solidFill>
          <a:schemeClr val="bg1"/>
        </a:solidFill>
        <a:ln>
          <a:solidFill>
            <a:schemeClr val="bg1"/>
          </a:solidFill>
        </a:ln>
      </a:spPr>
      <a:bodyPr rtlCol="0" anchor="ctr"/>
      <a:lstStyle>
        <a:defPPr algn="ctr">
          <a:defRPr kumimoji="1"/>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Origin</Template>
  <TotalTime>14935</TotalTime>
  <Words>4483</Words>
  <Application>Microsoft Office PowerPoint</Application>
  <PresentationFormat>画面に合わせる (4:3)</PresentationFormat>
  <Paragraphs>674</Paragraphs>
  <Slides>47</Slides>
  <Notes>45</Notes>
  <HiddenSlides>1</HiddenSlides>
  <MMClips>6</MMClips>
  <ScaleCrop>false</ScaleCrop>
  <HeadingPairs>
    <vt:vector size="4" baseType="variant">
      <vt:variant>
        <vt:lpstr>テーマ</vt:lpstr>
      </vt:variant>
      <vt:variant>
        <vt:i4>1</vt:i4>
      </vt:variant>
      <vt:variant>
        <vt:lpstr>スライド タイトル</vt:lpstr>
      </vt:variant>
      <vt:variant>
        <vt:i4>47</vt:i4>
      </vt:variant>
    </vt:vector>
  </HeadingPairs>
  <TitlesOfParts>
    <vt:vector size="48" baseType="lpstr">
      <vt:lpstr>アース</vt:lpstr>
      <vt:lpstr>Matting and Compositing for  Fresnel Reflection on Wavy Surfaces</vt:lpstr>
      <vt:lpstr>Background</vt:lpstr>
      <vt:lpstr>Background</vt:lpstr>
      <vt:lpstr>Our Goal</vt:lpstr>
      <vt:lpstr>Reflection Matting</vt:lpstr>
      <vt:lpstr>Related Work</vt:lpstr>
      <vt:lpstr>Related Work</vt:lpstr>
      <vt:lpstr>Related Work</vt:lpstr>
      <vt:lpstr>Our Objective Optical Phenomenon</vt:lpstr>
      <vt:lpstr>Our Objective Optical Phenomenon</vt:lpstr>
      <vt:lpstr>Our Objective Optical Phenomenon</vt:lpstr>
      <vt:lpstr>Our Objective Optical Phenomenon</vt:lpstr>
      <vt:lpstr>Our Method</vt:lpstr>
      <vt:lpstr>Matting Equation</vt:lpstr>
      <vt:lpstr>Our Assumptions</vt:lpstr>
      <vt:lpstr>Our Assumptions</vt:lpstr>
      <vt:lpstr>Our Assumptions</vt:lpstr>
      <vt:lpstr>Our Assumptions</vt:lpstr>
      <vt:lpstr>Overview</vt:lpstr>
      <vt:lpstr>Overview</vt:lpstr>
      <vt:lpstr>Estimating Transmission Component T (1/2)</vt:lpstr>
      <vt:lpstr>Estimating Transmission Component T (2/2)</vt:lpstr>
      <vt:lpstr>Overview</vt:lpstr>
      <vt:lpstr>Estimating α Matte (1/2)</vt:lpstr>
      <vt:lpstr>Estimating α Matte (2/2)</vt:lpstr>
      <vt:lpstr>Overview</vt:lpstr>
      <vt:lpstr>Estimating Reflection Component R</vt:lpstr>
      <vt:lpstr>Overview</vt:lpstr>
      <vt:lpstr>Modified R and α (1/3)</vt:lpstr>
      <vt:lpstr>Modified R and α (1/3)</vt:lpstr>
      <vt:lpstr>Modified R and α (2/3)</vt:lpstr>
      <vt:lpstr>Modified R and α (2/3)</vt:lpstr>
      <vt:lpstr>Modified R and α (2/3)</vt:lpstr>
      <vt:lpstr>Modified R and α (3/3)</vt:lpstr>
      <vt:lpstr>Modified R and α (3/3)</vt:lpstr>
      <vt:lpstr>Overview</vt:lpstr>
      <vt:lpstr>Reflection Composition</vt:lpstr>
      <vt:lpstr>Result</vt:lpstr>
      <vt:lpstr>Experimental Settings</vt:lpstr>
      <vt:lpstr>Result: Almost-Flat Water Surface</vt:lpstr>
      <vt:lpstr>Result: Wavy Water Surface</vt:lpstr>
      <vt:lpstr>Result: Comparison with Real Reflection</vt:lpstr>
      <vt:lpstr>Result: Flat Glossy Tabletop</vt:lpstr>
      <vt:lpstr>Result: Wavy Glossy Floor</vt:lpstr>
      <vt:lpstr>Limitation</vt:lpstr>
      <vt:lpstr>Conclusion</vt:lpstr>
      <vt:lpstr>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Yuki Endo</dc:creator>
  <cp:lastModifiedBy>kanamori</cp:lastModifiedBy>
  <cp:revision>630</cp:revision>
  <cp:lastPrinted>2012-01-30T17:16:43Z</cp:lastPrinted>
  <dcterms:created xsi:type="dcterms:W3CDTF">2012-01-22T07:26:48Z</dcterms:created>
  <dcterms:modified xsi:type="dcterms:W3CDTF">2012-06-28T11:34:23Z</dcterms:modified>
</cp:coreProperties>
</file>